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5" r:id="rId1"/>
  </p:sldMasterIdLst>
  <p:notesMasterIdLst>
    <p:notesMasterId r:id="rId43"/>
  </p:notesMasterIdLst>
  <p:sldIdLst>
    <p:sldId id="321" r:id="rId2"/>
    <p:sldId id="330" r:id="rId3"/>
    <p:sldId id="353" r:id="rId4"/>
    <p:sldId id="258" r:id="rId5"/>
    <p:sldId id="331" r:id="rId6"/>
    <p:sldId id="355" r:id="rId7"/>
    <p:sldId id="325" r:id="rId8"/>
    <p:sldId id="326" r:id="rId9"/>
    <p:sldId id="314" r:id="rId10"/>
    <p:sldId id="327" r:id="rId11"/>
    <p:sldId id="315" r:id="rId12"/>
    <p:sldId id="316" r:id="rId13"/>
    <p:sldId id="317" r:id="rId14"/>
    <p:sldId id="297" r:id="rId15"/>
    <p:sldId id="298" r:id="rId16"/>
    <p:sldId id="300" r:id="rId17"/>
    <p:sldId id="329" r:id="rId18"/>
    <p:sldId id="301" r:id="rId19"/>
    <p:sldId id="328" r:id="rId20"/>
    <p:sldId id="302" r:id="rId21"/>
    <p:sldId id="303" r:id="rId22"/>
    <p:sldId id="320" r:id="rId23"/>
    <p:sldId id="307" r:id="rId24"/>
    <p:sldId id="335" r:id="rId25"/>
    <p:sldId id="334" r:id="rId26"/>
    <p:sldId id="337" r:id="rId27"/>
    <p:sldId id="338" r:id="rId28"/>
    <p:sldId id="339" r:id="rId29"/>
    <p:sldId id="340" r:id="rId30"/>
    <p:sldId id="352" r:id="rId31"/>
    <p:sldId id="356" r:id="rId32"/>
    <p:sldId id="345" r:id="rId33"/>
    <p:sldId id="346" r:id="rId34"/>
    <p:sldId id="344" r:id="rId35"/>
    <p:sldId id="351" r:id="rId36"/>
    <p:sldId id="342" r:id="rId37"/>
    <p:sldId id="343" r:id="rId38"/>
    <p:sldId id="348" r:id="rId39"/>
    <p:sldId id="349" r:id="rId40"/>
    <p:sldId id="347" r:id="rId41"/>
    <p:sldId id="272" r:id="rId4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orfatte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B4529"/>
    <a:srgbClr val="FFFF99"/>
    <a:srgbClr val="1B24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IBM Plex Sans" panose="020B0503050203000203" pitchFamily="34" charset="0"/>
              </a:defRPr>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IBM Plex Sans" panose="020B0503050203000203" pitchFamily="34" charset="0"/>
              </a:defRPr>
            </a:lvl1pPr>
          </a:lstStyle>
          <a:p>
            <a:fld id="{12DFE416-DAD6-D749-857D-2E29C861AEBD}" type="datetimeFigureOut">
              <a:rPr lang="da-DK" smtClean="0"/>
              <a:pPr/>
              <a:t>29-09-2025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IBM Plex Sans" panose="020B0503050203000203" pitchFamily="34" charset="0"/>
              </a:defRPr>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IBM Plex Sans" panose="020B0503050203000203" pitchFamily="34" charset="0"/>
              </a:defRPr>
            </a:lvl1pPr>
          </a:lstStyle>
          <a:p>
            <a:fld id="{45BFCFCE-5A78-CB4C-8592-F27D9484E3BD}" type="slidenum">
              <a:rPr lang="da-DK" smtClean="0"/>
              <a:pPr/>
              <a:t>‹nr.›</a:t>
            </a:fld>
            <a:endParaRPr lang="da-DK"/>
          </a:p>
        </p:txBody>
      </p:sp>
    </p:spTree>
    <p:extLst>
      <p:ext uri="{BB962C8B-B14F-4D97-AF65-F5344CB8AC3E}">
        <p14:creationId xmlns:p14="http://schemas.microsoft.com/office/powerpoint/2010/main" val="296023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IBM Plex Sans" panose="020B0503050203000203" pitchFamily="34" charset="0"/>
        <a:ea typeface="+mn-ea"/>
        <a:cs typeface="+mn-cs"/>
      </a:defRPr>
    </a:lvl1pPr>
    <a:lvl2pPr marL="457200" algn="l" defTabSz="914400" rtl="0" eaLnBrk="1" latinLnBrk="0" hangingPunct="1">
      <a:defRPr sz="1200" kern="1200">
        <a:solidFill>
          <a:schemeClr val="tx1"/>
        </a:solidFill>
        <a:latin typeface="IBM Plex Sans" panose="020B0503050203000203" pitchFamily="34" charset="0"/>
        <a:ea typeface="+mn-ea"/>
        <a:cs typeface="+mn-cs"/>
      </a:defRPr>
    </a:lvl2pPr>
    <a:lvl3pPr marL="914400" algn="l" defTabSz="914400" rtl="0" eaLnBrk="1" latinLnBrk="0" hangingPunct="1">
      <a:defRPr sz="1200" kern="1200">
        <a:solidFill>
          <a:schemeClr val="tx1"/>
        </a:solidFill>
        <a:latin typeface="IBM Plex Sans" panose="020B0503050203000203" pitchFamily="34" charset="0"/>
        <a:ea typeface="+mn-ea"/>
        <a:cs typeface="+mn-cs"/>
      </a:defRPr>
    </a:lvl3pPr>
    <a:lvl4pPr marL="1371600" algn="l" defTabSz="914400" rtl="0" eaLnBrk="1" latinLnBrk="0" hangingPunct="1">
      <a:defRPr sz="1200" kern="1200">
        <a:solidFill>
          <a:schemeClr val="tx1"/>
        </a:solidFill>
        <a:latin typeface="IBM Plex Sans" panose="020B0503050203000203" pitchFamily="34" charset="0"/>
        <a:ea typeface="+mn-ea"/>
        <a:cs typeface="+mn-cs"/>
      </a:defRPr>
    </a:lvl4pPr>
    <a:lvl5pPr marL="1828800" algn="l" defTabSz="914400" rtl="0" eaLnBrk="1" latinLnBrk="0" hangingPunct="1">
      <a:defRPr sz="1200" kern="1200">
        <a:solidFill>
          <a:schemeClr val="tx1"/>
        </a:solidFill>
        <a:latin typeface="IBM Plex Sans" panose="020B050305020300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BFCFCE-5A78-CB4C-8592-F27D9484E3BD}" type="slidenum">
              <a:rPr lang="da-DK" smtClean="0"/>
              <a:pPr/>
              <a:t>1</a:t>
            </a:fld>
            <a:endParaRPr lang="da-DK"/>
          </a:p>
        </p:txBody>
      </p:sp>
    </p:spTree>
    <p:extLst>
      <p:ext uri="{BB962C8B-B14F-4D97-AF65-F5344CB8AC3E}">
        <p14:creationId xmlns:p14="http://schemas.microsoft.com/office/powerpoint/2010/main" val="4154177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pPr/>
              <a:t>39</a:t>
            </a:fld>
            <a:endParaRPr lang="da-DK"/>
          </a:p>
        </p:txBody>
      </p:sp>
    </p:spTree>
    <p:extLst>
      <p:ext uri="{BB962C8B-B14F-4D97-AF65-F5344CB8AC3E}">
        <p14:creationId xmlns:p14="http://schemas.microsoft.com/office/powerpoint/2010/main" val="81118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pPr/>
              <a:t>10</a:t>
            </a:fld>
            <a:endParaRPr lang="da-DK"/>
          </a:p>
        </p:txBody>
      </p:sp>
    </p:spTree>
    <p:extLst>
      <p:ext uri="{BB962C8B-B14F-4D97-AF65-F5344CB8AC3E}">
        <p14:creationId xmlns:p14="http://schemas.microsoft.com/office/powerpoint/2010/main" val="3098348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pPr/>
              <a:t>13</a:t>
            </a:fld>
            <a:endParaRPr lang="da-DK"/>
          </a:p>
        </p:txBody>
      </p:sp>
    </p:spTree>
    <p:extLst>
      <p:ext uri="{BB962C8B-B14F-4D97-AF65-F5344CB8AC3E}">
        <p14:creationId xmlns:p14="http://schemas.microsoft.com/office/powerpoint/2010/main" val="4559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pPr/>
              <a:t>16</a:t>
            </a:fld>
            <a:endParaRPr lang="da-DK"/>
          </a:p>
        </p:txBody>
      </p:sp>
    </p:spTree>
    <p:extLst>
      <p:ext uri="{BB962C8B-B14F-4D97-AF65-F5344CB8AC3E}">
        <p14:creationId xmlns:p14="http://schemas.microsoft.com/office/powerpoint/2010/main" val="2243809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pPr/>
              <a:t>20</a:t>
            </a:fld>
            <a:endParaRPr lang="da-DK"/>
          </a:p>
        </p:txBody>
      </p:sp>
    </p:spTree>
    <p:extLst>
      <p:ext uri="{BB962C8B-B14F-4D97-AF65-F5344CB8AC3E}">
        <p14:creationId xmlns:p14="http://schemas.microsoft.com/office/powerpoint/2010/main" val="3599874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pPr/>
              <a:t>22</a:t>
            </a:fld>
            <a:endParaRPr lang="da-DK"/>
          </a:p>
        </p:txBody>
      </p:sp>
    </p:spTree>
    <p:extLst>
      <p:ext uri="{BB962C8B-B14F-4D97-AF65-F5344CB8AC3E}">
        <p14:creationId xmlns:p14="http://schemas.microsoft.com/office/powerpoint/2010/main" val="318004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pPr/>
              <a:t>27</a:t>
            </a:fld>
            <a:endParaRPr lang="da-DK"/>
          </a:p>
        </p:txBody>
      </p:sp>
    </p:spTree>
    <p:extLst>
      <p:ext uri="{BB962C8B-B14F-4D97-AF65-F5344CB8AC3E}">
        <p14:creationId xmlns:p14="http://schemas.microsoft.com/office/powerpoint/2010/main" val="150794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pPr/>
              <a:t>30</a:t>
            </a:fld>
            <a:endParaRPr lang="da-DK"/>
          </a:p>
        </p:txBody>
      </p:sp>
    </p:spTree>
    <p:extLst>
      <p:ext uri="{BB962C8B-B14F-4D97-AF65-F5344CB8AC3E}">
        <p14:creationId xmlns:p14="http://schemas.microsoft.com/office/powerpoint/2010/main" val="2976547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5BFCFCE-5A78-CB4C-8592-F27D9484E3BD}" type="slidenum">
              <a:rPr lang="da-DK" smtClean="0"/>
              <a:pPr/>
              <a:t>31</a:t>
            </a:fld>
            <a:endParaRPr lang="da-DK"/>
          </a:p>
        </p:txBody>
      </p:sp>
    </p:spTree>
    <p:extLst>
      <p:ext uri="{BB962C8B-B14F-4D97-AF65-F5344CB8AC3E}">
        <p14:creationId xmlns:p14="http://schemas.microsoft.com/office/powerpoint/2010/main" val="2976547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template">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2E31B1D-D5FA-1144-A6D9-FDFA19DD3A3B}"/>
              </a:ext>
            </a:extLst>
          </p:cNvPr>
          <p:cNvSpPr>
            <a:spLocks noGrp="1"/>
          </p:cNvSpPr>
          <p:nvPr>
            <p:ph type="body" sz="quarter" idx="14"/>
          </p:nvPr>
        </p:nvSpPr>
        <p:spPr>
          <a:xfrm>
            <a:off x="508000" y="1015788"/>
            <a:ext cx="3513138" cy="5328285"/>
          </a:xfrm>
        </p:spPr>
        <p:txBody>
          <a:bodyPr/>
          <a:lstStyle>
            <a:lvl1pPr marL="0" indent="0">
              <a:buNone/>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styles</a:t>
            </a:r>
          </a:p>
        </p:txBody>
      </p:sp>
      <p:sp>
        <p:nvSpPr>
          <p:cNvPr id="11" name="Text Placeholder 9">
            <a:extLst>
              <a:ext uri="{FF2B5EF4-FFF2-40B4-BE49-F238E27FC236}">
                <a16:creationId xmlns:a16="http://schemas.microsoft.com/office/drawing/2014/main" id="{F1EF6F5B-4C89-A089-DA32-6A1686CD0B74}"/>
              </a:ext>
            </a:extLst>
          </p:cNvPr>
          <p:cNvSpPr>
            <a:spLocks noGrp="1"/>
          </p:cNvSpPr>
          <p:nvPr>
            <p:ph type="body" sz="quarter" idx="15"/>
          </p:nvPr>
        </p:nvSpPr>
        <p:spPr>
          <a:xfrm>
            <a:off x="4338638" y="1015789"/>
            <a:ext cx="3513137" cy="5328284"/>
          </a:xfrm>
        </p:spPr>
        <p:txBody>
          <a:bodyPr/>
          <a:lstStyle>
            <a:lvl1pPr marL="0" indent="0">
              <a:buNone/>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styles</a:t>
            </a:r>
          </a:p>
        </p:txBody>
      </p:sp>
      <p:sp>
        <p:nvSpPr>
          <p:cNvPr id="2" name="Title 1">
            <a:extLst>
              <a:ext uri="{FF2B5EF4-FFF2-40B4-BE49-F238E27FC236}">
                <a16:creationId xmlns:a16="http://schemas.microsoft.com/office/drawing/2014/main" id="{4149F0AB-3484-3BD8-5F17-C0910484351A}"/>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46905747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d billedebaggr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E10D728-2F8E-9A79-A793-8FA18EC9AE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2854" y="2136228"/>
            <a:ext cx="1394622" cy="2068689"/>
          </a:xfrm>
          <a:prstGeom prst="rect">
            <a:avLst/>
          </a:prstGeom>
        </p:spPr>
      </p:pic>
      <p:pic>
        <p:nvPicPr>
          <p:cNvPr id="3" name="Grafik 2">
            <a:extLst>
              <a:ext uri="{FF2B5EF4-FFF2-40B4-BE49-F238E27FC236}">
                <a16:creationId xmlns:a16="http://schemas.microsoft.com/office/drawing/2014/main" id="{AE996835-EDFE-BE3E-C688-CC762B1E39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13220" y="2085593"/>
            <a:ext cx="1781124" cy="2156098"/>
          </a:xfrm>
          <a:prstGeom prst="rect">
            <a:avLst/>
          </a:prstGeom>
        </p:spPr>
      </p:pic>
      <p:pic>
        <p:nvPicPr>
          <p:cNvPr id="4" name="Grafik 3">
            <a:extLst>
              <a:ext uri="{FF2B5EF4-FFF2-40B4-BE49-F238E27FC236}">
                <a16:creationId xmlns:a16="http://schemas.microsoft.com/office/drawing/2014/main" id="{A9BBDDF2-8BA5-B125-BDA8-EC3EA874D9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03319" y="2085593"/>
            <a:ext cx="1658004" cy="2210671"/>
          </a:xfrm>
          <a:prstGeom prst="rect">
            <a:avLst/>
          </a:prstGeom>
        </p:spPr>
      </p:pic>
      <p:sp>
        <p:nvSpPr>
          <p:cNvPr id="7" name="Footer Placeholder 6">
            <a:extLst>
              <a:ext uri="{FF2B5EF4-FFF2-40B4-BE49-F238E27FC236}">
                <a16:creationId xmlns:a16="http://schemas.microsoft.com/office/drawing/2014/main" id="{85E44590-AE8B-6098-6E3A-22BBF073CF8E}"/>
              </a:ext>
            </a:extLst>
          </p:cNvPr>
          <p:cNvSpPr>
            <a:spLocks noGrp="1"/>
          </p:cNvSpPr>
          <p:nvPr>
            <p:ph type="ftr" sz="quarter" idx="15"/>
          </p:nvPr>
        </p:nvSpPr>
        <p:spPr>
          <a:xfrm>
            <a:off x="3503727" y="4971382"/>
            <a:ext cx="5176690" cy="281214"/>
          </a:xfrm>
        </p:spPr>
        <p:txBody>
          <a:bodyPr/>
          <a:lstStyle>
            <a:lvl1pPr algn="ctr">
              <a:defRPr sz="1400">
                <a:solidFill>
                  <a:schemeClr val="bg1"/>
                </a:solidFill>
              </a:defRPr>
            </a:lvl1pPr>
          </a:lstStyle>
          <a:p>
            <a:r>
              <a:rPr lang="da-DK"/>
              <a:t>KLIK FOR AT INDSÆTTE FIRMANAVN</a:t>
            </a:r>
          </a:p>
        </p:txBody>
      </p:sp>
      <p:sp>
        <p:nvSpPr>
          <p:cNvPr id="5" name="Titel 4">
            <a:extLst>
              <a:ext uri="{FF2B5EF4-FFF2-40B4-BE49-F238E27FC236}">
                <a16:creationId xmlns:a16="http://schemas.microsoft.com/office/drawing/2014/main" id="{A3676786-DF78-2A13-71BF-8354606B0D04}"/>
              </a:ext>
            </a:extLst>
          </p:cNvPr>
          <p:cNvSpPr>
            <a:spLocks noGrp="1"/>
          </p:cNvSpPr>
          <p:nvPr>
            <p:ph type="title" hasCustomPrompt="1"/>
          </p:nvPr>
        </p:nvSpPr>
        <p:spPr>
          <a:xfrm>
            <a:off x="1079500" y="4619652"/>
            <a:ext cx="10033000" cy="182736"/>
          </a:xfrm>
        </p:spPr>
        <p:txBody>
          <a:bodyPr/>
          <a:lstStyle>
            <a:lvl1pPr algn="ctr">
              <a:defRPr sz="1100" spc="300">
                <a:solidFill>
                  <a:schemeClr val="bg1"/>
                </a:solidFill>
              </a:defRPr>
            </a:lvl1pPr>
          </a:lstStyle>
          <a:p>
            <a:r>
              <a:rPr lang="da-DK"/>
              <a:t>INDSÆT TITEL</a:t>
            </a:r>
          </a:p>
        </p:txBody>
      </p:sp>
    </p:spTree>
    <p:extLst>
      <p:ext uri="{BB962C8B-B14F-4D97-AF65-F5344CB8AC3E}">
        <p14:creationId xmlns:p14="http://schemas.microsoft.com/office/powerpoint/2010/main" val="229089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SG opgørelse">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358A1A1-81A1-00B9-5F3F-17B9B899E502}"/>
              </a:ext>
            </a:extLst>
          </p:cNvPr>
          <p:cNvSpPr>
            <a:spLocks noGrp="1"/>
          </p:cNvSpPr>
          <p:nvPr>
            <p:ph type="body" sz="quarter" idx="17"/>
          </p:nvPr>
        </p:nvSpPr>
        <p:spPr>
          <a:xfrm>
            <a:off x="518599" y="985520"/>
            <a:ext cx="4558013" cy="5364480"/>
          </a:xfrm>
        </p:spPr>
        <p:txBody>
          <a:bodyPr/>
          <a:lstStyle>
            <a:lvl1pPr marL="0" indent="0">
              <a:lnSpc>
                <a:spcPct val="129000"/>
              </a:lnSpc>
              <a:spcAft>
                <a:spcPts val="0"/>
              </a:spcAft>
              <a:buNone/>
              <a:tabLst>
                <a:tab pos="288000" algn="l"/>
                <a:tab pos="468000" algn="l"/>
                <a:tab pos="4104000" algn="r"/>
              </a:tabLst>
              <a:defRPr sz="900">
                <a:solidFill>
                  <a:schemeClr val="tx2"/>
                </a:solidFill>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styles</a:t>
            </a:r>
          </a:p>
        </p:txBody>
      </p:sp>
      <p:sp>
        <p:nvSpPr>
          <p:cNvPr id="2" name="Text Placeholder 9">
            <a:extLst>
              <a:ext uri="{FF2B5EF4-FFF2-40B4-BE49-F238E27FC236}">
                <a16:creationId xmlns:a16="http://schemas.microsoft.com/office/drawing/2014/main" id="{DDD3249A-9EA8-2D06-EED5-368B4A02469F}"/>
              </a:ext>
            </a:extLst>
          </p:cNvPr>
          <p:cNvSpPr>
            <a:spLocks noGrp="1"/>
          </p:cNvSpPr>
          <p:nvPr>
            <p:ph type="body" sz="quarter" idx="20"/>
          </p:nvPr>
        </p:nvSpPr>
        <p:spPr>
          <a:xfrm>
            <a:off x="6472011" y="979593"/>
            <a:ext cx="4558013" cy="5364479"/>
          </a:xfrm>
        </p:spPr>
        <p:txBody>
          <a:bodyPr/>
          <a:lstStyle>
            <a:lvl1pPr marL="0" indent="0">
              <a:lnSpc>
                <a:spcPct val="129000"/>
              </a:lnSpc>
              <a:spcAft>
                <a:spcPts val="0"/>
              </a:spcAft>
              <a:buNone/>
              <a:tabLst>
                <a:tab pos="288000" algn="l"/>
                <a:tab pos="468000" algn="l"/>
                <a:tab pos="4104000" algn="r"/>
              </a:tabLst>
              <a:defRPr sz="900">
                <a:solidFill>
                  <a:schemeClr val="tx2"/>
                </a:solidFill>
              </a:defRPr>
            </a:lvl1pPr>
          </a:lstStyle>
          <a:p>
            <a:pPr lvl="0"/>
            <a:r>
              <a:rPr lang="da-DK" noProof="0" err="1"/>
              <a:t>Click</a:t>
            </a:r>
            <a:r>
              <a:rPr lang="da-DK" noProof="0"/>
              <a:t> to </a:t>
            </a:r>
            <a:r>
              <a:rPr lang="da-DK" noProof="0" err="1"/>
              <a:t>edit</a:t>
            </a:r>
            <a:r>
              <a:rPr lang="da-DK" noProof="0"/>
              <a:t> Master </a:t>
            </a:r>
            <a:r>
              <a:rPr lang="da-DK" noProof="0" err="1"/>
              <a:t>text</a:t>
            </a:r>
            <a:r>
              <a:rPr lang="da-DK" noProof="0"/>
              <a:t> styles</a:t>
            </a:r>
          </a:p>
        </p:txBody>
      </p:sp>
      <p:sp>
        <p:nvSpPr>
          <p:cNvPr id="6" name="Footer Placeholder 5">
            <a:extLst>
              <a:ext uri="{FF2B5EF4-FFF2-40B4-BE49-F238E27FC236}">
                <a16:creationId xmlns:a16="http://schemas.microsoft.com/office/drawing/2014/main" id="{CB27BA12-0C2B-874F-CB3D-A69B54828ED2}"/>
              </a:ext>
            </a:extLst>
          </p:cNvPr>
          <p:cNvSpPr>
            <a:spLocks noGrp="1"/>
          </p:cNvSpPr>
          <p:nvPr>
            <p:ph type="ftr" sz="quarter" idx="22"/>
          </p:nvPr>
        </p:nvSpPr>
        <p:spPr/>
        <p:txBody>
          <a:bodyPr/>
          <a:lstStyle/>
          <a:p>
            <a:r>
              <a:rPr lang="da-DK"/>
              <a:t>KLIK FOR AT INDSÆTTE FIRMANAVN</a:t>
            </a:r>
          </a:p>
        </p:txBody>
      </p:sp>
      <p:sp>
        <p:nvSpPr>
          <p:cNvPr id="8" name="Slide Number Placeholder 7">
            <a:extLst>
              <a:ext uri="{FF2B5EF4-FFF2-40B4-BE49-F238E27FC236}">
                <a16:creationId xmlns:a16="http://schemas.microsoft.com/office/drawing/2014/main" id="{A28E22E3-1CE9-39F0-37B9-6694C2F99A83}"/>
              </a:ext>
            </a:extLst>
          </p:cNvPr>
          <p:cNvSpPr>
            <a:spLocks noGrp="1"/>
          </p:cNvSpPr>
          <p:nvPr>
            <p:ph type="sldNum" sz="quarter" idx="23"/>
          </p:nvPr>
        </p:nvSpPr>
        <p:spPr/>
        <p:txBody>
          <a:bodyPr/>
          <a:lstStyle/>
          <a:p>
            <a:fld id="{5A0D23CF-C5A3-5445-819D-C647D180BB4B}" type="slidenum">
              <a:rPr lang="da-DK" smtClean="0"/>
              <a:pPr/>
              <a:t>‹nr.›</a:t>
            </a:fld>
            <a:endParaRPr lang="da-DK"/>
          </a:p>
        </p:txBody>
      </p:sp>
      <p:sp>
        <p:nvSpPr>
          <p:cNvPr id="9" name="Title 8">
            <a:extLst>
              <a:ext uri="{FF2B5EF4-FFF2-40B4-BE49-F238E27FC236}">
                <a16:creationId xmlns:a16="http://schemas.microsoft.com/office/drawing/2014/main" id="{9EC510F1-C32E-301D-A9BE-CDD982DBFB2C}"/>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99208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AB499-BDA0-E170-C4FB-7C73F109F59F}"/>
              </a:ext>
            </a:extLst>
          </p:cNvPr>
          <p:cNvSpPr>
            <a:spLocks noGrp="1"/>
          </p:cNvSpPr>
          <p:nvPr>
            <p:ph type="title"/>
          </p:nvPr>
        </p:nvSpPr>
        <p:spPr/>
        <p:txBody>
          <a:body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3" name="Date Placeholder 2">
            <a:extLst>
              <a:ext uri="{FF2B5EF4-FFF2-40B4-BE49-F238E27FC236}">
                <a16:creationId xmlns:a16="http://schemas.microsoft.com/office/drawing/2014/main" id="{85623CC7-2A44-6728-81B8-5D1C36C8A523}"/>
              </a:ext>
            </a:extLst>
          </p:cNvPr>
          <p:cNvSpPr>
            <a:spLocks noGrp="1"/>
          </p:cNvSpPr>
          <p:nvPr>
            <p:ph type="dt" sz="half" idx="10"/>
          </p:nvPr>
        </p:nvSpPr>
        <p:spPr/>
        <p:txBody>
          <a:bodyPr/>
          <a:lstStyle/>
          <a:p>
            <a:endParaRPr lang="da-DK" noProof="0"/>
          </a:p>
        </p:txBody>
      </p:sp>
      <p:sp>
        <p:nvSpPr>
          <p:cNvPr id="4" name="Footer Placeholder 3">
            <a:extLst>
              <a:ext uri="{FF2B5EF4-FFF2-40B4-BE49-F238E27FC236}">
                <a16:creationId xmlns:a16="http://schemas.microsoft.com/office/drawing/2014/main" id="{2B78E23B-9CAA-A290-D3B6-2404D06EC1A2}"/>
              </a:ext>
            </a:extLst>
          </p:cNvPr>
          <p:cNvSpPr>
            <a:spLocks noGrp="1"/>
          </p:cNvSpPr>
          <p:nvPr>
            <p:ph type="ftr" sz="quarter" idx="11"/>
          </p:nvPr>
        </p:nvSpPr>
        <p:spPr/>
        <p:txBody>
          <a:bodyPr/>
          <a:lstStyle/>
          <a:p>
            <a:r>
              <a:rPr lang="da-DK" noProof="0"/>
              <a:t>KLIK FOR AT INDSÆTTE FIRMANAVN</a:t>
            </a:r>
          </a:p>
        </p:txBody>
      </p:sp>
      <p:sp>
        <p:nvSpPr>
          <p:cNvPr id="5" name="Slide Number Placeholder 4">
            <a:extLst>
              <a:ext uri="{FF2B5EF4-FFF2-40B4-BE49-F238E27FC236}">
                <a16:creationId xmlns:a16="http://schemas.microsoft.com/office/drawing/2014/main" id="{A316B95B-509A-04EA-4971-5BB7A30A29F3}"/>
              </a:ext>
            </a:extLst>
          </p:cNvPr>
          <p:cNvSpPr>
            <a:spLocks noGrp="1"/>
          </p:cNvSpPr>
          <p:nvPr>
            <p:ph type="sldNum" sz="quarter" idx="12"/>
          </p:nvPr>
        </p:nvSpPr>
        <p:spPr/>
        <p:txBody>
          <a:bodyPr/>
          <a:lstStyle/>
          <a:p>
            <a:fld id="{5A0D23CF-C5A3-5445-819D-C647D180BB4B}" type="slidenum">
              <a:rPr lang="da-DK" noProof="0" smtClean="0"/>
              <a:pPr/>
              <a:t>‹nr.›</a:t>
            </a:fld>
            <a:endParaRPr lang="da-DK" noProof="0"/>
          </a:p>
        </p:txBody>
      </p:sp>
    </p:spTree>
    <p:extLst>
      <p:ext uri="{BB962C8B-B14F-4D97-AF65-F5344CB8AC3E}">
        <p14:creationId xmlns:p14="http://schemas.microsoft.com/office/powerpoint/2010/main" val="183285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slutningsslide">
    <p:bg>
      <p:bgPr>
        <a:solidFill>
          <a:srgbClr val="1B4529"/>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FF3099D-2911-2DC2-30C9-600914A49C92}"/>
              </a:ext>
            </a:extLst>
          </p:cNvPr>
          <p:cNvSpPr>
            <a:spLocks noGrp="1"/>
          </p:cNvSpPr>
          <p:nvPr>
            <p:ph idx="1" hasCustomPrompt="1"/>
          </p:nvPr>
        </p:nvSpPr>
        <p:spPr>
          <a:xfrm>
            <a:off x="1079500" y="1587501"/>
            <a:ext cx="10033000" cy="1460499"/>
          </a:xfrm>
          <a:solidFill>
            <a:srgbClr val="1B4529"/>
          </a:solidFill>
        </p:spPr>
        <p:txBody>
          <a:bodyPr>
            <a:normAutofit/>
          </a:bodyPr>
          <a:lstStyle>
            <a:lvl1pPr marL="0" indent="0">
              <a:lnSpc>
                <a:spcPct val="100000"/>
              </a:lnSpc>
              <a:spcBef>
                <a:spcPts val="200"/>
              </a:spcBef>
              <a:buFontTx/>
              <a:buNone/>
              <a:defRPr sz="1100">
                <a:solidFill>
                  <a:schemeClr val="bg1"/>
                </a:solidFill>
              </a:defRPr>
            </a:lvl1pPr>
            <a:lvl2pPr marL="180000" indent="0">
              <a:buFontTx/>
              <a:buNone/>
              <a:defRPr sz="1100">
                <a:solidFill>
                  <a:schemeClr val="bg1"/>
                </a:solidFill>
              </a:defRPr>
            </a:lvl2pPr>
            <a:lvl3pPr marL="504000" indent="-162000">
              <a:defRPr sz="1100">
                <a:solidFill>
                  <a:schemeClr val="bg1"/>
                </a:solidFill>
              </a:defRPr>
            </a:lvl3pPr>
            <a:lvl4pPr marL="702000" indent="-162000">
              <a:defRPr sz="1100">
                <a:solidFill>
                  <a:schemeClr val="bg1"/>
                </a:solidFill>
              </a:defRPr>
            </a:lvl4pPr>
            <a:lvl5pPr marL="864000" indent="-162000">
              <a:defRPr sz="1100">
                <a:solidFill>
                  <a:schemeClr val="bg1"/>
                </a:solidFill>
              </a:defRPr>
            </a:lvl5pPr>
          </a:lstStyle>
          <a:p>
            <a:pPr lvl="0"/>
            <a:r>
              <a:rPr lang="da-DK" noProof="0"/>
              <a:t>Indsæt virksomhedsinformation</a:t>
            </a:r>
          </a:p>
        </p:txBody>
      </p:sp>
      <p:sp>
        <p:nvSpPr>
          <p:cNvPr id="4" name="Title 3">
            <a:extLst>
              <a:ext uri="{FF2B5EF4-FFF2-40B4-BE49-F238E27FC236}">
                <a16:creationId xmlns:a16="http://schemas.microsoft.com/office/drawing/2014/main" id="{6DF97A03-6A5A-CE52-A825-964660171C82}"/>
              </a:ext>
            </a:extLst>
          </p:cNvPr>
          <p:cNvSpPr>
            <a:spLocks noGrp="1"/>
          </p:cNvSpPr>
          <p:nvPr>
            <p:ph type="title"/>
          </p:nvPr>
        </p:nvSpPr>
        <p:spPr/>
        <p:txBody>
          <a:bodyPr/>
          <a:lstStyle>
            <a:lvl1pPr>
              <a:defRPr>
                <a:solidFill>
                  <a:schemeClr val="bg1"/>
                </a:solidFill>
              </a:defRPr>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0" name="Footer Placeholder 9">
            <a:extLst>
              <a:ext uri="{FF2B5EF4-FFF2-40B4-BE49-F238E27FC236}">
                <a16:creationId xmlns:a16="http://schemas.microsoft.com/office/drawing/2014/main" id="{C0ED9E13-9DB5-7219-D300-DD32B15B25DA}"/>
              </a:ext>
            </a:extLst>
          </p:cNvPr>
          <p:cNvSpPr>
            <a:spLocks noGrp="1"/>
          </p:cNvSpPr>
          <p:nvPr>
            <p:ph type="ftr" sz="quarter" idx="15"/>
          </p:nvPr>
        </p:nvSpPr>
        <p:spPr/>
        <p:txBody>
          <a:bodyPr/>
          <a:lstStyle>
            <a:lvl1pPr>
              <a:defRPr>
                <a:solidFill>
                  <a:schemeClr val="bg1"/>
                </a:solidFill>
              </a:defRPr>
            </a:lvl1pPr>
          </a:lstStyle>
          <a:p>
            <a:r>
              <a:rPr lang="da-DK" noProof="0"/>
              <a:t>KLIK FOR AT INDSÆTTE FIRMANAVN</a:t>
            </a:r>
          </a:p>
        </p:txBody>
      </p:sp>
      <p:sp>
        <p:nvSpPr>
          <p:cNvPr id="11" name="Slide Number Placeholder 10">
            <a:extLst>
              <a:ext uri="{FF2B5EF4-FFF2-40B4-BE49-F238E27FC236}">
                <a16:creationId xmlns:a16="http://schemas.microsoft.com/office/drawing/2014/main" id="{85AA5A7D-770A-67C5-6EFF-8AD1F28FC232}"/>
              </a:ext>
            </a:extLst>
          </p:cNvPr>
          <p:cNvSpPr>
            <a:spLocks noGrp="1"/>
          </p:cNvSpPr>
          <p:nvPr>
            <p:ph type="sldNum" sz="quarter" idx="16"/>
          </p:nvPr>
        </p:nvSpPr>
        <p:spPr/>
        <p:txBody>
          <a:bodyPr/>
          <a:lstStyle>
            <a:lvl1pPr>
              <a:defRPr>
                <a:solidFill>
                  <a:schemeClr val="bg1">
                    <a:alpha val="70000"/>
                  </a:schemeClr>
                </a:solidFill>
              </a:defRPr>
            </a:lvl1pPr>
          </a:lstStyle>
          <a:p>
            <a:fld id="{5A0D23CF-C5A3-5445-819D-C647D180BB4B}" type="slidenum">
              <a:rPr lang="da-DK" noProof="0" smtClean="0"/>
              <a:pPr/>
              <a:t>‹nr.›</a:t>
            </a:fld>
            <a:endParaRPr lang="da-DK" noProof="0"/>
          </a:p>
        </p:txBody>
      </p:sp>
    </p:spTree>
    <p:extLst>
      <p:ext uri="{BB962C8B-B14F-4D97-AF65-F5344CB8AC3E}">
        <p14:creationId xmlns:p14="http://schemas.microsoft.com/office/powerpoint/2010/main" val="2348340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3B61CC4E-F6A2-4C3F-CE7B-BB195B240393}"/>
              </a:ext>
            </a:extLst>
          </p:cNvPr>
          <p:cNvSpPr>
            <a:spLocks noGrp="1"/>
          </p:cNvSpPr>
          <p:nvPr>
            <p:ph type="body" idx="1"/>
          </p:nvPr>
        </p:nvSpPr>
        <p:spPr>
          <a:xfrm>
            <a:off x="518599" y="1015999"/>
            <a:ext cx="11165399" cy="5328073"/>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Pladsholder til dato 3">
            <a:extLst>
              <a:ext uri="{FF2B5EF4-FFF2-40B4-BE49-F238E27FC236}">
                <a16:creationId xmlns:a16="http://schemas.microsoft.com/office/drawing/2014/main" id="{8550164C-751B-845B-9F9B-5F2B4F1FB4E6}"/>
              </a:ext>
            </a:extLst>
          </p:cNvPr>
          <p:cNvSpPr>
            <a:spLocks noGrp="1"/>
          </p:cNvSpPr>
          <p:nvPr>
            <p:ph type="dt" sz="half" idx="2"/>
          </p:nvPr>
        </p:nvSpPr>
        <p:spPr>
          <a:xfrm>
            <a:off x="268800" y="6450239"/>
            <a:ext cx="2743200" cy="153888"/>
          </a:xfrm>
          <a:prstGeom prst="rect">
            <a:avLst/>
          </a:prstGeom>
        </p:spPr>
        <p:txBody>
          <a:bodyPr vert="horz" lIns="0" tIns="0" rIns="0" bIns="0" rtlCol="0" anchor="t" anchorCtr="0">
            <a:noAutofit/>
          </a:bodyPr>
          <a:lstStyle>
            <a:lvl1pPr algn="l">
              <a:defRPr sz="1000">
                <a:solidFill>
                  <a:srgbClr val="5F7D69"/>
                </a:solidFill>
                <a:latin typeface="IBM Plex Sans" panose="020B0503050203000203" pitchFamily="34" charset="0"/>
              </a:defRPr>
            </a:lvl1pPr>
          </a:lstStyle>
          <a:p>
            <a:endParaRPr lang="da-DK"/>
          </a:p>
        </p:txBody>
      </p:sp>
      <p:sp>
        <p:nvSpPr>
          <p:cNvPr id="5" name="Pladsholder til sidefod 4">
            <a:extLst>
              <a:ext uri="{FF2B5EF4-FFF2-40B4-BE49-F238E27FC236}">
                <a16:creationId xmlns:a16="http://schemas.microsoft.com/office/drawing/2014/main" id="{7AB68935-0A2D-A618-8989-FB93D31273FE}"/>
              </a:ext>
            </a:extLst>
          </p:cNvPr>
          <p:cNvSpPr>
            <a:spLocks noGrp="1"/>
          </p:cNvSpPr>
          <p:nvPr>
            <p:ph type="ftr" sz="quarter" idx="3"/>
          </p:nvPr>
        </p:nvSpPr>
        <p:spPr>
          <a:xfrm>
            <a:off x="8280504" y="224972"/>
            <a:ext cx="3642695" cy="153888"/>
          </a:xfrm>
          <a:prstGeom prst="rect">
            <a:avLst/>
          </a:prstGeom>
        </p:spPr>
        <p:txBody>
          <a:bodyPr vert="horz" lIns="0" tIns="0" rIns="0" bIns="0" rtlCol="0" anchor="t" anchorCtr="0">
            <a:noAutofit/>
          </a:bodyPr>
          <a:lstStyle>
            <a:lvl1pPr algn="r">
              <a:defRPr sz="1000" b="1">
                <a:solidFill>
                  <a:srgbClr val="5F7D69"/>
                </a:solidFill>
                <a:latin typeface="IBM Plex Sans" panose="020B0503050203000203" pitchFamily="34" charset="0"/>
              </a:defRPr>
            </a:lvl1pPr>
          </a:lstStyle>
          <a:p>
            <a:r>
              <a:rPr lang="da-DK"/>
              <a:t>KLIK FOR AT INDSÆTTE FIRMANAVN</a:t>
            </a:r>
          </a:p>
        </p:txBody>
      </p:sp>
      <p:sp>
        <p:nvSpPr>
          <p:cNvPr id="6" name="Pladsholder til slidenummer 5">
            <a:extLst>
              <a:ext uri="{FF2B5EF4-FFF2-40B4-BE49-F238E27FC236}">
                <a16:creationId xmlns:a16="http://schemas.microsoft.com/office/drawing/2014/main" id="{77E57B8E-CD4B-57B4-607F-20E2BE60DB5F}"/>
              </a:ext>
            </a:extLst>
          </p:cNvPr>
          <p:cNvSpPr>
            <a:spLocks noGrp="1"/>
          </p:cNvSpPr>
          <p:nvPr>
            <p:ph type="sldNum" sz="quarter" idx="4"/>
          </p:nvPr>
        </p:nvSpPr>
        <p:spPr>
          <a:xfrm>
            <a:off x="9180000" y="6450239"/>
            <a:ext cx="2743200" cy="153888"/>
          </a:xfrm>
          <a:prstGeom prst="rect">
            <a:avLst/>
          </a:prstGeom>
        </p:spPr>
        <p:txBody>
          <a:bodyPr vert="horz" lIns="0" tIns="0" rIns="0" bIns="0" rtlCol="0" anchor="t" anchorCtr="0">
            <a:noAutofit/>
          </a:bodyPr>
          <a:lstStyle>
            <a:lvl1pPr algn="r">
              <a:defRPr sz="1000">
                <a:solidFill>
                  <a:schemeClr val="tx2">
                    <a:alpha val="70000"/>
                  </a:schemeClr>
                </a:solidFill>
                <a:latin typeface="IBM Plex Sans" panose="020B0503050203000203" pitchFamily="34" charset="0"/>
              </a:defRPr>
            </a:lvl1pPr>
          </a:lstStyle>
          <a:p>
            <a:fld id="{5A0D23CF-C5A3-5445-819D-C647D180BB4B}" type="slidenum">
              <a:rPr lang="da-DK" smtClean="0"/>
              <a:pPr/>
              <a:t>‹nr.›</a:t>
            </a:fld>
            <a:endParaRPr lang="da-DK"/>
          </a:p>
        </p:txBody>
      </p:sp>
      <p:sp>
        <p:nvSpPr>
          <p:cNvPr id="7" name="Title Placeholder 6">
            <a:extLst>
              <a:ext uri="{FF2B5EF4-FFF2-40B4-BE49-F238E27FC236}">
                <a16:creationId xmlns:a16="http://schemas.microsoft.com/office/drawing/2014/main" id="{8788DFCC-4D37-4C1B-5213-E1D68A373009}"/>
              </a:ext>
            </a:extLst>
          </p:cNvPr>
          <p:cNvSpPr>
            <a:spLocks noGrp="1"/>
          </p:cNvSpPr>
          <p:nvPr>
            <p:ph type="title"/>
          </p:nvPr>
        </p:nvSpPr>
        <p:spPr>
          <a:xfrm>
            <a:off x="518600" y="513927"/>
            <a:ext cx="11165400" cy="249299"/>
          </a:xfrm>
          <a:prstGeom prst="rect">
            <a:avLst/>
          </a:prstGeom>
        </p:spPr>
        <p:txBody>
          <a:bodyPr vert="horz" wrap="square" lIns="0" tIns="0" rIns="0" bIns="0" rtlCol="0" anchor="t" anchorCtr="0">
            <a:spAutoFit/>
          </a:bodyPr>
          <a:lstStyle/>
          <a:p>
            <a:r>
              <a:rPr lang="da-DK" noProof="0"/>
              <a:t>Klik for at redigere titeltypografien i masteren</a:t>
            </a:r>
          </a:p>
        </p:txBody>
      </p:sp>
    </p:spTree>
    <p:extLst>
      <p:ext uri="{BB962C8B-B14F-4D97-AF65-F5344CB8AC3E}">
        <p14:creationId xmlns:p14="http://schemas.microsoft.com/office/powerpoint/2010/main" val="3535313756"/>
      </p:ext>
    </p:extLst>
  </p:cSld>
  <p:clrMap bg1="lt1" tx1="dk1" bg2="lt2" tx2="dk2" accent1="accent1" accent2="accent2" accent3="accent3" accent4="accent4" accent5="accent5" accent6="accent6" hlink="hlink" folHlink="folHlink"/>
  <p:sldLayoutIdLst>
    <p:sldLayoutId id="2147483678" r:id="rId1"/>
    <p:sldLayoutId id="2147483681" r:id="rId2"/>
    <p:sldLayoutId id="2147483694" r:id="rId3"/>
    <p:sldLayoutId id="2147483696" r:id="rId4"/>
    <p:sldLayoutId id="2147483690" r:id="rId5"/>
  </p:sldLayoutIdLst>
  <p:hf hdr="0" dt="0"/>
  <p:txStyles>
    <p:titleStyle>
      <a:lvl1pPr algn="l" defTabSz="914400" rtl="0" eaLnBrk="1" latinLnBrk="0" hangingPunct="1">
        <a:lnSpc>
          <a:spcPct val="90000"/>
        </a:lnSpc>
        <a:spcBef>
          <a:spcPct val="0"/>
        </a:spcBef>
        <a:buNone/>
        <a:defRPr sz="1800" b="1" kern="1200" spc="-10" baseline="0">
          <a:solidFill>
            <a:schemeClr val="tx2"/>
          </a:solidFill>
          <a:latin typeface="+mj-lt"/>
          <a:ea typeface="+mj-ea"/>
          <a:cs typeface="+mj-cs"/>
        </a:defRPr>
      </a:lvl1pPr>
    </p:titleStyle>
    <p:bodyStyle>
      <a:lvl1pPr marL="72000" indent="-72000" algn="l" defTabSz="914400" rtl="0" eaLnBrk="1" latinLnBrk="0" hangingPunct="1">
        <a:lnSpc>
          <a:spcPct val="106000"/>
        </a:lnSpc>
        <a:spcBef>
          <a:spcPts val="0"/>
        </a:spcBef>
        <a:buFont typeface="Arial" panose="020B0604020202020204" pitchFamily="34" charset="0"/>
        <a:buChar char="•"/>
        <a:defRPr sz="900" b="0" kern="1200" spc="-10" baseline="0">
          <a:solidFill>
            <a:schemeClr val="tx2"/>
          </a:solidFill>
          <a:latin typeface="+mn-lt"/>
          <a:ea typeface="+mn-ea"/>
          <a:cs typeface="+mn-cs"/>
        </a:defRPr>
      </a:lvl1pPr>
      <a:lvl2pPr marL="144000" indent="-72000" algn="l" defTabSz="914400" rtl="0" eaLnBrk="1" latinLnBrk="0" hangingPunct="1">
        <a:lnSpc>
          <a:spcPct val="106000"/>
        </a:lnSpc>
        <a:spcBef>
          <a:spcPts val="0"/>
        </a:spcBef>
        <a:buFont typeface="Arial" panose="020B0604020202020204" pitchFamily="34" charset="0"/>
        <a:buChar char="•"/>
        <a:defRPr sz="900" kern="1200" spc="-10" baseline="0">
          <a:solidFill>
            <a:schemeClr val="tx2"/>
          </a:solidFill>
          <a:latin typeface="+mn-lt"/>
          <a:ea typeface="+mn-ea"/>
          <a:cs typeface="+mn-cs"/>
        </a:defRPr>
      </a:lvl2pPr>
      <a:lvl3pPr marL="216000" indent="-72000" algn="l" defTabSz="914400" rtl="0" eaLnBrk="1" latinLnBrk="0" hangingPunct="1">
        <a:lnSpc>
          <a:spcPct val="106000"/>
        </a:lnSpc>
        <a:spcBef>
          <a:spcPts val="0"/>
        </a:spcBef>
        <a:buFont typeface="Arial" panose="020B0604020202020204" pitchFamily="34" charset="0"/>
        <a:buChar char="•"/>
        <a:defRPr sz="900" kern="1200" spc="-10" baseline="0">
          <a:solidFill>
            <a:schemeClr val="tx2"/>
          </a:solidFill>
          <a:latin typeface="+mn-lt"/>
          <a:ea typeface="+mn-ea"/>
          <a:cs typeface="+mn-cs"/>
        </a:defRPr>
      </a:lvl3pPr>
      <a:lvl4pPr marL="288000" indent="-72000" algn="l" defTabSz="914400" rtl="0" eaLnBrk="1" latinLnBrk="0" hangingPunct="1">
        <a:lnSpc>
          <a:spcPct val="106000"/>
        </a:lnSpc>
        <a:spcBef>
          <a:spcPts val="0"/>
        </a:spcBef>
        <a:buFont typeface="Arial" panose="020B0604020202020204" pitchFamily="34" charset="0"/>
        <a:buChar char="•"/>
        <a:defRPr sz="900" kern="1200" spc="-10" baseline="0">
          <a:solidFill>
            <a:schemeClr val="tx2"/>
          </a:solidFill>
          <a:latin typeface="+mn-lt"/>
          <a:ea typeface="+mn-ea"/>
          <a:cs typeface="+mn-cs"/>
        </a:defRPr>
      </a:lvl4pPr>
      <a:lvl5pPr marL="360000" indent="-72000" algn="l" defTabSz="914400" rtl="0" eaLnBrk="1" latinLnBrk="0" hangingPunct="1">
        <a:lnSpc>
          <a:spcPct val="106000"/>
        </a:lnSpc>
        <a:spcBef>
          <a:spcPts val="0"/>
        </a:spcBef>
        <a:buFont typeface="Arial" panose="020B0604020202020204" pitchFamily="34" charset="0"/>
        <a:buChar char="•"/>
        <a:defRPr sz="9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20" userDrawn="1">
          <p15:clr>
            <a:srgbClr val="F26B43"/>
          </p15:clr>
        </p15:guide>
        <p15:guide id="4" pos="2533" userDrawn="1">
          <p15:clr>
            <a:srgbClr val="F26B43"/>
          </p15:clr>
        </p15:guide>
        <p15:guide id="5" pos="2733" userDrawn="1">
          <p15:clr>
            <a:srgbClr val="F26B43"/>
          </p15:clr>
        </p15:guide>
        <p15:guide id="6" pos="4946" userDrawn="1">
          <p15:clr>
            <a:srgbClr val="F26B43"/>
          </p15:clr>
        </p15:guide>
        <p15:guide id="7" pos="5146" userDrawn="1">
          <p15:clr>
            <a:srgbClr val="F26B43"/>
          </p15:clr>
        </p15:guide>
        <p15:guide id="8" pos="7360" userDrawn="1">
          <p15:clr>
            <a:srgbClr val="F26B43"/>
          </p15:clr>
        </p15:guide>
        <p15:guide id="9" orient="horz" userDrawn="1">
          <p15:clr>
            <a:srgbClr val="F26B43"/>
          </p15:clr>
        </p15:guide>
        <p15:guide id="10" orient="horz" pos="4320" userDrawn="1">
          <p15:clr>
            <a:srgbClr val="F26B43"/>
          </p15:clr>
        </p15:guide>
        <p15:guide id="11" orient="horz" pos="320" userDrawn="1">
          <p15:clr>
            <a:srgbClr val="F26B43"/>
          </p15:clr>
        </p15:guide>
        <p15:guide id="12" orient="horz" pos="4000" userDrawn="1">
          <p15:clr>
            <a:srgbClr val="F26B43"/>
          </p15:clr>
        </p15:guide>
        <p15:guide id="13" orient="horz" pos="6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virksomhedsguiden.dk/content/temaer/baeredygtig-omstilling/ydelser/esg-opgoerelse-saadan-indsamler-og-opgoer-du-dine-data/7115a9ee-5891-46ac-b655-b9ba9258f7d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virksomhedsguiden.dk/content/temaer/baeredygtig-omstilling/ydelser/frivillig-standard-for-smvers-baeredygtighedsrapportering/768cdd80-f1ee-40e6-a620-19bc1742e2eb/"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hyperlink" Target="https://klimakompasset.dk/klimakompasset/sandbox/overview"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svg"/><Relationship Id="rId11" Type="http://schemas.openxmlformats.org/officeDocument/2006/relationships/image" Target="../media/image18.sv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15.sv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5.svg"/><Relationship Id="rId3" Type="http://schemas.openxmlformats.org/officeDocument/2006/relationships/image" Target="../media/image13.svg"/><Relationship Id="rId7" Type="http://schemas.openxmlformats.org/officeDocument/2006/relationships/hyperlink" Target="https://virksomhedsguiden.dk/content/temaer/baeredygtig-omstilling/ydelser/hvordan-laver-du-et-klimaregnskab/748c2a94-627c-48b1-ad68-b3ef980162a9/" TargetMode="External"/><Relationship Id="rId12"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hyperlink" Target="https://klimakompasset.dk/klimakompasset/sandbox/overview" TargetMode="External"/><Relationship Id="rId11" Type="http://schemas.openxmlformats.org/officeDocument/2006/relationships/image" Target="../media/image20.svg"/><Relationship Id="rId5" Type="http://schemas.openxmlformats.org/officeDocument/2006/relationships/image" Target="../media/image11.svg"/><Relationship Id="rId10"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8.sv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mst.dk/erhverv/groen-produktion-og-affald/groen-virksomhed/miljoeledelse/iso-14001" TargetMode="External"/><Relationship Id="rId7" Type="http://schemas.openxmlformats.org/officeDocument/2006/relationships/image" Target="../media/image21.svg"/><Relationship Id="rId2" Type="http://schemas.openxmlformats.org/officeDocument/2006/relationships/hyperlink" Target="https://mst.dk/erhverv/groen-produktion-og-affald/industri/prtr" TargetMode="Externa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5.svg"/><Relationship Id="rId5" Type="http://schemas.openxmlformats.org/officeDocument/2006/relationships/image" Target="../media/image17.svg"/><Relationship Id="rId10"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image" Target="../media/image22.svg"/></Relationships>
</file>

<file path=ppt/slides/_rels/slide13.xml.rels><?xml version="1.0" encoding="UTF-8" standalone="yes"?>
<Relationships xmlns="http://schemas.openxmlformats.org/package/2006/relationships"><Relationship Id="rId8" Type="http://schemas.openxmlformats.org/officeDocument/2006/relationships/hyperlink" Target="https://natura2000.eea.europa.eu/" TargetMode="External"/><Relationship Id="rId13" Type="http://schemas.openxmlformats.org/officeDocument/2006/relationships/image" Target="../media/image18.svg"/><Relationship Id="rId3" Type="http://schemas.openxmlformats.org/officeDocument/2006/relationships/image" Target="../media/image12.png"/><Relationship Id="rId7" Type="http://schemas.openxmlformats.org/officeDocument/2006/relationships/hyperlink" Target="https://miljoegis.mim.dk/spatialmap?mapheight=833&amp;mapwidth=1925&amp;label=&amp;ignorefavorite=true&amp;profile=miljoegis-natura2000&amp;selectorgroups=Natura2000&amp;layers=theme-dtk_skaermkort_daempet_daf+theme-pg-natura_2000_omraader&amp;opacities=1+1&amp;mapext=204314.04810802249+6086627.673662573+1019279.2748968867+6438081.42771527&amp;maprotation=" TargetMode="External"/><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svg"/><Relationship Id="rId11" Type="http://schemas.openxmlformats.org/officeDocument/2006/relationships/hyperlink" Target="https://whc.unesco.org/en/list/" TargetMode="External"/><Relationship Id="rId5" Type="http://schemas.openxmlformats.org/officeDocument/2006/relationships/image" Target="../media/image10.png"/><Relationship Id="rId15" Type="http://schemas.openxmlformats.org/officeDocument/2006/relationships/image" Target="../media/image15.svg"/><Relationship Id="rId10" Type="http://schemas.openxmlformats.org/officeDocument/2006/relationships/hyperlink" Target="https://www.keybiodiversityareas.org/sites/search" TargetMode="External"/><Relationship Id="rId4" Type="http://schemas.openxmlformats.org/officeDocument/2006/relationships/image" Target="../media/image13.svg"/><Relationship Id="rId9" Type="http://schemas.openxmlformats.org/officeDocument/2006/relationships/hyperlink" Target="https://mst.dk/erhverv/rig-natur/naturindsatser/natura-2000" TargetMode="External"/><Relationship Id="rId1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hyperlink" Target="https://www.wri.org/applications/aqueduct/water-risk-atlas/#/?advanced=false&amp;basemap=hydro&amp;indicator=w_awr_def_tot_cat&amp;lat=56.36525013685609&amp;lng=34.27734375000001&amp;mapMode=view&amp;month=1&amp;opacity=0.5&amp;ponderation=DEF&amp;predefined=false&amp;projection=absolute&amp;scenario=optimistic&amp;scope=baseline&amp;threshold&amp;timeScale=annual&amp;year=baseline&amp;zoom=3" TargetMode="Externa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hyperlink" Target="https://virksomhedsguiden.dk/content/temaer/invester-i-baeredygtighed/ydelser/cirkulaer-oekonomi-hvordan-kan-det-styrke-din-forretning/9d14f8cb-6f14-485d-8a51-3e0ea68bfee4/" TargetMode="Externa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23.svg"/><Relationship Id="rId4" Type="http://schemas.openxmlformats.org/officeDocument/2006/relationships/image" Target="../media/image18.sv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hyperlink" Target="https://www.ads.mst.dk/"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svg"/><Relationship Id="rId3" Type="http://schemas.openxmlformats.org/officeDocument/2006/relationships/hyperlink" Target="https://at.dk/arbejdsmiljoe/arbejdsulykker/hvad-er-en-arbejdsulykke/" TargetMode="External"/><Relationship Id="rId7" Type="http://schemas.openxmlformats.org/officeDocument/2006/relationships/image" Target="../media/image20.sv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13.svg"/><Relationship Id="rId5" Type="http://schemas.openxmlformats.org/officeDocument/2006/relationships/image" Target="../media/image18.svg"/><Relationship Id="rId10"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11.svg"/></Relationships>
</file>

<file path=ppt/slides/_rels/slide2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3.svg"/><Relationship Id="rId2" Type="http://schemas.openxmlformats.org/officeDocument/2006/relationships/hyperlink" Target="https://www.eu.dk/da/temaer/fri-bevaegelighed-for-arbejdskraft-og-eus-sociale-dimension/eu-og-den-danske-model" TargetMode="External"/><Relationship Id="rId1" Type="http://schemas.openxmlformats.org/officeDocument/2006/relationships/slideLayout" Target="../slideLayouts/slideLayout4.xml"/><Relationship Id="rId6" Type="http://schemas.openxmlformats.org/officeDocument/2006/relationships/image" Target="../media/image11.svg"/><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svg"/><Relationship Id="rId4" Type="http://schemas.openxmlformats.org/officeDocument/2006/relationships/image" Target="../media/image18.svg"/><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svg"/><Relationship Id="rId3" Type="http://schemas.openxmlformats.org/officeDocument/2006/relationships/hyperlink" Target="https://bm.dk/arbejdsomraader/arbejdsvilkaar/den-danske-model/" TargetMode="External"/><Relationship Id="rId7" Type="http://schemas.openxmlformats.org/officeDocument/2006/relationships/image" Target="../media/image18.sv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13.svg"/><Relationship Id="rId5" Type="http://schemas.openxmlformats.org/officeDocument/2006/relationships/image" Target="../media/image20.svg"/><Relationship Id="rId10" Type="http://schemas.openxmlformats.org/officeDocument/2006/relationships/image" Target="../media/image12.png"/><Relationship Id="rId4" Type="http://schemas.openxmlformats.org/officeDocument/2006/relationships/image" Target="../media/image19.png"/><Relationship Id="rId9" Type="http://schemas.openxmlformats.org/officeDocument/2006/relationships/image" Target="../media/image11.svg"/></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hyperlink" Target="https://virksomhedsguiden.dk/content/ydelser/miljoe-og-klimapolitik/2329972c-e7c8-460f-ac0a-284bd52c8d52/" TargetMode="External"/><Relationship Id="rId13" Type="http://schemas.openxmlformats.org/officeDocument/2006/relationships/image" Target="../media/image15.svg"/><Relationship Id="rId3" Type="http://schemas.openxmlformats.org/officeDocument/2006/relationships/image" Target="../media/image11.svg"/><Relationship Id="rId7" Type="http://schemas.openxmlformats.org/officeDocument/2006/relationships/hyperlink" Target="https://virksomhedsguiden.dk/content/ydelser/ansvarlighedspolitik/2951e4bd-68ca-4ae7-9f27-287666e28f7c/" TargetMode="External"/><Relationship Id="rId12"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hyperlink" Target="https://virksomhedsguiden.dk/content/ydelser/saadan-kan-du-bruge-en-politik-i-dit-arbejde-med-baeredygtighed/945c0cd7-af94-4e81-a5c5-2ebc5baf9410/" TargetMode="External"/><Relationship Id="rId11" Type="http://schemas.openxmlformats.org/officeDocument/2006/relationships/image" Target="../media/image18.svg"/><Relationship Id="rId5" Type="http://schemas.openxmlformats.org/officeDocument/2006/relationships/image" Target="../media/image13.sv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hyperlink" Target="https://virksomhedsguiden.dk/content/ydelser/leverandoer-code-of-conduct/acccf354-9031-4ba0-9c11-ad43e6e40651/"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2.png"/><Relationship Id="rId3" Type="http://schemas.openxmlformats.org/officeDocument/2006/relationships/hyperlink" Target="https://virksomhedsguiden.dk/content/ydelser/klimakompasset/a193cadc-ab0d-4161-a8cc-272f046acd38/" TargetMode="External"/><Relationship Id="rId7" Type="http://schemas.openxmlformats.org/officeDocument/2006/relationships/image" Target="../media/image10.png"/><Relationship Id="rId12" Type="http://schemas.openxmlformats.org/officeDocument/2006/relationships/image" Target="../media/image20.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8.svg"/><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image" Target="../media/image23.svg"/><Relationship Id="rId4" Type="http://schemas.openxmlformats.org/officeDocument/2006/relationships/hyperlink" Target="https://virksomhedsguiden.dk/content/temaer/baeredygtig-omstilling/ydelser/hvordan-laver-du-et-klimaregnskab/748c2a94-627c-48b1-ad68-b3ef980162a9/" TargetMode="External"/><Relationship Id="rId9" Type="http://schemas.openxmlformats.org/officeDocument/2006/relationships/image" Target="../media/image14.png"/><Relationship Id="rId14" Type="http://schemas.openxmlformats.org/officeDocument/2006/relationships/image" Target="../media/image13.svg"/></Relationships>
</file>

<file path=ppt/slides/_rels/slide28.xml.rels><?xml version="1.0" encoding="UTF-8" standalone="yes"?>
<Relationships xmlns="http://schemas.openxmlformats.org/package/2006/relationships"><Relationship Id="rId8" Type="http://schemas.openxmlformats.org/officeDocument/2006/relationships/hyperlink" Target="https://virksomhedsguiden.dk/content/ydelser/klimakompasset/a193cadc-ab0d-4161-a8cc-272f046acd38/" TargetMode="External"/><Relationship Id="rId3" Type="http://schemas.openxmlformats.org/officeDocument/2006/relationships/image" Target="../media/image11.svg"/><Relationship Id="rId7" Type="http://schemas.openxmlformats.org/officeDocument/2006/relationships/image" Target="../media/image13.svg"/><Relationship Id="rId12" Type="http://schemas.openxmlformats.org/officeDocument/2006/relationships/image" Target="../media/image23.sv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4.png"/><Relationship Id="rId5" Type="http://schemas.openxmlformats.org/officeDocument/2006/relationships/hyperlink" Target="https://virksomhedsguiden.dk/content/temaer/baeredygtig-omstilling/ydelser/scope-3-hvordan-arbejder-du-med-reduktion-af-co2e-udledning-i-din-vaerdikaede/6cd7148a-6cfb-47f9-910a-6780f84df2e2/" TargetMode="External"/><Relationship Id="rId10" Type="http://schemas.openxmlformats.org/officeDocument/2006/relationships/image" Target="../media/image18.svg"/><Relationship Id="rId4" Type="http://schemas.openxmlformats.org/officeDocument/2006/relationships/hyperlink" Target="https://virksomhedsguiden.dk/content/temaer/baeredygtig-omstilling/ydelser/hvordan-saetter-du-maal-for-at-saenke-din-virksomheds-co2e-udledning/0ff67ba1-d8cb-407f-aa9d-931a64b815bc/" TargetMode="External"/><Relationship Id="rId9" Type="http://schemas.openxmlformats.org/officeDocument/2006/relationships/image" Target="../media/image16.png"/></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s://eur-lex.europa.eu/legal-content/DA/TXT/?uri=uriserv%3AOJ.L_.2006.393.01.0001.01.DAN&amp;toc=OJ%3AL%3A2006%3A393%3AFULL#d1e32-7-1" TargetMode="External"/><Relationship Id="rId4" Type="http://schemas.openxmlformats.org/officeDocument/2006/relationships/hyperlink" Target="https://erst.virk.dk/branchekode/kategori/indexKategori" TargetMode="External"/><Relationship Id="rId9" Type="http://schemas.openxmlformats.org/officeDocument/2006/relationships/image" Target="../media/image2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3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sv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eur-lex.europa.eu/legal-content/DA/TXT/?uri=uriserv%3AOJ.L_.2006.393.01.0001.01.DAN&amp;toc=OJ%3AL%3A2006%3A393%3AFULL#d1e32-7-1" TargetMode="External"/><Relationship Id="rId7" Type="http://schemas.openxmlformats.org/officeDocument/2006/relationships/image" Target="../media/image13.svg"/><Relationship Id="rId2" Type="http://schemas.openxmlformats.org/officeDocument/2006/relationships/hyperlink" Target="https://erst.virk.dk/branchekode/kategori/indexKategori" TargetMode="Externa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23.svg"/></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hyperlink" Target="https://virksomhedsguiden.dk/content/ydelser/saadan-kan-du-bruge-en-politik-i-dit-arbejde-med-baeredygtighed/945c0cd7-af94-4e81-a5c5-2ebc5baf9410/" TargetMode="External"/><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hyperlink" Target="https://virksomhedsguiden.dk/content/ydelser/ansvarlighedspolitik/2951e4bd-68ca-4ae7-9f27-287666e28f7c/" TargetMode="External"/><Relationship Id="rId11" Type="http://schemas.openxmlformats.org/officeDocument/2006/relationships/image" Target="../media/image23.svg"/><Relationship Id="rId5" Type="http://schemas.openxmlformats.org/officeDocument/2006/relationships/image" Target="../media/image13.sv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18.svg"/></Relationships>
</file>

<file path=ppt/slides/_rels/slide3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1.svg"/><Relationship Id="rId7" Type="http://schemas.openxmlformats.org/officeDocument/2006/relationships/image" Target="../media/image14.png"/><Relationship Id="rId12"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3.sv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hyperlink" Target="https://virksomhedsguiden.dk/content/ydelser/saadan-kan-du-bruge-en-politik-i-dit-arbejde-med-baeredygtighed/945c0cd7-af94-4e81-a5c5-2ebc5baf9410/" TargetMode="External"/><Relationship Id="rId4" Type="http://schemas.openxmlformats.org/officeDocument/2006/relationships/hyperlink" Target="https://at.dk/arbejdsmiljoe/boern-og-unges-arbejdsmiljoe/boern-og-unge-under-18-aar/" TargetMode="External"/><Relationship Id="rId9" Type="http://schemas.openxmlformats.org/officeDocument/2006/relationships/hyperlink" Target="https://virksomhedsguiden.dk/content/ydelser/ansvarlighedspolitik/2951e4bd-68ca-4ae7-9f27-287666e28f7c/"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0.sv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hyperlink" Target="https://erst.virk.dk/branchekode/kategori/indexKategori" TargetMode="External"/><Relationship Id="rId7" Type="http://schemas.openxmlformats.org/officeDocument/2006/relationships/image" Target="../media/image10.png"/><Relationship Id="rId2" Type="http://schemas.openxmlformats.org/officeDocument/2006/relationships/hyperlink" Target="https://datacvr.virk.dk/" TargetMode="Externa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5.svg"/><Relationship Id="rId4" Type="http://schemas.openxmlformats.org/officeDocument/2006/relationships/hyperlink" Target="https://eur-lex.europa.eu/legal-content/DA/TXT/?uri=uriserv%3AOJ.L_.2006.393.01.0001.01.DAN&amp;toc=OJ%3AL%3A2006%3A393%3AFULL#d1e32-7-1" TargetMode="Externa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hyperlink" Target="https://virksomhedsguiden.dk/content/ydelser/miljoe-og-klimapolitik/2329972c-e7c8-460f-ac0a-284bd52c8d52/" TargetMode="External"/><Relationship Id="rId13" Type="http://schemas.openxmlformats.org/officeDocument/2006/relationships/image" Target="../media/image15.svg"/><Relationship Id="rId3" Type="http://schemas.openxmlformats.org/officeDocument/2006/relationships/image" Target="../media/image11.svg"/><Relationship Id="rId7" Type="http://schemas.openxmlformats.org/officeDocument/2006/relationships/hyperlink" Target="https://virksomhedsguiden.dk/content/ydelser/ansvarlighedspolitik/2951e4bd-68ca-4ae7-9f27-287666e28f7c/" TargetMode="External"/><Relationship Id="rId12"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hyperlink" Target="https://virksomhedsguiden.dk/content/ydelser/saadan-kan-du-bruge-en-politik-i-dit-arbejde-med-baeredygtighed/945c0cd7-af94-4e81-a5c5-2ebc5baf9410/" TargetMode="External"/><Relationship Id="rId11" Type="http://schemas.openxmlformats.org/officeDocument/2006/relationships/image" Target="../media/image17.svg"/><Relationship Id="rId5" Type="http://schemas.openxmlformats.org/officeDocument/2006/relationships/image" Target="../media/image13.sv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hyperlink" Target="https://virksomhedsguiden.dk/content/ydelser/leverandoer-code-of-conduct/acccf354-9031-4ba0-9c11-ad43e6e4065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35C63-E276-121C-BA76-9AFE9E712D36}"/>
              </a:ext>
            </a:extLst>
          </p:cNvPr>
          <p:cNvSpPr>
            <a:spLocks noGrp="1"/>
          </p:cNvSpPr>
          <p:nvPr>
            <p:ph type="title"/>
          </p:nvPr>
        </p:nvSpPr>
        <p:spPr>
          <a:xfrm>
            <a:off x="518600" y="513927"/>
            <a:ext cx="11165400" cy="249299"/>
          </a:xfrm>
        </p:spPr>
        <p:txBody>
          <a:bodyPr/>
          <a:lstStyle/>
          <a:p>
            <a:r>
              <a:rPr lang="da-DK" noProof="0"/>
              <a:t>Om denne ESG-skabelon</a:t>
            </a:r>
          </a:p>
        </p:txBody>
      </p:sp>
      <p:sp>
        <p:nvSpPr>
          <p:cNvPr id="3" name="Text Placeholder 2">
            <a:extLst>
              <a:ext uri="{FF2B5EF4-FFF2-40B4-BE49-F238E27FC236}">
                <a16:creationId xmlns:a16="http://schemas.microsoft.com/office/drawing/2014/main" id="{D6D7A404-E7D4-108A-56AE-E2A96754075B}"/>
              </a:ext>
            </a:extLst>
          </p:cNvPr>
          <p:cNvSpPr>
            <a:spLocks noGrp="1"/>
          </p:cNvSpPr>
          <p:nvPr>
            <p:ph type="body" sz="quarter" idx="14"/>
          </p:nvPr>
        </p:nvSpPr>
        <p:spPr>
          <a:xfrm>
            <a:off x="508000" y="997712"/>
            <a:ext cx="3513138" cy="5327650"/>
          </a:xfrm>
        </p:spPr>
        <p:txBody>
          <a:bodyPr/>
          <a:lstStyle/>
          <a:p>
            <a:pPr>
              <a:spcAft>
                <a:spcPts val="600"/>
              </a:spcAft>
            </a:pPr>
            <a:r>
              <a:rPr lang="da-DK" sz="1000" b="1" noProof="0"/>
              <a:t>SMV’ers basale ESG-oplysninger</a:t>
            </a:r>
            <a:r>
              <a:rPr lang="da-DK" sz="1000" noProof="0"/>
              <a:t> </a:t>
            </a:r>
          </a:p>
          <a:p>
            <a:r>
              <a:rPr lang="da-DK" noProof="0"/>
              <a:t>Denne ESG-skabelon er udviklet af Erhvervsstyrelsen og er målrettet små og mellemstore virksomheder, der ikke er omfattet af lovkravene til </a:t>
            </a:r>
            <a:r>
              <a:rPr lang="da-DK" noProof="0" err="1"/>
              <a:t>bæredygtighedsrapportering</a:t>
            </a:r>
            <a:r>
              <a:rPr lang="da-DK" noProof="0"/>
              <a:t>, men som frivilligt kan vælge at dokumentere deres bæredygtighed. </a:t>
            </a:r>
          </a:p>
          <a:p>
            <a:r>
              <a:rPr lang="da-DK" noProof="0"/>
              <a:t> </a:t>
            </a:r>
          </a:p>
          <a:p>
            <a:r>
              <a:rPr lang="da-DK" noProof="0"/>
              <a:t>Skabelonen </a:t>
            </a:r>
            <a:r>
              <a:rPr lang="da-DK"/>
              <a:t>afspejler </a:t>
            </a:r>
            <a:r>
              <a:rPr lang="da-DK" noProof="0"/>
              <a:t>oplysningspunkterne i den fælleseuropæiske </a:t>
            </a:r>
            <a:r>
              <a:rPr lang="da-DK" b="1" u="sng" noProof="0"/>
              <a:t>frivillige</a:t>
            </a:r>
            <a:r>
              <a:rPr lang="da-DK" noProof="0"/>
              <a:t> standard for SMV’ers </a:t>
            </a:r>
            <a:r>
              <a:rPr lang="da-DK" noProof="0" err="1"/>
              <a:t>bæredygtighedsrapportering</a:t>
            </a:r>
            <a:r>
              <a:rPr lang="da-DK" noProof="0"/>
              <a:t> (VSME), der indeholder de mest efterspurgte ESG-oplysningspunkter på tværs af virksomheder. </a:t>
            </a:r>
          </a:p>
          <a:p>
            <a:endParaRPr lang="da-DK"/>
          </a:p>
          <a:p>
            <a:r>
              <a:rPr lang="da-DK" noProof="0"/>
              <a:t>Den frivillige standard er opdelt i et ”</a:t>
            </a:r>
            <a:r>
              <a:rPr lang="da-DK" noProof="0" err="1"/>
              <a:t>Basismodul</a:t>
            </a:r>
            <a:r>
              <a:rPr lang="da-DK" noProof="0"/>
              <a:t>” og et ”Udvidet Modul”. Du kan se en oversigt over oplysningspunkterne i de to moduler på de næste sider.</a:t>
            </a:r>
          </a:p>
          <a:p>
            <a:endParaRPr lang="da-DK" b="1"/>
          </a:p>
          <a:p>
            <a:pPr>
              <a:spcAft>
                <a:spcPts val="600"/>
              </a:spcAft>
            </a:pPr>
            <a:r>
              <a:rPr lang="da-DK" sz="1000" b="1" noProof="0"/>
              <a:t>Et godt råd til at komme i gang</a:t>
            </a:r>
          </a:p>
          <a:p>
            <a:r>
              <a:rPr lang="da-DK"/>
              <a:t>N</a:t>
            </a:r>
            <a:r>
              <a:rPr lang="da-DK" noProof="0"/>
              <a:t>år du skal lave din ESG-opgørelse, er det er ikke altid muligt at indsamle alle data. Det behøver ikke at være perfekt. </a:t>
            </a:r>
            <a:r>
              <a:rPr lang="da-DK"/>
              <a:t>D</a:t>
            </a:r>
            <a:r>
              <a:rPr lang="da-DK" noProof="0"/>
              <a:t>et vigtigste er at komme i gang, der hvor det giver størst mulig forretningsmæssig værdi for netop din virksomhed. </a:t>
            </a:r>
          </a:p>
          <a:p>
            <a:endParaRPr lang="da-DK" noProof="0"/>
          </a:p>
          <a:p>
            <a:r>
              <a:rPr lang="da-DK"/>
              <a:t>Du kan med fordel være åben om din proces med opgørelse af ESG-data overfor dine samarbejdspartnere, som efterspørger ESG-oplysninger om din virksomhed.</a:t>
            </a:r>
          </a:p>
          <a:p>
            <a:endParaRPr lang="da-DK"/>
          </a:p>
          <a:p>
            <a:r>
              <a:rPr lang="da-DK" noProof="0"/>
              <a:t>Vær opmærksom på, at skabelonen kun er vejledende. Du har </a:t>
            </a:r>
            <a:br>
              <a:rPr lang="da-DK" noProof="0"/>
            </a:br>
            <a:r>
              <a:rPr lang="da-DK" noProof="0"/>
              <a:t>som virksomhed selv ansvar for dine data og øvrige oplysninger i skabelonen. </a:t>
            </a:r>
            <a:endParaRPr lang="da-DK"/>
          </a:p>
          <a:p>
            <a:endParaRPr lang="da-DK" noProof="0">
              <a:hlinkClick r:id="rId3"/>
            </a:endParaRPr>
          </a:p>
          <a:p>
            <a:r>
              <a:rPr lang="da-DK" noProof="0">
                <a:hlinkClick r:id="rId3"/>
              </a:rPr>
              <a:t>Find hjælp til dit arbejde med ESG-opgørelse på Virksomhedsguiden</a:t>
            </a:r>
            <a:endParaRPr lang="da-DK" noProof="0"/>
          </a:p>
          <a:p>
            <a:endParaRPr lang="da-DK"/>
          </a:p>
          <a:p>
            <a:endParaRPr lang="da-DK" noProof="0"/>
          </a:p>
          <a:p>
            <a:endParaRPr lang="da-DK" noProof="0"/>
          </a:p>
          <a:p>
            <a:endParaRPr lang="da-DK" b="1"/>
          </a:p>
          <a:p>
            <a:endParaRPr lang="da-DK" b="1" noProof="0"/>
          </a:p>
          <a:p>
            <a:endParaRPr lang="da-DK" noProof="0"/>
          </a:p>
          <a:p>
            <a:r>
              <a:rPr lang="da-DK" noProof="0"/>
              <a:t> </a:t>
            </a:r>
          </a:p>
        </p:txBody>
      </p:sp>
      <p:sp>
        <p:nvSpPr>
          <p:cNvPr id="4" name="Text Placeholder 3">
            <a:extLst>
              <a:ext uri="{FF2B5EF4-FFF2-40B4-BE49-F238E27FC236}">
                <a16:creationId xmlns:a16="http://schemas.microsoft.com/office/drawing/2014/main" id="{EFA1567A-47B0-2B5A-FE6E-AD1BEDC282D7}"/>
              </a:ext>
            </a:extLst>
          </p:cNvPr>
          <p:cNvSpPr>
            <a:spLocks noGrp="1"/>
          </p:cNvSpPr>
          <p:nvPr>
            <p:ph type="body" sz="quarter" idx="15"/>
          </p:nvPr>
        </p:nvSpPr>
        <p:spPr>
          <a:xfrm>
            <a:off x="4338638" y="1015683"/>
            <a:ext cx="3513137" cy="5328284"/>
          </a:xfrm>
        </p:spPr>
        <p:txBody>
          <a:bodyPr vert="horz" lIns="0" tIns="0" rIns="0" bIns="0" rtlCol="0" anchor="t">
            <a:noAutofit/>
          </a:bodyPr>
          <a:lstStyle/>
          <a:p>
            <a:r>
              <a:rPr lang="da-DK" sz="1000" b="1" noProof="0"/>
              <a:t>Du kan bruge ESG-skabelonen på forskellige måder</a:t>
            </a:r>
            <a:r>
              <a:rPr lang="da-DK" sz="1000" noProof="0"/>
              <a:t> </a:t>
            </a:r>
          </a:p>
          <a:p>
            <a:r>
              <a:rPr lang="da-DK" noProof="0"/>
              <a:t> </a:t>
            </a:r>
          </a:p>
          <a:p>
            <a:pPr marL="171450" indent="-171450">
              <a:buFont typeface="Arial" panose="020B0604020202020204" pitchFamily="34" charset="0"/>
              <a:buChar char="•"/>
            </a:pPr>
            <a:r>
              <a:rPr lang="da-DK" b="1" noProof="0">
                <a:latin typeface="+mj-lt"/>
              </a:rPr>
              <a:t>Hvis du vil have inspiration til indholdet i en bæredygtighedsrapport, </a:t>
            </a:r>
            <a:r>
              <a:rPr lang="da-DK" noProof="0"/>
              <a:t>kan du bruge denne skabelon til at se, hvilke ESG-datapunkter som det generelt forventes, at kunder og samarbejdspartnere vil kunne efterspørge fra SMV’er. Du kan frit slette og tilføje oplysningspunkter i ESG-skabelonen, alt efter hvad du vurderer vil give størst mulig forretningsmæssig værdi at opgøre for netop din virksomhed. Skabelonen kan </a:t>
            </a:r>
            <a:r>
              <a:rPr lang="da-DK"/>
              <a:t>anvendes både </a:t>
            </a:r>
            <a:r>
              <a:rPr lang="da-DK" noProof="0"/>
              <a:t>internt i virksomheden og ift. eksterne samarbejdspartnere. </a:t>
            </a:r>
          </a:p>
          <a:p>
            <a:pPr marL="171450" indent="-171450">
              <a:buFont typeface="Arial" panose="020B0604020202020204" pitchFamily="34" charset="0"/>
              <a:buChar char="•"/>
            </a:pPr>
            <a:endParaRPr lang="da-DK" noProof="0">
              <a:latin typeface="+mj-lt"/>
            </a:endParaRPr>
          </a:p>
          <a:p>
            <a:pPr marL="171450" indent="-171450">
              <a:buFont typeface="Arial" panose="020B0604020202020204" pitchFamily="34" charset="0"/>
              <a:buChar char="•"/>
            </a:pPr>
            <a:r>
              <a:rPr lang="da-DK" b="1" noProof="0">
                <a:latin typeface="+mj-lt"/>
              </a:rPr>
              <a:t>Hvis du ønsker at lave </a:t>
            </a:r>
            <a:r>
              <a:rPr lang="da-DK" b="1" noProof="0" err="1">
                <a:latin typeface="+mj-lt"/>
              </a:rPr>
              <a:t>bæredygtighedsrapportering</a:t>
            </a:r>
            <a:r>
              <a:rPr lang="da-DK" b="1" noProof="0">
                <a:latin typeface="+mj-lt"/>
              </a:rPr>
              <a:t> efter den frivillige SMV-standard, </a:t>
            </a:r>
            <a:r>
              <a:rPr lang="da-DK" noProof="0"/>
              <a:t>kan du bruge denne ESG-skabelon. Skabelonen indeholder alle oplysningspunkterne fra både Basismodulet og </a:t>
            </a:r>
            <a:r>
              <a:rPr lang="da-DK"/>
              <a:t>U</a:t>
            </a:r>
            <a:r>
              <a:rPr lang="da-DK" noProof="0" err="1"/>
              <a:t>dvidet</a:t>
            </a:r>
            <a:r>
              <a:rPr lang="da-DK" noProof="0"/>
              <a:t> </a:t>
            </a:r>
            <a:r>
              <a:rPr lang="da-DK"/>
              <a:t>M</a:t>
            </a:r>
            <a:r>
              <a:rPr lang="da-DK" noProof="0" err="1"/>
              <a:t>odul</a:t>
            </a:r>
            <a:r>
              <a:rPr lang="da-DK" noProof="0"/>
              <a:t> i den frivillige SMV-standard. Hvis du ønsker at lave en frivillig </a:t>
            </a:r>
            <a:r>
              <a:rPr lang="da-DK" noProof="0" err="1"/>
              <a:t>bæredygtighedsrapportering</a:t>
            </a:r>
            <a:r>
              <a:rPr lang="da-DK" noProof="0"/>
              <a:t> efter Basismodulet - og eventuelt </a:t>
            </a:r>
            <a:r>
              <a:rPr lang="da-DK"/>
              <a:t>U</a:t>
            </a:r>
            <a:r>
              <a:rPr lang="da-DK" noProof="0" err="1"/>
              <a:t>dvidet</a:t>
            </a:r>
            <a:r>
              <a:rPr lang="da-DK" noProof="0"/>
              <a:t> </a:t>
            </a:r>
            <a:r>
              <a:rPr lang="da-DK"/>
              <a:t>M</a:t>
            </a:r>
            <a:r>
              <a:rPr lang="da-DK" noProof="0" err="1"/>
              <a:t>odul</a:t>
            </a:r>
            <a:r>
              <a:rPr lang="da-DK"/>
              <a:t> - </a:t>
            </a:r>
            <a:r>
              <a:rPr lang="da-DK" noProof="0"/>
              <a:t>er der krav til form og udarbejdelse, som du bør overholde. Kravene er med til at sikre en ensartet brug af standarden. Konkret betyder det, at du skal følge informationen til hvert oplysningspunkt i skabelonen, der </a:t>
            </a:r>
            <a:r>
              <a:rPr lang="da-DK"/>
              <a:t>angiver</a:t>
            </a:r>
            <a:r>
              <a:rPr lang="da-DK" noProof="0"/>
              <a:t>, hvorvidt det enkelte punkt enten: ”skal”, ”kan” eller ”skal, hvis relevant”, oplyses. </a:t>
            </a:r>
          </a:p>
          <a:p>
            <a:r>
              <a:rPr lang="da-DK" noProof="0"/>
              <a:t> </a:t>
            </a:r>
          </a:p>
          <a:p>
            <a:pPr marL="171450" indent="-171450">
              <a:buFont typeface="Arial" panose="020B0604020202020204" pitchFamily="34" charset="0"/>
              <a:buChar char="•"/>
            </a:pPr>
            <a:r>
              <a:rPr lang="da-DK" b="1" noProof="0">
                <a:latin typeface="+mj-lt"/>
              </a:rPr>
              <a:t>Hvis du ønsker at integrere din ESG-opgørelse i din årsrapport, </a:t>
            </a:r>
            <a:br>
              <a:rPr lang="da-DK" b="1" noProof="0">
                <a:solidFill>
                  <a:srgbClr val="8DA294"/>
                </a:solidFill>
              </a:rPr>
            </a:br>
            <a:r>
              <a:rPr lang="da-DK" noProof="0"/>
              <a:t>kan du vælge at inkludere </a:t>
            </a:r>
            <a:r>
              <a:rPr lang="da-DK"/>
              <a:t>ESG-opgørelsen</a:t>
            </a:r>
            <a:r>
              <a:rPr lang="da-DK" noProof="0"/>
              <a:t> i sin helhed eller udvælge de relevante, udtømmende data for det, du opgør. </a:t>
            </a:r>
            <a:r>
              <a:rPr lang="da-DK"/>
              <a:t>Der er</a:t>
            </a:r>
            <a:r>
              <a:rPr lang="da-DK" noProof="0"/>
              <a:t> ikke lovkrav til SMV’er om at integrere ESG-opgørelsen i årsrapporten, men </a:t>
            </a:r>
            <a:r>
              <a:rPr lang="da-DK"/>
              <a:t>der er</a:t>
            </a:r>
            <a:r>
              <a:rPr lang="da-DK" noProof="0"/>
              <a:t> mulighed </a:t>
            </a:r>
            <a:r>
              <a:rPr lang="da-DK"/>
              <a:t>for </a:t>
            </a:r>
            <a:r>
              <a:rPr lang="da-DK" noProof="0"/>
              <a:t>at gøre det på frivillig basis.</a:t>
            </a:r>
          </a:p>
          <a:p>
            <a:endParaRPr lang="da-DK" noProof="0"/>
          </a:p>
        </p:txBody>
      </p:sp>
      <p:sp>
        <p:nvSpPr>
          <p:cNvPr id="13" name="Rectangle 12">
            <a:extLst>
              <a:ext uri="{FF2B5EF4-FFF2-40B4-BE49-F238E27FC236}">
                <a16:creationId xmlns:a16="http://schemas.microsoft.com/office/drawing/2014/main" id="{14C8F36D-358C-21B7-4BD2-2417A4F40ED2}"/>
              </a:ext>
            </a:extLst>
          </p:cNvPr>
          <p:cNvSpPr/>
          <p:nvPr/>
        </p:nvSpPr>
        <p:spPr>
          <a:xfrm>
            <a:off x="8169274" y="1015682"/>
            <a:ext cx="3514725" cy="2899093"/>
          </a:xfrm>
          <a:prstGeom prst="rect">
            <a:avLst/>
          </a:prstGeom>
          <a:solidFill>
            <a:srgbClr val="5F7D69"/>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tIns="108000" rIns="108000" bIns="144000" rtlCol="0" anchor="t" anchorCtr="0"/>
          <a:lstStyle/>
          <a:p>
            <a:pPr>
              <a:lnSpc>
                <a:spcPct val="106000"/>
              </a:lnSpc>
            </a:pPr>
            <a:r>
              <a:rPr lang="da-DK" sz="1000" b="1" spc="-10">
                <a:latin typeface="+mj-lt"/>
              </a:rPr>
              <a:t>Hvad er den frivillige SMV-standard?</a:t>
            </a:r>
          </a:p>
          <a:p>
            <a:pPr>
              <a:lnSpc>
                <a:spcPct val="106000"/>
              </a:lnSpc>
            </a:pPr>
            <a:endParaRPr lang="da-DK" sz="1000" b="1" spc="-10">
              <a:latin typeface="+mj-lt"/>
            </a:endParaRPr>
          </a:p>
          <a:p>
            <a:pPr>
              <a:lnSpc>
                <a:spcPct val="106000"/>
              </a:lnSpc>
            </a:pPr>
            <a:r>
              <a:rPr lang="da-DK" sz="900" spc="-10"/>
              <a:t>EU har udarbejdet en standard for SMV’er, der </a:t>
            </a:r>
            <a:r>
              <a:rPr lang="da-DK" sz="900" u="sng" spc="-10"/>
              <a:t>frivilligt</a:t>
            </a:r>
            <a:r>
              <a:rPr lang="da-DK" sz="900" spc="-10"/>
              <a:t> ønsker at arbejde med </a:t>
            </a:r>
            <a:r>
              <a:rPr lang="da-DK" sz="900" spc="-10" err="1"/>
              <a:t>bæredygtighedsrapportering</a:t>
            </a:r>
            <a:r>
              <a:rPr lang="da-DK" sz="900" spc="-10"/>
              <a:t>. Formålet med den frivillige standard er at gøre SMV’er og deres samarbejdspartnere i stand til at spørge og svare på en ensartet og effektiv måde, når der skal deles bæredygtighedsdata mellem virksomheder. </a:t>
            </a:r>
          </a:p>
          <a:p>
            <a:pPr>
              <a:lnSpc>
                <a:spcPct val="106000"/>
              </a:lnSpc>
            </a:pPr>
            <a:endParaRPr lang="da-DK" sz="900" spc="-10"/>
          </a:p>
          <a:p>
            <a:pPr>
              <a:lnSpc>
                <a:spcPct val="106000"/>
              </a:lnSpc>
            </a:pPr>
            <a:r>
              <a:rPr lang="da-DK" sz="900" spc="-10"/>
              <a:t>I ESG-skabelonen er der løbende henvisninger til de relevante oplysningspunkter i standardens originaltekst, hvis du har brug for at kende til det præcise tekststed, hvor oplysningspunktet stammer fra. Henvisningen i skabelonen er formuleret som   ”(pkt. x)”. </a:t>
            </a:r>
          </a:p>
          <a:p>
            <a:pPr>
              <a:lnSpc>
                <a:spcPct val="106000"/>
              </a:lnSpc>
            </a:pPr>
            <a:endParaRPr lang="da-DK" sz="900" spc="-10"/>
          </a:p>
          <a:p>
            <a:pPr lvl="1">
              <a:lnSpc>
                <a:spcPct val="106000"/>
              </a:lnSpc>
            </a:pPr>
            <a:endParaRPr lang="da-DK" sz="900" spc="-10"/>
          </a:p>
          <a:p>
            <a:pPr lvl="1">
              <a:lnSpc>
                <a:spcPct val="106000"/>
              </a:lnSpc>
            </a:pPr>
            <a:r>
              <a:rPr lang="da-DK" sz="900" spc="-10">
                <a:hlinkClick r:id="rId4">
                  <a:extLst>
                    <a:ext uri="{A12FA001-AC4F-418D-AE19-62706E023703}">
                      <ahyp:hlinkClr xmlns:ahyp="http://schemas.microsoft.com/office/drawing/2018/hyperlinkcolor" val="tx"/>
                    </a:ext>
                  </a:extLst>
                </a:hlinkClick>
              </a:rPr>
              <a:t>Læs mere om den frivillige standard for SMV’ers </a:t>
            </a:r>
            <a:r>
              <a:rPr lang="da-DK" sz="900" spc="-10" err="1">
                <a:hlinkClick r:id="rId4">
                  <a:extLst>
                    <a:ext uri="{A12FA001-AC4F-418D-AE19-62706E023703}">
                      <ahyp:hlinkClr xmlns:ahyp="http://schemas.microsoft.com/office/drawing/2018/hyperlinkcolor" val="tx"/>
                    </a:ext>
                  </a:extLst>
                </a:hlinkClick>
              </a:rPr>
              <a:t>bæredygtighedsrapportering</a:t>
            </a:r>
            <a:r>
              <a:rPr lang="da-DK" sz="900" spc="-10">
                <a:hlinkClick r:id="rId4">
                  <a:extLst>
                    <a:ext uri="{A12FA001-AC4F-418D-AE19-62706E023703}">
                      <ahyp:hlinkClr xmlns:ahyp="http://schemas.microsoft.com/office/drawing/2018/hyperlinkcolor" val="tx"/>
                    </a:ext>
                  </a:extLst>
                </a:hlinkClick>
              </a:rPr>
              <a:t> på Virksomhedsguiden</a:t>
            </a:r>
            <a:endParaRPr lang="da-DK" sz="900" spc="-10"/>
          </a:p>
          <a:p>
            <a:pPr lvl="1">
              <a:lnSpc>
                <a:spcPct val="106000"/>
              </a:lnSpc>
            </a:pPr>
            <a:endParaRPr lang="da-DK" sz="900" spc="-10"/>
          </a:p>
          <a:p>
            <a:pPr lvl="1">
              <a:lnSpc>
                <a:spcPct val="106000"/>
              </a:lnSpc>
            </a:pPr>
            <a:endParaRPr lang="da-DK" sz="900" spc="-10"/>
          </a:p>
          <a:p>
            <a:pPr lvl="1">
              <a:lnSpc>
                <a:spcPct val="106000"/>
              </a:lnSpc>
            </a:pPr>
            <a:endParaRPr lang="da-DK" sz="900" spc="-10"/>
          </a:p>
        </p:txBody>
      </p:sp>
      <p:sp>
        <p:nvSpPr>
          <p:cNvPr id="14" name="Rectangle 13">
            <a:extLst>
              <a:ext uri="{FF2B5EF4-FFF2-40B4-BE49-F238E27FC236}">
                <a16:creationId xmlns:a16="http://schemas.microsoft.com/office/drawing/2014/main" id="{DCDCB261-81FE-4346-FB64-2A53D1313EA8}"/>
              </a:ext>
            </a:extLst>
          </p:cNvPr>
          <p:cNvSpPr/>
          <p:nvPr/>
        </p:nvSpPr>
        <p:spPr>
          <a:xfrm>
            <a:off x="8169273" y="4233906"/>
            <a:ext cx="3514725" cy="875726"/>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tIns="108000" rIns="108000" bIns="144000" rtlCol="0" anchor="t" anchorCtr="0"/>
          <a:lstStyle/>
          <a:p>
            <a:pPr>
              <a:lnSpc>
                <a:spcPct val="106000"/>
              </a:lnSpc>
            </a:pPr>
            <a:r>
              <a:rPr lang="da-DK" sz="1000" b="1" spc="-10">
                <a:solidFill>
                  <a:srgbClr val="1B4529"/>
                </a:solidFill>
                <a:latin typeface="+mj-lt"/>
              </a:rPr>
              <a:t>Version 3.2 – september 2025</a:t>
            </a:r>
          </a:p>
          <a:p>
            <a:pPr>
              <a:lnSpc>
                <a:spcPct val="106000"/>
              </a:lnSpc>
            </a:pPr>
            <a:r>
              <a:rPr lang="da-DK" sz="900" spc="-10">
                <a:solidFill>
                  <a:srgbClr val="1B4529"/>
                </a:solidFill>
              </a:rPr>
              <a:t>Skabelonen opdateres løbende, i takt med at den frivillige standard udvikler sig. </a:t>
            </a:r>
          </a:p>
          <a:p>
            <a:pPr>
              <a:lnSpc>
                <a:spcPct val="106000"/>
              </a:lnSpc>
            </a:pPr>
            <a:endParaRPr lang="da-DK" sz="900" b="1" spc="-10">
              <a:solidFill>
                <a:srgbClr val="1B4529"/>
              </a:solidFill>
            </a:endParaRPr>
          </a:p>
        </p:txBody>
      </p:sp>
      <p:pic>
        <p:nvPicPr>
          <p:cNvPr id="5" name="Graphic 19">
            <a:extLst>
              <a:ext uri="{FF2B5EF4-FFF2-40B4-BE49-F238E27FC236}">
                <a16:creationId xmlns:a16="http://schemas.microsoft.com/office/drawing/2014/main" id="{D5C6505A-1B6A-009B-A96B-DF5C919A4A7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01036" y="3371310"/>
            <a:ext cx="204216" cy="216980"/>
          </a:xfrm>
          <a:prstGeom prst="rect">
            <a:avLst/>
          </a:prstGeom>
        </p:spPr>
      </p:pic>
    </p:spTree>
    <p:extLst>
      <p:ext uri="{BB962C8B-B14F-4D97-AF65-F5344CB8AC3E}">
        <p14:creationId xmlns:p14="http://schemas.microsoft.com/office/powerpoint/2010/main" val="3716148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a:t>Energiforbrug (B3)</a:t>
            </a:r>
          </a:p>
        </p:txBody>
      </p:sp>
      <p:sp>
        <p:nvSpPr>
          <p:cNvPr id="18" name="Rectangle 7">
            <a:extLst>
              <a:ext uri="{FF2B5EF4-FFF2-40B4-BE49-F238E27FC236}">
                <a16:creationId xmlns:a16="http://schemas.microsoft.com/office/drawing/2014/main" id="{8534DBAC-55A5-9060-F020-E8DBBCF594A6}"/>
              </a:ext>
            </a:extLst>
          </p:cNvPr>
          <p:cNvSpPr/>
          <p:nvPr/>
        </p:nvSpPr>
        <p:spPr>
          <a:xfrm>
            <a:off x="507999" y="1015999"/>
            <a:ext cx="7343772" cy="87375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a:t>
            </a:r>
          </a:p>
          <a:p>
            <a:pPr>
              <a:lnSpc>
                <a:spcPct val="106000"/>
              </a:lnSpc>
            </a:pPr>
            <a:endParaRPr lang="da-DK" sz="900" spc="-10">
              <a:solidFill>
                <a:schemeClr val="bg1"/>
              </a:solidFill>
            </a:endParaRPr>
          </a:p>
          <a:p>
            <a:pPr>
              <a:lnSpc>
                <a:spcPct val="106000"/>
              </a:lnSpc>
            </a:pPr>
            <a:r>
              <a:rPr lang="da-DK" sz="900" spc="-10">
                <a:solidFill>
                  <a:schemeClr val="bg1"/>
                </a:solidFill>
              </a:rPr>
              <a:t>Tabellen nedenfor er et </a:t>
            </a:r>
            <a:r>
              <a:rPr lang="da-DK" sz="900" u="sng" spc="-10">
                <a:solidFill>
                  <a:schemeClr val="bg1"/>
                </a:solidFill>
              </a:rPr>
              <a:t>eksempel</a:t>
            </a:r>
            <a:r>
              <a:rPr lang="da-DK" sz="900" spc="-10">
                <a:solidFill>
                  <a:schemeClr val="bg1"/>
                </a:solidFill>
              </a:rPr>
              <a:t> på, hvordan du kan oplyse om din virksomheds energiforbrug. Du må gerne tilpasse tabellen, hvis du fx vil oplyse om din virksomheds forbrug af (egenproduceret) energi fra vedvarende energikilder (fx sol/vind).</a:t>
            </a:r>
          </a:p>
          <a:p>
            <a:pPr>
              <a:lnSpc>
                <a:spcPct val="106000"/>
              </a:lnSpc>
            </a:pPr>
            <a:endParaRPr lang="da-DK" sz="900" spc="-10">
              <a:solidFill>
                <a:schemeClr val="bg1"/>
              </a:solidFill>
            </a:endParaRP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3980368083"/>
              </p:ext>
            </p:extLst>
          </p:nvPr>
        </p:nvGraphicFramePr>
        <p:xfrm>
          <a:off x="505570" y="2048044"/>
          <a:ext cx="7343770" cy="1986482"/>
        </p:xfrm>
        <a:graphic>
          <a:graphicData uri="http://schemas.openxmlformats.org/drawingml/2006/table">
            <a:tbl>
              <a:tblPr firstRow="1">
                <a:tableStyleId>{2A488322-F2BA-4B5B-9748-0D474271808F}</a:tableStyleId>
              </a:tblPr>
              <a:tblGrid>
                <a:gridCol w="1993081">
                  <a:extLst>
                    <a:ext uri="{9D8B030D-6E8A-4147-A177-3AD203B41FA5}">
                      <a16:colId xmlns:a16="http://schemas.microsoft.com/office/drawing/2014/main" val="2698153288"/>
                    </a:ext>
                  </a:extLst>
                </a:gridCol>
                <a:gridCol w="1850065">
                  <a:extLst>
                    <a:ext uri="{9D8B030D-6E8A-4147-A177-3AD203B41FA5}">
                      <a16:colId xmlns:a16="http://schemas.microsoft.com/office/drawing/2014/main" val="1451447067"/>
                    </a:ext>
                  </a:extLst>
                </a:gridCol>
                <a:gridCol w="1951042">
                  <a:extLst>
                    <a:ext uri="{9D8B030D-6E8A-4147-A177-3AD203B41FA5}">
                      <a16:colId xmlns:a16="http://schemas.microsoft.com/office/drawing/2014/main" val="2943870936"/>
                    </a:ext>
                  </a:extLst>
                </a:gridCol>
                <a:gridCol w="1549582">
                  <a:extLst>
                    <a:ext uri="{9D8B030D-6E8A-4147-A177-3AD203B41FA5}">
                      <a16:colId xmlns:a16="http://schemas.microsoft.com/office/drawing/2014/main" val="656209149"/>
                    </a:ext>
                  </a:extLst>
                </a:gridCol>
              </a:tblGrid>
              <a:tr h="306337">
                <a:tc gridSpan="4">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a:solidFill>
                            <a:schemeClr val="tx2"/>
                          </a:solidFill>
                        </a:rPr>
                        <a:t>Energiforbrug i MWh </a:t>
                      </a:r>
                      <a:r>
                        <a:rPr lang="da-DK" sz="900" b="0">
                          <a:solidFill>
                            <a:schemeClr val="tx2"/>
                          </a:solidFill>
                        </a:rPr>
                        <a:t>(pkt. 29)</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nSpc>
                          <a:spcPct val="106000"/>
                        </a:lnSpc>
                      </a:pP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nSpc>
                          <a:spcPct val="106000"/>
                        </a:lnSpc>
                      </a:pP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38440226"/>
                  </a:ext>
                </a:extLst>
              </a:tr>
              <a:tr h="306337">
                <a:tc>
                  <a:txBody>
                    <a:bodyPr/>
                    <a:lstStyle/>
                    <a:p>
                      <a:pPr>
                        <a:lnSpc>
                          <a:spcPct val="106000"/>
                        </a:lnSpc>
                      </a:pP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nSpc>
                          <a:spcPct val="106000"/>
                        </a:lnSpc>
                      </a:pPr>
                      <a:r>
                        <a:rPr lang="da-DK" sz="900" b="1" noProof="0">
                          <a:solidFill>
                            <a:schemeClr val="tx2"/>
                          </a:solidFill>
                        </a:rPr>
                        <a:t>Vedvarende energiforbrug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nSpc>
                          <a:spcPct val="106000"/>
                        </a:lnSpc>
                      </a:pPr>
                      <a:r>
                        <a:rPr lang="da-DK" sz="900" b="1" noProof="0">
                          <a:solidFill>
                            <a:schemeClr val="tx2"/>
                          </a:solidFill>
                        </a:rPr>
                        <a:t>Ikke-vedvarende</a:t>
                      </a:r>
                      <a:r>
                        <a:rPr lang="en-GB" sz="900" b="1">
                          <a:solidFill>
                            <a:schemeClr val="tx2"/>
                          </a:solidFill>
                        </a:rPr>
                        <a:t> </a:t>
                      </a:r>
                      <a:r>
                        <a:rPr lang="da-DK" sz="900" b="1" noProof="0">
                          <a:solidFill>
                            <a:schemeClr val="tx2"/>
                          </a:solidFill>
                        </a:rPr>
                        <a:t>energiforbrug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a:solidFill>
                            <a:schemeClr val="tx2"/>
                          </a:solidFill>
                        </a:rPr>
                        <a:t>Total energiforbrug (MWh)</a:t>
                      </a:r>
                    </a:p>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6336">
                <a:tc>
                  <a:txBody>
                    <a:bodyPr/>
                    <a:lstStyle/>
                    <a:p>
                      <a:pPr>
                        <a:lnSpc>
                          <a:spcPct val="106000"/>
                        </a:lnSpc>
                      </a:pPr>
                      <a:r>
                        <a:rPr lang="da-DK" sz="900" b="1">
                          <a:solidFill>
                            <a:schemeClr val="tx2"/>
                          </a:solidFill>
                        </a:rPr>
                        <a:t>Elektricitet </a:t>
                      </a:r>
                      <a:r>
                        <a:rPr lang="da-DK" sz="900" b="0">
                          <a:solidFill>
                            <a:schemeClr val="tx2"/>
                          </a:solidFill>
                        </a:rPr>
                        <a:t>(som det fremgår af virksomhedens forbrugsregninger)</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r h="306336">
                <a:tc>
                  <a:txBody>
                    <a:bodyPr/>
                    <a:lstStyle/>
                    <a:p>
                      <a:pPr>
                        <a:lnSpc>
                          <a:spcPct val="106000"/>
                        </a:lnSpc>
                      </a:pPr>
                      <a:r>
                        <a:rPr lang="da-DK" sz="900" b="1" noProof="0">
                          <a:solidFill>
                            <a:schemeClr val="tx2"/>
                          </a:solidFill>
                        </a:rPr>
                        <a:t>Brændstoffer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228766998"/>
                  </a:ext>
                </a:extLst>
              </a:tr>
              <a:tr h="306336">
                <a:tc>
                  <a:txBody>
                    <a:bodyPr/>
                    <a:lstStyle/>
                    <a:p>
                      <a:pPr>
                        <a:lnSpc>
                          <a:spcPct val="106000"/>
                        </a:lnSpc>
                      </a:pPr>
                      <a:r>
                        <a:rPr lang="da-DK" sz="900" b="1" noProof="0">
                          <a:solidFill>
                            <a:schemeClr val="tx2"/>
                          </a:solidFill>
                        </a:rPr>
                        <a:t>Andet (fx fjernvarme)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62237485"/>
                  </a:ext>
                </a:extLst>
              </a:tr>
              <a:tr h="306336">
                <a:tc>
                  <a:txBody>
                    <a:bodyPr/>
                    <a:lstStyle/>
                    <a:p>
                      <a:pPr>
                        <a:lnSpc>
                          <a:spcPct val="106000"/>
                        </a:lnSpc>
                      </a:pPr>
                      <a:r>
                        <a:rPr lang="en-GB" sz="900" b="1">
                          <a:solidFill>
                            <a:schemeClr val="tx2"/>
                          </a:solidFill>
                        </a:rPr>
                        <a:t>Total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total for vedvarende energi i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total for ikke-vedvarende energi i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mn-lt"/>
                          <a:ea typeface="+mn-ea"/>
                          <a:cs typeface="+mn-cs"/>
                        </a:rPr>
                        <a:t>[Indsæt total energiforbrug i MWh]</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855206388"/>
                  </a:ext>
                </a:extLst>
              </a:tr>
            </a:tbl>
          </a:graphicData>
        </a:graphic>
      </p:graphicFrame>
      <p:pic>
        <p:nvPicPr>
          <p:cNvPr id="21" name="Graphic 20">
            <a:extLst>
              <a:ext uri="{FF2B5EF4-FFF2-40B4-BE49-F238E27FC236}">
                <a16:creationId xmlns:a16="http://schemas.microsoft.com/office/drawing/2014/main" id="{49B67DEB-B0C5-C8A2-7F34-197E80BAD1B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10</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
        <p:nvSpPr>
          <p:cNvPr id="8" name="Rectangle 6">
            <a:extLst>
              <a:ext uri="{FF2B5EF4-FFF2-40B4-BE49-F238E27FC236}">
                <a16:creationId xmlns:a16="http://schemas.microsoft.com/office/drawing/2014/main" id="{796C1F0E-9267-74E7-2307-ED59AB8228B8}"/>
              </a:ext>
            </a:extLst>
          </p:cNvPr>
          <p:cNvSpPr/>
          <p:nvPr/>
        </p:nvSpPr>
        <p:spPr>
          <a:xfrm>
            <a:off x="8169275" y="1018574"/>
            <a:ext cx="3753924" cy="4101166"/>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spcAft>
                <a:spcPts val="600"/>
              </a:spcAft>
            </a:pPr>
            <a:r>
              <a:rPr lang="da-DK" sz="900" b="1" spc="-10">
                <a:solidFill>
                  <a:schemeClr val="tx2"/>
                </a:solidFill>
                <a:latin typeface="+mj-lt"/>
              </a:rPr>
              <a:t>Begrebsforklaringer</a:t>
            </a:r>
            <a:endParaRPr lang="da-DK" sz="900" b="1" spc="-10">
              <a:solidFill>
                <a:schemeClr val="tx2"/>
              </a:solidFill>
            </a:endParaRPr>
          </a:p>
          <a:p>
            <a:pPr>
              <a:lnSpc>
                <a:spcPct val="106000"/>
              </a:lnSpc>
            </a:pPr>
            <a:r>
              <a:rPr lang="da-DK" sz="900" b="1" spc="-10">
                <a:solidFill>
                  <a:schemeClr val="tx2"/>
                </a:solidFill>
              </a:rPr>
              <a:t>Energiforbrug</a:t>
            </a:r>
            <a:endParaRPr lang="da-DK" sz="900" spc="-10">
              <a:solidFill>
                <a:schemeClr val="tx2"/>
              </a:solidFill>
            </a:endParaRPr>
          </a:p>
          <a:p>
            <a:pPr>
              <a:lnSpc>
                <a:spcPct val="106000"/>
              </a:lnSpc>
            </a:pPr>
            <a:r>
              <a:rPr lang="da-DK" sz="900" spc="-10">
                <a:solidFill>
                  <a:schemeClr val="tx2"/>
                </a:solidFill>
              </a:rPr>
              <a:t>Virksomheders klimarelaterede indvirkninger er i høj grad drevet af energiforbrug. Derfor er det relevant at oplyse både mængden og typen af din virksomheds energiforbrug - fx fossile brændstoffer som kul, olie og gas samt mængden af din virksomheds forbrug af vedvarende energi.</a:t>
            </a:r>
            <a:endParaRPr lang="da-DK" sz="900" b="1" spc="-10">
              <a:solidFill>
                <a:schemeClr val="tx2"/>
              </a:solidFill>
            </a:endParaRPr>
          </a:p>
          <a:p>
            <a:pPr>
              <a:lnSpc>
                <a:spcPct val="106000"/>
              </a:lnSpc>
            </a:pPr>
            <a:endParaRPr lang="da-DK" sz="900" b="1" spc="-10">
              <a:solidFill>
                <a:schemeClr val="tx2"/>
              </a:solidFill>
            </a:endParaRPr>
          </a:p>
          <a:p>
            <a:pPr>
              <a:lnSpc>
                <a:spcPct val="106000"/>
              </a:lnSpc>
            </a:pPr>
            <a:r>
              <a:rPr lang="da-DK" sz="900" b="1">
                <a:solidFill>
                  <a:schemeClr val="tx2"/>
                </a:solidFill>
              </a:rPr>
              <a:t>Vedvarende energiforbrug</a:t>
            </a:r>
          </a:p>
          <a:p>
            <a:pPr algn="l"/>
            <a:r>
              <a:rPr lang="da-DK" sz="900" spc="-10">
                <a:solidFill>
                  <a:schemeClr val="tx2"/>
                </a:solidFill>
              </a:rPr>
              <a:t>Din virksomheds forbrug af vedvarende energi kan beregnes baseret på oprindelsesgarantier, vedvarende energicertifikater eller el-sammensætning, som den er angivet på din virksomheds elregning. Elregningen kan henvise til forbrugte el-enheder og angive procentdelen af elektricitet leveret fra vedvarende kilder (pkt. 84).</a:t>
            </a:r>
          </a:p>
          <a:p>
            <a:pPr algn="l"/>
            <a:endParaRPr lang="da-DK" sz="900" b="1" spc="-10">
              <a:solidFill>
                <a:schemeClr val="tx2"/>
              </a:solidFill>
              <a:latin typeface="+mj-lt"/>
            </a:endParaRPr>
          </a:p>
          <a:p>
            <a:pPr algn="l"/>
            <a:r>
              <a:rPr lang="da-DK" sz="900" b="1" spc="-10">
                <a:solidFill>
                  <a:schemeClr val="tx2"/>
                </a:solidFill>
                <a:latin typeface="+mj-lt"/>
              </a:rPr>
              <a:t>Total energiforbrug</a:t>
            </a:r>
          </a:p>
          <a:p>
            <a:pPr algn="l"/>
            <a:r>
              <a:rPr lang="da-DK" sz="900" spc="-10">
                <a:solidFill>
                  <a:schemeClr val="tx2"/>
                </a:solidFill>
              </a:rPr>
              <a:t>Din virksomheds totale energiforbrug dækker over den samlede mængde energi, der bliver trukket ind på din virksomheds område. Hvis din virksomhed omdanner én energiform til en anden energiform, er det den energiform, der bliver trukket ind på din virksomheds område, der skal indgå i opgørelsen.</a:t>
            </a:r>
          </a:p>
          <a:p>
            <a:pPr algn="l"/>
            <a:endParaRPr lang="da-DK" sz="900" u="sng" spc="-10">
              <a:solidFill>
                <a:schemeClr val="tx2"/>
              </a:solidFill>
            </a:endParaRPr>
          </a:p>
          <a:p>
            <a:pPr algn="l"/>
            <a:r>
              <a:rPr lang="da-DK" sz="900" u="sng" spc="-10">
                <a:solidFill>
                  <a:schemeClr val="tx2"/>
                </a:solidFill>
              </a:rPr>
              <a:t>Eksempel:</a:t>
            </a:r>
            <a:r>
              <a:rPr lang="da-DK" sz="900" spc="-10">
                <a:solidFill>
                  <a:schemeClr val="tx2"/>
                </a:solidFill>
              </a:rPr>
              <a:t> Hvis din virksomhed bruger gas til at producere varmt vand, er det forbruget af gas, der skal tælle med i din virksomheds energiforbrug – og ikke forbruget af varmt vand, der i eksemplet her er den endelige energibærer (BC104).</a:t>
            </a:r>
          </a:p>
          <a:p>
            <a:pPr algn="l"/>
            <a:endParaRPr lang="da-DK" sz="900" spc="-10">
              <a:solidFill>
                <a:schemeClr val="tx2"/>
              </a:solidFill>
            </a:endParaRPr>
          </a:p>
        </p:txBody>
      </p:sp>
      <p:pic>
        <p:nvPicPr>
          <p:cNvPr id="10" name="Graphic 6">
            <a:extLst>
              <a:ext uri="{FF2B5EF4-FFF2-40B4-BE49-F238E27FC236}">
                <a16:creationId xmlns:a16="http://schemas.microsoft.com/office/drawing/2014/main" id="{5B915652-2830-EAAA-7019-F6E07A5F66C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77620" y="1056735"/>
            <a:ext cx="257747" cy="232600"/>
          </a:xfrm>
          <a:prstGeom prst="rect">
            <a:avLst/>
          </a:prstGeom>
        </p:spPr>
      </p:pic>
      <p:sp>
        <p:nvSpPr>
          <p:cNvPr id="2" name="Rectangle 6">
            <a:extLst>
              <a:ext uri="{FF2B5EF4-FFF2-40B4-BE49-F238E27FC236}">
                <a16:creationId xmlns:a16="http://schemas.microsoft.com/office/drawing/2014/main" id="{61F2D712-ED0F-CEF5-16CA-D0BABE89686A}"/>
              </a:ext>
            </a:extLst>
          </p:cNvPr>
          <p:cNvSpPr/>
          <p:nvPr/>
        </p:nvSpPr>
        <p:spPr>
          <a:xfrm>
            <a:off x="507674" y="4192812"/>
            <a:ext cx="7341666" cy="253314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spcAft>
                <a:spcPts val="600"/>
              </a:spcAft>
            </a:pPr>
            <a:r>
              <a:rPr lang="da-DK" sz="900" b="1" spc="-10">
                <a:solidFill>
                  <a:schemeClr val="tx2"/>
                </a:solidFill>
                <a:latin typeface="+mj-lt"/>
              </a:rPr>
              <a:t>Begrebsforklaringer</a:t>
            </a:r>
          </a:p>
          <a:p>
            <a:pPr>
              <a:lnSpc>
                <a:spcPct val="106000"/>
              </a:lnSpc>
            </a:pPr>
            <a:r>
              <a:rPr lang="da-DK" sz="900" b="1" spc="-10">
                <a:solidFill>
                  <a:schemeClr val="tx2"/>
                </a:solidFill>
              </a:rPr>
              <a:t>Elektricitet</a:t>
            </a:r>
            <a:endParaRPr lang="da-DK" sz="900" spc="-10">
              <a:solidFill>
                <a:schemeClr val="tx2"/>
              </a:solidFill>
            </a:endParaRPr>
          </a:p>
          <a:p>
            <a:pPr>
              <a:lnSpc>
                <a:spcPct val="106000"/>
              </a:lnSpc>
            </a:pPr>
            <a:r>
              <a:rPr lang="da-DK" sz="900" kern="1200">
                <a:solidFill>
                  <a:schemeClr val="tx2"/>
                </a:solidFill>
                <a:latin typeface="+mn-lt"/>
                <a:ea typeface="+mn-ea"/>
                <a:cs typeface="+mn-cs"/>
              </a:rPr>
              <a:t>Elektricitet</a:t>
            </a:r>
            <a:r>
              <a:rPr lang="da-DK" sz="900" b="0" kern="1200">
                <a:solidFill>
                  <a:schemeClr val="tx2"/>
                </a:solidFill>
                <a:latin typeface="+mn-lt"/>
                <a:ea typeface="+mn-ea"/>
                <a:cs typeface="+mn-cs"/>
              </a:rPr>
              <a:t> omfatter i denne sammenhæng eksplicit energiforbrug til varme, damp og køling. </a:t>
            </a:r>
            <a:endParaRPr lang="da-DK" sz="900" spc="-10">
              <a:solidFill>
                <a:schemeClr val="tx2"/>
              </a:solidFill>
            </a:endParaRPr>
          </a:p>
          <a:p>
            <a:pPr marL="171450" indent="-171450">
              <a:lnSpc>
                <a:spcPct val="106000"/>
              </a:lnSpc>
              <a:buFont typeface="Arial" panose="020B0604020202020204" pitchFamily="34" charset="0"/>
              <a:buChar char="•"/>
            </a:pPr>
            <a:r>
              <a:rPr lang="da-DK" sz="900" u="sng" spc="-10">
                <a:solidFill>
                  <a:schemeClr val="tx2"/>
                </a:solidFill>
              </a:rPr>
              <a:t>Vedvarende energikilder</a:t>
            </a:r>
            <a:r>
              <a:rPr lang="da-DK" sz="900" spc="-10">
                <a:solidFill>
                  <a:schemeClr val="tx2"/>
                </a:solidFill>
              </a:rPr>
              <a:t> er fx sol, vind, vandkraft.</a:t>
            </a:r>
          </a:p>
          <a:p>
            <a:pPr marL="171450" indent="-171450">
              <a:lnSpc>
                <a:spcPct val="106000"/>
              </a:lnSpc>
              <a:buFont typeface="Arial" panose="020B0604020202020204" pitchFamily="34" charset="0"/>
              <a:buChar char="•"/>
            </a:pPr>
            <a:r>
              <a:rPr lang="da-DK" sz="900" u="sng" spc="-10">
                <a:solidFill>
                  <a:schemeClr val="tx2"/>
                </a:solidFill>
              </a:rPr>
              <a:t>Ikke-vedvarende energikilder</a:t>
            </a:r>
            <a:r>
              <a:rPr lang="da-DK" sz="900" spc="-10">
                <a:solidFill>
                  <a:schemeClr val="tx2"/>
                </a:solidFill>
              </a:rPr>
              <a:t> er fx fossile brændsler som bruges til at lave elektricitet.</a:t>
            </a:r>
          </a:p>
          <a:p>
            <a:pPr>
              <a:lnSpc>
                <a:spcPct val="106000"/>
              </a:lnSpc>
            </a:pPr>
            <a:endParaRPr lang="da-DK" sz="900" b="1">
              <a:solidFill>
                <a:schemeClr val="tx2"/>
              </a:solidFill>
            </a:endParaRPr>
          </a:p>
          <a:p>
            <a:pPr>
              <a:lnSpc>
                <a:spcPct val="106000"/>
              </a:lnSpc>
            </a:pPr>
            <a:r>
              <a:rPr lang="da-DK" sz="900" spc="-10">
                <a:solidFill>
                  <a:schemeClr val="tx2"/>
                </a:solidFill>
              </a:rPr>
              <a:t>Information om brug af elektricitet kan aflæses på opgørelser/forbrugsregning fra din virksomheds forsyningsselskab.</a:t>
            </a:r>
          </a:p>
          <a:p>
            <a:pPr>
              <a:lnSpc>
                <a:spcPct val="106000"/>
              </a:lnSpc>
            </a:pPr>
            <a:endParaRPr lang="da-DK" sz="900" spc="-10">
              <a:solidFill>
                <a:schemeClr val="tx2"/>
              </a:solidFill>
            </a:endParaRPr>
          </a:p>
          <a:p>
            <a:pPr>
              <a:lnSpc>
                <a:spcPct val="106000"/>
              </a:lnSpc>
            </a:pPr>
            <a:r>
              <a:rPr lang="da-DK" sz="900" b="1">
                <a:solidFill>
                  <a:schemeClr val="tx2"/>
                </a:solidFill>
              </a:rPr>
              <a:t>Brændstoffer </a:t>
            </a:r>
            <a:endParaRPr lang="da-DK" sz="900" spc="-10">
              <a:solidFill>
                <a:schemeClr val="tx2"/>
              </a:solidFill>
            </a:endParaRPr>
          </a:p>
          <a:p>
            <a:pPr>
              <a:lnSpc>
                <a:spcPct val="106000"/>
              </a:lnSpc>
            </a:pPr>
            <a:r>
              <a:rPr lang="da-DK" sz="900" kern="1200">
                <a:solidFill>
                  <a:schemeClr val="tx2"/>
                </a:solidFill>
                <a:latin typeface="+mn-lt"/>
                <a:ea typeface="+mn-ea"/>
                <a:cs typeface="+mn-cs"/>
              </a:rPr>
              <a:t>Brændstoffer</a:t>
            </a:r>
            <a:r>
              <a:rPr lang="da-DK" sz="900" b="0" kern="1200">
                <a:solidFill>
                  <a:schemeClr val="tx2"/>
                </a:solidFill>
                <a:latin typeface="+mn-lt"/>
                <a:ea typeface="+mn-ea"/>
                <a:cs typeface="+mn-cs"/>
              </a:rPr>
              <a:t> omfatter i denne sammenhæng alt, der brændes, f</a:t>
            </a:r>
            <a:r>
              <a:rPr lang="da-DK" sz="900">
                <a:solidFill>
                  <a:schemeClr val="tx2"/>
                </a:solidFill>
              </a:rPr>
              <a:t>x</a:t>
            </a:r>
            <a:r>
              <a:rPr lang="da-DK" sz="900" b="0" kern="1200">
                <a:solidFill>
                  <a:schemeClr val="tx2"/>
                </a:solidFill>
                <a:latin typeface="+mn-lt"/>
                <a:ea typeface="+mn-ea"/>
                <a:cs typeface="+mn-cs"/>
              </a:rPr>
              <a:t> gas, naturgas, biomasse osv.</a:t>
            </a:r>
            <a:endParaRPr lang="da-DK" sz="900" spc="-10">
              <a:solidFill>
                <a:schemeClr val="tx2"/>
              </a:solidFill>
            </a:endParaRPr>
          </a:p>
          <a:p>
            <a:pPr marL="171450" indent="-171450">
              <a:lnSpc>
                <a:spcPct val="106000"/>
              </a:lnSpc>
              <a:buFont typeface="Arial" panose="020B0604020202020204" pitchFamily="34" charset="0"/>
              <a:buChar char="•"/>
            </a:pPr>
            <a:r>
              <a:rPr lang="da-DK" sz="900" u="sng" spc="-10">
                <a:solidFill>
                  <a:schemeClr val="tx2"/>
                </a:solidFill>
              </a:rPr>
              <a:t>Vedvarende brændselskilder</a:t>
            </a:r>
            <a:r>
              <a:rPr lang="da-DK" sz="900" spc="-10">
                <a:solidFill>
                  <a:schemeClr val="tx2"/>
                </a:solidFill>
              </a:rPr>
              <a:t> er fx biobrændstoffer, såsom biomasse, biodiesel og </a:t>
            </a:r>
            <a:r>
              <a:rPr lang="da-DK" sz="900" spc="-10" err="1">
                <a:solidFill>
                  <a:schemeClr val="tx2"/>
                </a:solidFill>
              </a:rPr>
              <a:t>bioethanol</a:t>
            </a:r>
            <a:r>
              <a:rPr lang="da-DK" sz="900" spc="-10">
                <a:solidFill>
                  <a:schemeClr val="tx2"/>
                </a:solidFill>
              </a:rPr>
              <a:t>.</a:t>
            </a:r>
          </a:p>
          <a:p>
            <a:pPr marL="171450" indent="-171450">
              <a:lnSpc>
                <a:spcPct val="106000"/>
              </a:lnSpc>
              <a:buFont typeface="Arial" panose="020B0604020202020204" pitchFamily="34" charset="0"/>
              <a:buChar char="•"/>
            </a:pPr>
            <a:r>
              <a:rPr lang="da-DK" sz="900" u="sng" spc="-10">
                <a:solidFill>
                  <a:schemeClr val="tx2"/>
                </a:solidFill>
              </a:rPr>
              <a:t>Ikke-vedvarende brændselsenergikilder</a:t>
            </a:r>
            <a:r>
              <a:rPr lang="da-DK" sz="900" spc="-10">
                <a:solidFill>
                  <a:schemeClr val="tx2"/>
                </a:solidFill>
              </a:rPr>
              <a:t> er fx k</a:t>
            </a:r>
            <a:r>
              <a:rPr lang="da-DK" sz="900" b="0" kern="1200">
                <a:solidFill>
                  <a:schemeClr val="tx2"/>
                </a:solidFill>
                <a:latin typeface="+mn-lt"/>
                <a:ea typeface="+mn-ea"/>
                <a:cs typeface="+mn-cs"/>
              </a:rPr>
              <a:t>ul, olie, og gas.</a:t>
            </a:r>
            <a:endParaRPr lang="da-DK" sz="900" spc="-10">
              <a:solidFill>
                <a:schemeClr val="tx2"/>
              </a:solidFill>
            </a:endParaRPr>
          </a:p>
          <a:p>
            <a:pPr>
              <a:lnSpc>
                <a:spcPct val="106000"/>
              </a:lnSpc>
            </a:pPr>
            <a:endParaRPr lang="da-DK" sz="900">
              <a:solidFill>
                <a:schemeClr val="tx2"/>
              </a:solidFill>
            </a:endParaRPr>
          </a:p>
          <a:p>
            <a:pPr>
              <a:lnSpc>
                <a:spcPct val="106000"/>
              </a:lnSpc>
            </a:pPr>
            <a:r>
              <a:rPr lang="da-DK" sz="900" b="0" kern="1200">
                <a:solidFill>
                  <a:schemeClr val="tx2"/>
                </a:solidFill>
                <a:latin typeface="+mn-lt"/>
                <a:ea typeface="+mn-ea"/>
                <a:cs typeface="+mn-cs"/>
              </a:rPr>
              <a:t>Hvis din virksomhed arbejder med brændstoffer, der bruges som råmateriale </a:t>
            </a:r>
            <a:r>
              <a:rPr lang="da-DK" sz="900">
                <a:solidFill>
                  <a:schemeClr val="tx2"/>
                </a:solidFill>
              </a:rPr>
              <a:t>i din virksomheds </a:t>
            </a:r>
            <a:r>
              <a:rPr lang="da-DK" sz="900" b="0" kern="1200">
                <a:solidFill>
                  <a:schemeClr val="tx2"/>
                </a:solidFill>
                <a:latin typeface="+mn-lt"/>
                <a:ea typeface="+mn-ea"/>
                <a:cs typeface="+mn-cs"/>
              </a:rPr>
              <a:t>produktion, skal den andel af brændstofferne </a:t>
            </a:r>
            <a:r>
              <a:rPr lang="da-DK" sz="900" b="0" u="sng" kern="1200">
                <a:solidFill>
                  <a:schemeClr val="tx2"/>
                </a:solidFill>
                <a:latin typeface="+mn-lt"/>
                <a:ea typeface="+mn-ea"/>
                <a:cs typeface="+mn-cs"/>
              </a:rPr>
              <a:t>ikk</a:t>
            </a:r>
            <a:r>
              <a:rPr lang="da-DK" sz="900" u="sng">
                <a:solidFill>
                  <a:schemeClr val="tx2"/>
                </a:solidFill>
              </a:rPr>
              <a:t>e</a:t>
            </a:r>
            <a:r>
              <a:rPr lang="da-DK" sz="900">
                <a:solidFill>
                  <a:schemeClr val="tx2"/>
                </a:solidFill>
              </a:rPr>
              <a:t> medregnes i opgørelsen af energiforbruget. Du kan vælge at tilføje en ekstra tabel, hvor du oplyser om de brændstoffer, der anvendes som råvarer i din produktion (jf. pkt. 85).</a:t>
            </a:r>
          </a:p>
          <a:p>
            <a:pPr>
              <a:lnSpc>
                <a:spcPct val="106000"/>
              </a:lnSpc>
            </a:pPr>
            <a:endParaRPr lang="da-DK" sz="900" spc="-10">
              <a:solidFill>
                <a:schemeClr val="tx2"/>
              </a:solidFill>
            </a:endParaRPr>
          </a:p>
          <a:p>
            <a:pPr algn="l">
              <a:spcAft>
                <a:spcPts val="600"/>
              </a:spcAft>
            </a:pPr>
            <a:endParaRPr lang="da-DK" sz="900" b="1">
              <a:solidFill>
                <a:schemeClr val="tx2"/>
              </a:solidFill>
            </a:endParaRPr>
          </a:p>
          <a:p>
            <a:pPr algn="l">
              <a:spcAft>
                <a:spcPts val="600"/>
              </a:spcAft>
            </a:pPr>
            <a:endParaRPr lang="da-DK" sz="900" b="1" spc="-10">
              <a:solidFill>
                <a:schemeClr val="tx2"/>
              </a:solidFill>
              <a:latin typeface="+mj-lt"/>
            </a:endParaRPr>
          </a:p>
        </p:txBody>
      </p:sp>
      <p:pic>
        <p:nvPicPr>
          <p:cNvPr id="23" name="Graphic 6">
            <a:extLst>
              <a:ext uri="{FF2B5EF4-FFF2-40B4-BE49-F238E27FC236}">
                <a16:creationId xmlns:a16="http://schemas.microsoft.com/office/drawing/2014/main" id="{2D0D6C5D-A459-4E3B-089B-AF91A79ABD1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1802" y="4284920"/>
            <a:ext cx="257747" cy="232600"/>
          </a:xfrm>
          <a:prstGeom prst="rect">
            <a:avLst/>
          </a:prstGeom>
        </p:spPr>
      </p:pic>
      <p:sp>
        <p:nvSpPr>
          <p:cNvPr id="3" name="Rectangle 13">
            <a:extLst>
              <a:ext uri="{FF2B5EF4-FFF2-40B4-BE49-F238E27FC236}">
                <a16:creationId xmlns:a16="http://schemas.microsoft.com/office/drawing/2014/main" id="{44F1F17E-2366-77BB-6286-E7102C05F92C}"/>
              </a:ext>
            </a:extLst>
          </p:cNvPr>
          <p:cNvSpPr/>
          <p:nvPr/>
        </p:nvSpPr>
        <p:spPr>
          <a:xfrm>
            <a:off x="8169275" y="5200490"/>
            <a:ext cx="3753924" cy="1525462"/>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Mulige datakilder</a:t>
            </a:r>
            <a:endParaRPr lang="da-DK" sz="900" b="1" spc="-10">
              <a:solidFill>
                <a:schemeClr val="tx2"/>
              </a:solidFill>
            </a:endParaRPr>
          </a:p>
          <a:p>
            <a:pPr algn="l">
              <a:lnSpc>
                <a:spcPct val="106000"/>
              </a:lnSpc>
            </a:pPr>
            <a:endParaRPr lang="da-DK" sz="900" spc="-10">
              <a:solidFill>
                <a:schemeClr val="tx2"/>
              </a:solidFill>
            </a:endParaRPr>
          </a:p>
          <a:p>
            <a:pPr>
              <a:lnSpc>
                <a:spcPct val="106000"/>
              </a:lnSpc>
            </a:pPr>
            <a:r>
              <a:rPr lang="da-DK" sz="900" spc="-10">
                <a:solidFill>
                  <a:schemeClr val="tx2"/>
                </a:solidFill>
              </a:rPr>
              <a:t>Du kan bruge det gratis værktøj, Klimakompasset, til at få omregnet din virksomheds energiforbrug i MWh og opgjort energiforbruget jf. tabellen. Du kan få data til dette oplysningspunkt på forsiden af Klimakompasset uden at logge ind eller oprette dig som bruger. Her får du samtidig udregnet din virksomheds CO₂e-udledning i </a:t>
            </a:r>
            <a:r>
              <a:rPr lang="da-DK" sz="900" spc="-10" err="1">
                <a:solidFill>
                  <a:schemeClr val="tx2"/>
                </a:solidFill>
              </a:rPr>
              <a:t>scope</a:t>
            </a:r>
            <a:r>
              <a:rPr lang="da-DK" sz="900" spc="-10">
                <a:solidFill>
                  <a:schemeClr val="tx2"/>
                </a:solidFill>
              </a:rPr>
              <a:t> 1 og 2.</a:t>
            </a:r>
          </a:p>
          <a:p>
            <a:pPr>
              <a:lnSpc>
                <a:spcPct val="106000"/>
              </a:lnSpc>
            </a:pPr>
            <a:r>
              <a:rPr lang="nb-NO" sz="900">
                <a:solidFill>
                  <a:schemeClr val="accent5">
                    <a:lumMod val="50000"/>
                  </a:schemeClr>
                </a:solidFill>
                <a:hlinkClick r:id="rId7">
                  <a:extLst>
                    <a:ext uri="{A12FA001-AC4F-418D-AE19-62706E023703}">
                      <ahyp:hlinkClr xmlns:ahyp="http://schemas.microsoft.com/office/drawing/2018/hyperlinkcolor" val="tx"/>
                    </a:ext>
                  </a:extLst>
                </a:hlinkClick>
              </a:rPr>
              <a:t>Gå til Miniberegner (scope 1 &amp; 2) på Klimakompasset.dk</a:t>
            </a:r>
            <a:endParaRPr lang="da-DK" sz="900" spc="-10">
              <a:solidFill>
                <a:schemeClr val="accent5">
                  <a:lumMod val="50000"/>
                </a:schemeClr>
              </a:solidFill>
            </a:endParaRPr>
          </a:p>
        </p:txBody>
      </p:sp>
      <p:pic>
        <p:nvPicPr>
          <p:cNvPr id="9" name="Graphic 15">
            <a:extLst>
              <a:ext uri="{FF2B5EF4-FFF2-40B4-BE49-F238E27FC236}">
                <a16:creationId xmlns:a16="http://schemas.microsoft.com/office/drawing/2014/main" id="{4131F49F-66DA-897B-984F-73254CE624F4}"/>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49738" y="6482833"/>
            <a:ext cx="83482" cy="88700"/>
          </a:xfrm>
          <a:prstGeom prst="rect">
            <a:avLst/>
          </a:prstGeom>
        </p:spPr>
      </p:pic>
      <p:pic>
        <p:nvPicPr>
          <p:cNvPr id="11" name="Graphic 1">
            <a:extLst>
              <a:ext uri="{FF2B5EF4-FFF2-40B4-BE49-F238E27FC236}">
                <a16:creationId xmlns:a16="http://schemas.microsoft.com/office/drawing/2014/main" id="{3B542669-A10A-0BF1-0946-5D8C6C9AC46A}"/>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47945" y="5346225"/>
            <a:ext cx="226314" cy="226314"/>
          </a:xfrm>
          <a:prstGeom prst="rect">
            <a:avLst/>
          </a:prstGeom>
        </p:spPr>
      </p:pic>
    </p:spTree>
    <p:extLst>
      <p:ext uri="{BB962C8B-B14F-4D97-AF65-F5344CB8AC3E}">
        <p14:creationId xmlns:p14="http://schemas.microsoft.com/office/powerpoint/2010/main" val="2910765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noProof="0"/>
              <a:t>CO₂e</a:t>
            </a:r>
            <a:r>
              <a:rPr lang="da-DK"/>
              <a:t>-</a:t>
            </a:r>
            <a:r>
              <a:rPr lang="da-DK" noProof="0"/>
              <a:t>udledning (B3)</a:t>
            </a:r>
          </a:p>
        </p:txBody>
      </p:sp>
      <p:sp>
        <p:nvSpPr>
          <p:cNvPr id="11" name="Rectangle 7">
            <a:extLst>
              <a:ext uri="{FF2B5EF4-FFF2-40B4-BE49-F238E27FC236}">
                <a16:creationId xmlns:a16="http://schemas.microsoft.com/office/drawing/2014/main" id="{9C1ECE90-854A-B580-BE2F-B3349C68B4C1}"/>
              </a:ext>
            </a:extLst>
          </p:cNvPr>
          <p:cNvSpPr/>
          <p:nvPr/>
        </p:nvSpPr>
        <p:spPr>
          <a:xfrm>
            <a:off x="507997" y="949624"/>
            <a:ext cx="7343772" cy="8828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a:t>
            </a:r>
          </a:p>
          <a:p>
            <a:pPr>
              <a:lnSpc>
                <a:spcPct val="106000"/>
              </a:lnSpc>
            </a:pPr>
            <a:endParaRPr lang="da-DK" sz="900" spc="-10">
              <a:solidFill>
                <a:schemeClr val="bg1"/>
              </a:solidFill>
            </a:endParaRPr>
          </a:p>
          <a:p>
            <a:pPr>
              <a:lnSpc>
                <a:spcPct val="106000"/>
              </a:lnSpc>
            </a:pPr>
            <a:r>
              <a:rPr lang="da-DK" sz="900" spc="-10">
                <a:solidFill>
                  <a:schemeClr val="bg1"/>
                </a:solidFill>
              </a:rPr>
              <a:t>Du </a:t>
            </a:r>
            <a:r>
              <a:rPr lang="da-DK" sz="900" u="sng" spc="-10">
                <a:solidFill>
                  <a:schemeClr val="bg1"/>
                </a:solidFill>
              </a:rPr>
              <a:t>kan</a:t>
            </a:r>
            <a:r>
              <a:rPr lang="da-DK" sz="900" spc="-10">
                <a:solidFill>
                  <a:schemeClr val="bg1"/>
                </a:solidFill>
              </a:rPr>
              <a:t> desuden vælge at lave en såkaldt markedsbaseret opgørelse af din virksomheds CO₂e-udledning. Opgørelse af en markedsbaseret CO₂e-udledning er især relevant, hvis din virksomhed køber certifikater for grøn strøm (såkaldte oprindelsesgarantier). </a:t>
            </a:r>
          </a:p>
          <a:p>
            <a:pPr>
              <a:lnSpc>
                <a:spcPct val="106000"/>
              </a:lnSpc>
            </a:pPr>
            <a:endParaRPr lang="da-DK" sz="900" spc="-10">
              <a:solidFill>
                <a:schemeClr val="bg1"/>
              </a:solidFill>
            </a:endParaRPr>
          </a:p>
          <a:p>
            <a:pPr>
              <a:lnSpc>
                <a:spcPct val="106000"/>
              </a:lnSpc>
            </a:pPr>
            <a:endParaRPr lang="da-DK" sz="900" spc="-10">
              <a:solidFill>
                <a:schemeClr val="bg1"/>
              </a:solidFill>
            </a:endParaRPr>
          </a:p>
        </p:txBody>
      </p:sp>
      <p:graphicFrame>
        <p:nvGraphicFramePr>
          <p:cNvPr id="19" name="Table 18">
            <a:extLst>
              <a:ext uri="{FF2B5EF4-FFF2-40B4-BE49-F238E27FC236}">
                <a16:creationId xmlns:a16="http://schemas.microsoft.com/office/drawing/2014/main" id="{25065A13-D924-836C-B793-B309237C96A5}"/>
              </a:ext>
            </a:extLst>
          </p:cNvPr>
          <p:cNvGraphicFramePr>
            <a:graphicFrameLocks noGrp="1"/>
          </p:cNvGraphicFramePr>
          <p:nvPr>
            <p:extLst>
              <p:ext uri="{D42A27DB-BD31-4B8C-83A1-F6EECF244321}">
                <p14:modId xmlns:p14="http://schemas.microsoft.com/office/powerpoint/2010/main" val="1161205619"/>
              </p:ext>
            </p:extLst>
          </p:nvPr>
        </p:nvGraphicFramePr>
        <p:xfrm>
          <a:off x="507990" y="1955368"/>
          <a:ext cx="7343770" cy="1215421"/>
        </p:xfrm>
        <a:graphic>
          <a:graphicData uri="http://schemas.openxmlformats.org/drawingml/2006/table">
            <a:tbl>
              <a:tblPr firstRow="1">
                <a:tableStyleId>{2A488322-F2BA-4B5B-9748-0D474271808F}</a:tableStyleId>
              </a:tblPr>
              <a:tblGrid>
                <a:gridCol w="5814331">
                  <a:extLst>
                    <a:ext uri="{9D8B030D-6E8A-4147-A177-3AD203B41FA5}">
                      <a16:colId xmlns:a16="http://schemas.microsoft.com/office/drawing/2014/main" val="2698153288"/>
                    </a:ext>
                  </a:extLst>
                </a:gridCol>
                <a:gridCol w="1529439">
                  <a:extLst>
                    <a:ext uri="{9D8B030D-6E8A-4147-A177-3AD203B41FA5}">
                      <a16:colId xmlns:a16="http://schemas.microsoft.com/office/drawing/2014/main" val="656209149"/>
                    </a:ext>
                  </a:extLst>
                </a:gridCol>
              </a:tblGrid>
              <a:tr h="306337">
                <a:tc>
                  <a:txBody>
                    <a:bodyPr/>
                    <a:lstStyle/>
                    <a:p>
                      <a:pPr>
                        <a:lnSpc>
                          <a:spcPct val="106000"/>
                        </a:lnSpc>
                      </a:pPr>
                      <a:r>
                        <a:rPr lang="da-DK" sz="900" b="1">
                          <a:solidFill>
                            <a:schemeClr val="tx2"/>
                          </a:solidFill>
                        </a:rPr>
                        <a:t>Udledning af drivhusgasser </a:t>
                      </a:r>
                      <a:r>
                        <a:rPr lang="da-DK" sz="900" b="0">
                          <a:solidFill>
                            <a:schemeClr val="tx2"/>
                          </a:solidFill>
                        </a:rPr>
                        <a:t>(pkt. 30)</a:t>
                      </a: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a:solidFill>
                            <a:schemeClr val="tx2"/>
                          </a:solidFill>
                        </a:rPr>
                        <a:t>År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6336">
                <a:tc>
                  <a:txBody>
                    <a:bodyPr/>
                    <a:lstStyle/>
                    <a:p>
                      <a:pPr>
                        <a:lnSpc>
                          <a:spcPct val="106000"/>
                        </a:lnSpc>
                      </a:pPr>
                      <a:r>
                        <a:rPr lang="da-DK" sz="900" b="1">
                          <a:solidFill>
                            <a:schemeClr val="tx2"/>
                          </a:solidFill>
                        </a:rPr>
                        <a:t>Scope 1 CO₂e-udledninger</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tons CO₂e]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r h="301374">
                <a:tc>
                  <a:txBody>
                    <a:bodyPr/>
                    <a:lstStyle/>
                    <a:p>
                      <a:pPr>
                        <a:lnSpc>
                          <a:spcPct val="106000"/>
                        </a:lnSpc>
                      </a:pPr>
                      <a:r>
                        <a:rPr lang="da-DK" sz="900" b="1">
                          <a:solidFill>
                            <a:schemeClr val="tx2"/>
                          </a:solidFill>
                        </a:rPr>
                        <a:t>Scope 2 CO₂e-udledninger (lokationsbaseret)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tons CO₂e]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301374">
                <a:tc>
                  <a:txBody>
                    <a:bodyPr/>
                    <a:lstStyle/>
                    <a:p>
                      <a:pPr>
                        <a:lnSpc>
                          <a:spcPct val="106000"/>
                        </a:lnSpc>
                      </a:pPr>
                      <a:r>
                        <a:rPr lang="da-DK" sz="900" b="1">
                          <a:solidFill>
                            <a:schemeClr val="tx2"/>
                          </a:solidFill>
                        </a:rPr>
                        <a:t>Total CO₂e-udledning fra scope 1 og scope 2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[Indsæt tons </a:t>
                      </a:r>
                      <a:r>
                        <a:rPr kumimoji="0" lang="da-DK" sz="900" b="0" i="0" u="none" strike="noStrike" kern="1200" cap="none" spc="0" normalizeH="0" baseline="0" noProof="0" dirty="0" err="1">
                          <a:ln>
                            <a:noFill/>
                          </a:ln>
                          <a:solidFill>
                            <a:srgbClr val="2D55FF"/>
                          </a:solidFill>
                          <a:effectLst/>
                          <a:uLnTx/>
                          <a:uFillTx/>
                          <a:latin typeface="IBM Plex Sans"/>
                          <a:ea typeface="+mn-ea"/>
                          <a:cs typeface="+mn-cs"/>
                        </a:rPr>
                        <a:t>CO₂e</a:t>
                      </a:r>
                      <a:r>
                        <a:rPr kumimoji="0" lang="da-DK" sz="900" b="0" i="0" u="none" strike="noStrike" kern="1200" cap="none" spc="0" normalizeH="0" baseline="0" noProof="0" dirty="0">
                          <a:ln>
                            <a:noFill/>
                          </a:ln>
                          <a:solidFill>
                            <a:srgbClr val="2D55FF"/>
                          </a:solidFill>
                          <a:effectLst/>
                          <a:uLnTx/>
                          <a:uFillTx/>
                          <a:latin typeface="IBM Plex Sans"/>
                          <a:ea typeface="+mn-ea"/>
                          <a:cs typeface="+mn-cs"/>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bl>
          </a:graphicData>
        </a:graphic>
      </p:graphicFrame>
      <p:sp>
        <p:nvSpPr>
          <p:cNvPr id="22" name="Rectangle 6">
            <a:extLst>
              <a:ext uri="{FF2B5EF4-FFF2-40B4-BE49-F238E27FC236}">
                <a16:creationId xmlns:a16="http://schemas.microsoft.com/office/drawing/2014/main" id="{06BE1BC7-C886-E736-DFB9-56CD9714905F}"/>
              </a:ext>
            </a:extLst>
          </p:cNvPr>
          <p:cNvSpPr/>
          <p:nvPr/>
        </p:nvSpPr>
        <p:spPr>
          <a:xfrm>
            <a:off x="8158675" y="949626"/>
            <a:ext cx="3514725" cy="3470077"/>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spcAft>
                <a:spcPts val="600"/>
              </a:spcAft>
            </a:pPr>
            <a:r>
              <a:rPr lang="da-DK" sz="900" b="1" spc="-10">
                <a:solidFill>
                  <a:schemeClr val="tx2"/>
                </a:solidFill>
                <a:latin typeface="+mj-lt"/>
              </a:rPr>
              <a:t>Begrebsforklaringer</a:t>
            </a:r>
          </a:p>
          <a:p>
            <a:pPr>
              <a:spcAft>
                <a:spcPts val="400"/>
              </a:spcAft>
            </a:pPr>
            <a:r>
              <a:rPr lang="da-DK" sz="900" b="1" spc="-10">
                <a:solidFill>
                  <a:schemeClr val="tx2"/>
                </a:solidFill>
                <a:latin typeface="+mj-lt"/>
              </a:rPr>
              <a:t>CO₂e </a:t>
            </a:r>
            <a:r>
              <a:rPr lang="da-DK" sz="900" spc="-10">
                <a:solidFill>
                  <a:schemeClr val="tx2"/>
                </a:solidFill>
              </a:rPr>
              <a:t>står for CO₂-ækvivalenter. CO₂-udledninger måles og rapporteres som CO₂e under tre forskellige typer udslip, refereret til som </a:t>
            </a:r>
            <a:r>
              <a:rPr lang="da-DK" sz="900" spc="-10" err="1">
                <a:solidFill>
                  <a:schemeClr val="tx2"/>
                </a:solidFill>
              </a:rPr>
              <a:t>scope</a:t>
            </a:r>
            <a:r>
              <a:rPr lang="da-DK" sz="900" spc="-10">
                <a:solidFill>
                  <a:schemeClr val="tx2"/>
                </a:solidFill>
              </a:rPr>
              <a:t> 1, 2 og 3.  </a:t>
            </a:r>
          </a:p>
          <a:p>
            <a:pPr>
              <a:spcAft>
                <a:spcPts val="400"/>
              </a:spcAft>
            </a:pPr>
            <a:r>
              <a:rPr lang="da-DK" sz="900" b="1" spc="-10">
                <a:solidFill>
                  <a:schemeClr val="tx2"/>
                </a:solidFill>
                <a:latin typeface="+mj-lt"/>
              </a:rPr>
              <a:t>Scope 1 </a:t>
            </a:r>
            <a:r>
              <a:rPr lang="da-DK" sz="900" spc="-10">
                <a:solidFill>
                  <a:schemeClr val="tx2"/>
                </a:solidFill>
              </a:rPr>
              <a:t>er de direkte udledninger fra aktiviteter, som virksomheden selv kontrollerer eller ejer. Det er altså emissioner fra egne køretøjer og egne anlæg til varme- og energiproduktion, fx naturgasanlæg.</a:t>
            </a:r>
          </a:p>
          <a:p>
            <a:pPr>
              <a:spcAft>
                <a:spcPts val="400"/>
              </a:spcAft>
            </a:pPr>
            <a:r>
              <a:rPr lang="da-DK" sz="900" b="1" spc="-10">
                <a:solidFill>
                  <a:schemeClr val="tx2"/>
                </a:solidFill>
                <a:latin typeface="+mj-lt"/>
              </a:rPr>
              <a:t>Scope 2 </a:t>
            </a:r>
            <a:r>
              <a:rPr lang="da-DK" sz="900" spc="-10">
                <a:solidFill>
                  <a:schemeClr val="tx2"/>
                </a:solidFill>
              </a:rPr>
              <a:t>er de indirekte udledninger fra forsynet energi, herunder elektricitet og fjernvarme. Her sker udledningen et andet sted, fx på dit lokale kraftvarme- eller fjernvarmeværk. </a:t>
            </a:r>
          </a:p>
          <a:p>
            <a:pPr>
              <a:spcAft>
                <a:spcPts val="400"/>
              </a:spcAft>
            </a:pPr>
            <a:r>
              <a:rPr lang="da-DK" sz="900" b="1" spc="-10">
                <a:solidFill>
                  <a:schemeClr val="tx2"/>
                </a:solidFill>
                <a:latin typeface="+mj-lt"/>
              </a:rPr>
              <a:t>Scope 3  </a:t>
            </a:r>
            <a:r>
              <a:rPr lang="da-DK" sz="900" spc="-10">
                <a:solidFill>
                  <a:schemeClr val="tx2"/>
                </a:solidFill>
                <a:latin typeface="+mj-lt"/>
              </a:rPr>
              <a:t>rummer alle de indirekte udledninger fra din virksomheds værdikæde og udgør oftest størstedelen af virksomhedens udledninger.</a:t>
            </a:r>
          </a:p>
          <a:p>
            <a:pPr>
              <a:spcAft>
                <a:spcPts val="400"/>
              </a:spcAft>
            </a:pPr>
            <a:r>
              <a:rPr lang="da-DK" sz="900" b="1" spc="-10">
                <a:solidFill>
                  <a:schemeClr val="tx2"/>
                </a:solidFill>
                <a:latin typeface="+mj-lt"/>
              </a:rPr>
              <a:t>Greenhouse gas </a:t>
            </a:r>
            <a:r>
              <a:rPr lang="da-DK" sz="900" spc="-10">
                <a:solidFill>
                  <a:schemeClr val="tx2"/>
                </a:solidFill>
              </a:rPr>
              <a:t>(GHG)-protokollen er en internationalt anerkendt standard for virksomheders opgørelse af </a:t>
            </a:r>
            <a:br>
              <a:rPr lang="da-DK" sz="900" spc="-10">
                <a:solidFill>
                  <a:schemeClr val="tx2"/>
                </a:solidFill>
              </a:rPr>
            </a:br>
            <a:r>
              <a:rPr lang="da-DK" sz="900" spc="-10">
                <a:solidFill>
                  <a:schemeClr val="tx2"/>
                </a:solidFill>
              </a:rPr>
              <a:t>CO₂e-udledning, som anbefales af EU-Kommissionen. Beregningsmodellen i Klimakompasset bygger på denne standard. </a:t>
            </a:r>
            <a:endParaRPr lang="da-DK" sz="900" b="1" spc="-10">
              <a:solidFill>
                <a:schemeClr val="tx2"/>
              </a:solidFill>
            </a:endParaRPr>
          </a:p>
        </p:txBody>
      </p:sp>
      <p:pic>
        <p:nvPicPr>
          <p:cNvPr id="7" name="Graphic 6">
            <a:extLst>
              <a:ext uri="{FF2B5EF4-FFF2-40B4-BE49-F238E27FC236}">
                <a16:creationId xmlns:a16="http://schemas.microsoft.com/office/drawing/2014/main" id="{09EA689A-CCA4-B2BC-2AC2-4DBF00B7168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213626" y="1051248"/>
            <a:ext cx="257747" cy="232600"/>
          </a:xfrm>
          <a:prstGeom prst="rect">
            <a:avLst/>
          </a:prstGeom>
        </p:spPr>
      </p:pic>
      <p:pic>
        <p:nvPicPr>
          <p:cNvPr id="9" name="Graphic 8">
            <a:extLst>
              <a:ext uri="{FF2B5EF4-FFF2-40B4-BE49-F238E27FC236}">
                <a16:creationId xmlns:a16="http://schemas.microsoft.com/office/drawing/2014/main" id="{35933318-0FDE-C745-4FAF-9FB7AF67EE0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2" y="5040679"/>
            <a:ext cx="207455" cy="232601"/>
          </a:xfrm>
          <a:prstGeom prst="rect">
            <a:avLst/>
          </a:prstGeom>
        </p:spPr>
      </p:pic>
      <p:pic>
        <p:nvPicPr>
          <p:cNvPr id="21" name="Graphic 20">
            <a:extLst>
              <a:ext uri="{FF2B5EF4-FFF2-40B4-BE49-F238E27FC236}">
                <a16:creationId xmlns:a16="http://schemas.microsoft.com/office/drawing/2014/main" id="{49B67DEB-B0C5-C8A2-7F34-197E80BAD1B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2" y="1104041"/>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11</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
        <p:nvSpPr>
          <p:cNvPr id="14" name="Rectangle 13">
            <a:extLst>
              <a:ext uri="{FF2B5EF4-FFF2-40B4-BE49-F238E27FC236}">
                <a16:creationId xmlns:a16="http://schemas.microsoft.com/office/drawing/2014/main" id="{EC89E36B-F560-CE14-9CFA-A38BA917466E}"/>
              </a:ext>
            </a:extLst>
          </p:cNvPr>
          <p:cNvSpPr/>
          <p:nvPr/>
        </p:nvSpPr>
        <p:spPr>
          <a:xfrm>
            <a:off x="8169275" y="4521325"/>
            <a:ext cx="3514725" cy="200749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Mulige datakilder</a:t>
            </a:r>
            <a:endParaRPr lang="da-DK" sz="900" b="1" spc="-10">
              <a:solidFill>
                <a:schemeClr val="tx2"/>
              </a:solidFill>
            </a:endParaRPr>
          </a:p>
          <a:p>
            <a:pPr algn="l">
              <a:lnSpc>
                <a:spcPct val="106000"/>
              </a:lnSpc>
            </a:pPr>
            <a:endParaRPr lang="da-DK" sz="900" spc="-10">
              <a:solidFill>
                <a:schemeClr val="tx2"/>
              </a:solidFill>
            </a:endParaRPr>
          </a:p>
          <a:p>
            <a:pPr>
              <a:lnSpc>
                <a:spcPct val="106000"/>
              </a:lnSpc>
            </a:pPr>
            <a:r>
              <a:rPr lang="da-DK" sz="900" spc="-10">
                <a:solidFill>
                  <a:schemeClr val="tx2"/>
                </a:solidFill>
              </a:rPr>
              <a:t>Du kan bruge det gratis værktøj, Klimakompasset, til at udregne din </a:t>
            </a:r>
            <a:r>
              <a:rPr lang="da-DK" sz="900" spc="-10" err="1">
                <a:solidFill>
                  <a:schemeClr val="tx2"/>
                </a:solidFill>
              </a:rPr>
              <a:t>scope</a:t>
            </a:r>
            <a:r>
              <a:rPr lang="da-DK" sz="900" spc="-10">
                <a:solidFill>
                  <a:schemeClr val="tx2"/>
                </a:solidFill>
              </a:rPr>
              <a:t> 1 og 2 CO₂e-udledning. Som noget nyt kan du udregne din CO₂e-udledning i </a:t>
            </a:r>
            <a:r>
              <a:rPr lang="da-DK" sz="900" spc="-10" err="1">
                <a:solidFill>
                  <a:schemeClr val="tx2"/>
                </a:solidFill>
              </a:rPr>
              <a:t>scope</a:t>
            </a:r>
            <a:r>
              <a:rPr lang="da-DK" sz="900" spc="-10">
                <a:solidFill>
                  <a:schemeClr val="tx2"/>
                </a:solidFill>
              </a:rPr>
              <a:t> 1 og 2 på forsiden af Klimakompasset uden at logge ind eller oprette dig som bruger:</a:t>
            </a:r>
          </a:p>
          <a:p>
            <a:pPr>
              <a:lnSpc>
                <a:spcPct val="106000"/>
              </a:lnSpc>
            </a:pPr>
            <a:r>
              <a:rPr lang="nb-NO" sz="900">
                <a:solidFill>
                  <a:schemeClr val="accent5">
                    <a:lumMod val="50000"/>
                  </a:schemeClr>
                </a:solidFill>
                <a:hlinkClick r:id="rId6">
                  <a:extLst>
                    <a:ext uri="{A12FA001-AC4F-418D-AE19-62706E023703}">
                      <ahyp:hlinkClr xmlns:ahyp="http://schemas.microsoft.com/office/drawing/2018/hyperlinkcolor" val="tx"/>
                    </a:ext>
                  </a:extLst>
                </a:hlinkClick>
              </a:rPr>
              <a:t>Miniberegner (scope 1 &amp; 2) | Klimakompasset</a:t>
            </a:r>
            <a:r>
              <a:rPr lang="da-DK" sz="900" spc="-10">
                <a:solidFill>
                  <a:schemeClr val="accent5">
                    <a:lumMod val="50000"/>
                  </a:schemeClr>
                </a:solidFill>
              </a:rPr>
              <a:t>  </a:t>
            </a:r>
          </a:p>
          <a:p>
            <a:pPr algn="l">
              <a:lnSpc>
                <a:spcPct val="106000"/>
              </a:lnSpc>
            </a:pPr>
            <a:endParaRPr lang="da-DK" sz="900" spc="-10">
              <a:solidFill>
                <a:schemeClr val="tx2"/>
              </a:solidFill>
            </a:endParaRPr>
          </a:p>
          <a:p>
            <a:pPr>
              <a:lnSpc>
                <a:spcPct val="106000"/>
              </a:lnSpc>
            </a:pPr>
            <a:r>
              <a:rPr lang="da-DK" sz="900" spc="-10">
                <a:solidFill>
                  <a:schemeClr val="tx2"/>
                </a:solidFill>
                <a:hlinkClick r:id="rId7">
                  <a:extLst>
                    <a:ext uri="{A12FA001-AC4F-418D-AE19-62706E023703}">
                      <ahyp:hlinkClr xmlns:ahyp="http://schemas.microsoft.com/office/drawing/2018/hyperlinkcolor" val="tx"/>
                    </a:ext>
                  </a:extLst>
                </a:hlinkClick>
              </a:rPr>
              <a:t>Få vejledning om, hvordan du laver et klimaregnskab på Virksomhedsguiden</a:t>
            </a:r>
            <a:endParaRPr lang="da-DK" sz="900" spc="-10">
              <a:solidFill>
                <a:schemeClr val="tx2"/>
              </a:solidFill>
            </a:endParaRPr>
          </a:p>
        </p:txBody>
      </p:sp>
      <p:pic>
        <p:nvPicPr>
          <p:cNvPr id="8" name="Graphic 1">
            <a:extLst>
              <a:ext uri="{FF2B5EF4-FFF2-40B4-BE49-F238E27FC236}">
                <a16:creationId xmlns:a16="http://schemas.microsoft.com/office/drawing/2014/main" id="{5612CD08-F536-DCF5-042A-54C9D8739D83}"/>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45059" y="4656758"/>
            <a:ext cx="226314" cy="226314"/>
          </a:xfrm>
          <a:prstGeom prst="rect">
            <a:avLst/>
          </a:prstGeom>
        </p:spPr>
      </p:pic>
      <p:graphicFrame>
        <p:nvGraphicFramePr>
          <p:cNvPr id="10" name="Table 18">
            <a:extLst>
              <a:ext uri="{FF2B5EF4-FFF2-40B4-BE49-F238E27FC236}">
                <a16:creationId xmlns:a16="http://schemas.microsoft.com/office/drawing/2014/main" id="{2BF33766-62D2-53BA-FBB7-930661EC0A17}"/>
              </a:ext>
            </a:extLst>
          </p:cNvPr>
          <p:cNvGraphicFramePr>
            <a:graphicFrameLocks noGrp="1"/>
          </p:cNvGraphicFramePr>
          <p:nvPr>
            <p:extLst>
              <p:ext uri="{D42A27DB-BD31-4B8C-83A1-F6EECF244321}">
                <p14:modId xmlns:p14="http://schemas.microsoft.com/office/powerpoint/2010/main" val="1093135409"/>
              </p:ext>
            </p:extLst>
          </p:nvPr>
        </p:nvGraphicFramePr>
        <p:xfrm>
          <a:off x="507990" y="4201262"/>
          <a:ext cx="7343770" cy="612673"/>
        </p:xfrm>
        <a:graphic>
          <a:graphicData uri="http://schemas.openxmlformats.org/drawingml/2006/table">
            <a:tbl>
              <a:tblPr firstRow="1">
                <a:tableStyleId>{2A488322-F2BA-4B5B-9748-0D474271808F}</a:tableStyleId>
              </a:tblPr>
              <a:tblGrid>
                <a:gridCol w="5865910">
                  <a:extLst>
                    <a:ext uri="{9D8B030D-6E8A-4147-A177-3AD203B41FA5}">
                      <a16:colId xmlns:a16="http://schemas.microsoft.com/office/drawing/2014/main" val="2698153288"/>
                    </a:ext>
                  </a:extLst>
                </a:gridCol>
                <a:gridCol w="1477860">
                  <a:extLst>
                    <a:ext uri="{9D8B030D-6E8A-4147-A177-3AD203B41FA5}">
                      <a16:colId xmlns:a16="http://schemas.microsoft.com/office/drawing/2014/main" val="656209149"/>
                    </a:ext>
                  </a:extLst>
                </a:gridCol>
              </a:tblGrid>
              <a:tr h="306337">
                <a:tc rowSpan="2">
                  <a:txBody>
                    <a:bodyPr/>
                    <a:lstStyle/>
                    <a:p>
                      <a:pPr>
                        <a:lnSpc>
                          <a:spcPct val="106000"/>
                        </a:lnSpc>
                      </a:pPr>
                      <a:r>
                        <a:rPr lang="da-DK" sz="900" b="1">
                          <a:solidFill>
                            <a:schemeClr val="tx2"/>
                          </a:solidFill>
                        </a:rPr>
                        <a:t>CO₂e-intensitet </a:t>
                      </a:r>
                      <a:r>
                        <a:rPr lang="da-DK" sz="900" b="0">
                          <a:solidFill>
                            <a:schemeClr val="tx2"/>
                          </a:solidFill>
                        </a:rPr>
                        <a:t>(pkt. 31)</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a:solidFill>
                            <a:schemeClr val="tx2"/>
                          </a:solidFill>
                        </a:rPr>
                        <a:t>År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6336">
                <a:tc vMerge="1">
                  <a:txBody>
                    <a:bodyPr/>
                    <a:lstStyle/>
                    <a:p>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mn-lt"/>
                          <a:ea typeface="+mn-ea"/>
                          <a:cs typeface="+mn-cs"/>
                        </a:rPr>
                        <a:t>[Indsæt CO₂e-intensitet]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bl>
          </a:graphicData>
        </a:graphic>
      </p:graphicFrame>
      <p:sp>
        <p:nvSpPr>
          <p:cNvPr id="15" name="Rectangle 7">
            <a:extLst>
              <a:ext uri="{FF2B5EF4-FFF2-40B4-BE49-F238E27FC236}">
                <a16:creationId xmlns:a16="http://schemas.microsoft.com/office/drawing/2014/main" id="{0431E2F6-A7E3-342F-0025-59F6012F37DA}"/>
              </a:ext>
            </a:extLst>
          </p:cNvPr>
          <p:cNvSpPr/>
          <p:nvPr/>
        </p:nvSpPr>
        <p:spPr>
          <a:xfrm>
            <a:off x="507990" y="3722206"/>
            <a:ext cx="7343772" cy="39958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a:t>
            </a:r>
          </a:p>
        </p:txBody>
      </p:sp>
      <p:pic>
        <p:nvPicPr>
          <p:cNvPr id="16" name="Graphic 20">
            <a:extLst>
              <a:ext uri="{FF2B5EF4-FFF2-40B4-BE49-F238E27FC236}">
                <a16:creationId xmlns:a16="http://schemas.microsoft.com/office/drawing/2014/main" id="{70B33BB7-E576-C0A8-CC50-4F47FE8E536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799" y="3811706"/>
            <a:ext cx="207455" cy="232601"/>
          </a:xfrm>
          <a:prstGeom prst="rect">
            <a:avLst/>
          </a:prstGeom>
        </p:spPr>
      </p:pic>
      <p:sp>
        <p:nvSpPr>
          <p:cNvPr id="17" name="Rectangle 17">
            <a:extLst>
              <a:ext uri="{FF2B5EF4-FFF2-40B4-BE49-F238E27FC236}">
                <a16:creationId xmlns:a16="http://schemas.microsoft.com/office/drawing/2014/main" id="{2907DE81-0FFA-1CA6-6980-4EEE15EC772F}"/>
              </a:ext>
            </a:extLst>
          </p:cNvPr>
          <p:cNvSpPr/>
          <p:nvPr/>
        </p:nvSpPr>
        <p:spPr>
          <a:xfrm>
            <a:off x="507990" y="4908171"/>
            <a:ext cx="7343776" cy="1620645"/>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Vejledning til udfyldelse af oplysningspunkt.</a:t>
            </a:r>
            <a:r>
              <a:rPr lang="da-DK" sz="900" spc="-10">
                <a:solidFill>
                  <a:schemeClr val="tx2"/>
                </a:solidFill>
              </a:rPr>
              <a:t> Du skal bruge denne formel til at udregne din virksomheds </a:t>
            </a:r>
            <a:r>
              <a:rPr lang="da-DK" sz="900">
                <a:solidFill>
                  <a:schemeClr val="tx2"/>
                </a:solidFill>
              </a:rPr>
              <a:t>CO₂e-intensitet</a:t>
            </a:r>
            <a:r>
              <a:rPr lang="da-DK" sz="900" spc="-10">
                <a:solidFill>
                  <a:schemeClr val="tx2"/>
                </a:solidFill>
              </a:rPr>
              <a:t>:</a:t>
            </a:r>
          </a:p>
          <a:p>
            <a:pPr algn="l">
              <a:lnSpc>
                <a:spcPct val="106000"/>
              </a:lnSpc>
            </a:pPr>
            <a:endParaRPr lang="da-DK" sz="900" spc="-10">
              <a:solidFill>
                <a:schemeClr val="tx2"/>
              </a:solidFill>
            </a:endParaRPr>
          </a:p>
          <a:p>
            <a:pPr algn="l">
              <a:lnSpc>
                <a:spcPct val="106000"/>
              </a:lnSpc>
            </a:pPr>
            <a:r>
              <a:rPr lang="da-DK" sz="900" spc="-10">
                <a:solidFill>
                  <a:schemeClr val="tx2"/>
                </a:solidFill>
              </a:rPr>
              <a:t>Til opgørelsen af din virksomheds CO₂e-intensitet skal du bruge den totale CO₂e-udledning fra tabellen ovenfor, samt oplysningen om din virksomheds omsætning, som indgår i de indledende generelle oplysninger her i ESG-skabelonen. Vær opmærksom på, at hvis du har vurderet, at din virksomheds omsætning er en fortrolig oplysning, som du ikke vil inkludere i din ESG-opgørelse, så kan du ikke udregne din virksomheds CO₂e-intensitet.  </a:t>
            </a:r>
          </a:p>
        </p:txBody>
      </p:sp>
      <p:pic>
        <p:nvPicPr>
          <p:cNvPr id="23" name="Graphic 19">
            <a:extLst>
              <a:ext uri="{FF2B5EF4-FFF2-40B4-BE49-F238E27FC236}">
                <a16:creationId xmlns:a16="http://schemas.microsoft.com/office/drawing/2014/main" id="{AA41AAD0-774B-0A2C-7A77-DF1A47228B20}"/>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1800" y="5091096"/>
            <a:ext cx="207455" cy="232601"/>
          </a:xfrm>
          <a:prstGeom prst="rect">
            <a:avLst/>
          </a:prstGeom>
        </p:spPr>
      </p:pic>
      <p:graphicFrame>
        <p:nvGraphicFramePr>
          <p:cNvPr id="25" name="Table 18">
            <a:extLst>
              <a:ext uri="{FF2B5EF4-FFF2-40B4-BE49-F238E27FC236}">
                <a16:creationId xmlns:a16="http://schemas.microsoft.com/office/drawing/2014/main" id="{BF2B70CF-340A-E5D1-3F12-A64DF951AF21}"/>
              </a:ext>
            </a:extLst>
          </p:cNvPr>
          <p:cNvGraphicFramePr>
            <a:graphicFrameLocks noGrp="1"/>
          </p:cNvGraphicFramePr>
          <p:nvPr>
            <p:extLst>
              <p:ext uri="{D42A27DB-BD31-4B8C-83A1-F6EECF244321}">
                <p14:modId xmlns:p14="http://schemas.microsoft.com/office/powerpoint/2010/main" val="3234203962"/>
              </p:ext>
            </p:extLst>
          </p:nvPr>
        </p:nvGraphicFramePr>
        <p:xfrm>
          <a:off x="897248" y="6053973"/>
          <a:ext cx="3637132" cy="389520"/>
        </p:xfrm>
        <a:graphic>
          <a:graphicData uri="http://schemas.openxmlformats.org/drawingml/2006/table">
            <a:tbl>
              <a:tblPr firstRow="1" bandRow="1">
                <a:tableStyleId>{2D5ABB26-0587-4C30-8999-92F81FD0307C}</a:tableStyleId>
              </a:tblPr>
              <a:tblGrid>
                <a:gridCol w="2307862">
                  <a:extLst>
                    <a:ext uri="{9D8B030D-6E8A-4147-A177-3AD203B41FA5}">
                      <a16:colId xmlns:a16="http://schemas.microsoft.com/office/drawing/2014/main" val="415512874"/>
                    </a:ext>
                  </a:extLst>
                </a:gridCol>
                <a:gridCol w="1329270">
                  <a:extLst>
                    <a:ext uri="{9D8B030D-6E8A-4147-A177-3AD203B41FA5}">
                      <a16:colId xmlns:a16="http://schemas.microsoft.com/office/drawing/2014/main" val="357143271"/>
                    </a:ext>
                  </a:extLst>
                </a:gridCol>
              </a:tblGrid>
              <a:tr h="156729">
                <a:tc>
                  <a:txBody>
                    <a:bodyPr/>
                    <a:lstStyle/>
                    <a:p>
                      <a:pPr algn="ctr"/>
                      <a:r>
                        <a:rPr lang="en-GB" sz="900" b="0" i="1">
                          <a:solidFill>
                            <a:schemeClr val="tx2"/>
                          </a:solidFill>
                        </a:rPr>
                        <a:t>Total CO₂e-udledning </a:t>
                      </a:r>
                    </a:p>
                  </a:txBody>
                  <a:tcPr marL="36000" marR="36000" marT="28800" marB="28800" anchor="ctr">
                    <a:lnB w="6350" cap="flat" cmpd="sng" algn="ctr">
                      <a:solidFill>
                        <a:schemeClr val="tx2"/>
                      </a:solidFill>
                      <a:prstDash val="solid"/>
                      <a:round/>
                      <a:headEnd type="none" w="med" len="med"/>
                      <a:tailEnd type="none" w="med" len="med"/>
                    </a:lnB>
                  </a:tcPr>
                </a:tc>
                <a:tc rowSpan="2">
                  <a:txBody>
                    <a:bodyPr/>
                    <a:lstStyle/>
                    <a:p>
                      <a:pPr algn="ctr"/>
                      <a:r>
                        <a:rPr lang="da-DK" sz="900" b="0" i="1" noProof="0">
                          <a:solidFill>
                            <a:schemeClr val="tx2"/>
                          </a:solidFill>
                        </a:rPr>
                        <a:t>=  CO₂e-intensitet </a:t>
                      </a:r>
                    </a:p>
                  </a:txBody>
                  <a:tcPr marL="36000" marR="36000" marT="28800" marB="28800" anchor="ctr"/>
                </a:tc>
                <a:extLst>
                  <a:ext uri="{0D108BD9-81ED-4DB2-BD59-A6C34878D82A}">
                    <a16:rowId xmlns:a16="http://schemas.microsoft.com/office/drawing/2014/main" val="2898994374"/>
                  </a:ext>
                </a:extLst>
              </a:tr>
              <a:tr h="156729">
                <a:tc>
                  <a:txBody>
                    <a:bodyPr/>
                    <a:lstStyle/>
                    <a:p>
                      <a:pPr algn="ctr"/>
                      <a:r>
                        <a:rPr lang="da-DK" sz="900" b="0" i="1" noProof="0" dirty="0">
                          <a:solidFill>
                            <a:schemeClr val="tx2"/>
                          </a:solidFill>
                        </a:rPr>
                        <a:t>Omsætning</a:t>
                      </a:r>
                    </a:p>
                  </a:txBody>
                  <a:tcPr marL="36000" marR="36000" marT="28800" marB="28800" anchor="ctr">
                    <a:lnT w="6350" cap="flat" cmpd="sng" algn="ctr">
                      <a:solidFill>
                        <a:schemeClr val="tx2"/>
                      </a:solidFill>
                      <a:prstDash val="solid"/>
                      <a:round/>
                      <a:headEnd type="none" w="med" len="med"/>
                      <a:tailEnd type="none" w="med" len="med"/>
                    </a:lnT>
                  </a:tcPr>
                </a:tc>
                <a:tc vMerge="1">
                  <a:txBody>
                    <a:bodyPr/>
                    <a:lstStyle/>
                    <a:p>
                      <a:pPr algn="ctr"/>
                      <a:endParaRPr lang="da-DK" sz="900" b="0" noProof="0">
                        <a:solidFill>
                          <a:schemeClr val="tx2"/>
                        </a:solidFill>
                      </a:endParaRPr>
                    </a:p>
                  </a:txBody>
                  <a:tcPr marL="36000" marR="36000" marT="28800" marB="28800" anchor="ctr">
                    <a:lnT w="635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13102162"/>
                  </a:ext>
                </a:extLst>
              </a:tr>
            </a:tbl>
          </a:graphicData>
        </a:graphic>
      </p:graphicFrame>
      <p:pic>
        <p:nvPicPr>
          <p:cNvPr id="2" name="Graphic 15">
            <a:extLst>
              <a:ext uri="{FF2B5EF4-FFF2-40B4-BE49-F238E27FC236}">
                <a16:creationId xmlns:a16="http://schemas.microsoft.com/office/drawing/2014/main" id="{297F39E4-680D-2137-BBE7-FE6A64435AC5}"/>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30477" y="5674143"/>
            <a:ext cx="83482" cy="88700"/>
          </a:xfrm>
          <a:prstGeom prst="rect">
            <a:avLst/>
          </a:prstGeom>
        </p:spPr>
      </p:pic>
      <p:pic>
        <p:nvPicPr>
          <p:cNvPr id="3" name="Graphic 15">
            <a:extLst>
              <a:ext uri="{FF2B5EF4-FFF2-40B4-BE49-F238E27FC236}">
                <a16:creationId xmlns:a16="http://schemas.microsoft.com/office/drawing/2014/main" id="{4DA264E9-B86B-9869-F658-849E1B43F719}"/>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30477" y="6040302"/>
            <a:ext cx="83482" cy="88700"/>
          </a:xfrm>
          <a:prstGeom prst="rect">
            <a:avLst/>
          </a:prstGeom>
        </p:spPr>
      </p:pic>
    </p:spTree>
    <p:extLst>
      <p:ext uri="{BB962C8B-B14F-4D97-AF65-F5344CB8AC3E}">
        <p14:creationId xmlns:p14="http://schemas.microsoft.com/office/powerpoint/2010/main" val="3235644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a:t>Forurening af luft, vand og jord (B4)</a:t>
            </a:r>
          </a:p>
        </p:txBody>
      </p:sp>
      <p:sp>
        <p:nvSpPr>
          <p:cNvPr id="11" name="Rectangle 7">
            <a:extLst>
              <a:ext uri="{FF2B5EF4-FFF2-40B4-BE49-F238E27FC236}">
                <a16:creationId xmlns:a16="http://schemas.microsoft.com/office/drawing/2014/main" id="{09637770-7CE2-55D5-70A3-F6FD33F372A7}"/>
              </a:ext>
            </a:extLst>
          </p:cNvPr>
          <p:cNvSpPr/>
          <p:nvPr/>
        </p:nvSpPr>
        <p:spPr>
          <a:xfrm>
            <a:off x="507999" y="1015999"/>
            <a:ext cx="7343772" cy="195913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Basismodulet.</a:t>
            </a:r>
          </a:p>
          <a:p>
            <a:pPr>
              <a:lnSpc>
                <a:spcPct val="106000"/>
              </a:lnSpc>
            </a:pPr>
            <a:endParaRPr lang="da-DK" sz="900" spc="-10">
              <a:solidFill>
                <a:schemeClr val="bg1"/>
              </a:solidFill>
            </a:endParaRPr>
          </a:p>
          <a:p>
            <a:pPr>
              <a:lnSpc>
                <a:spcPct val="106000"/>
              </a:lnSpc>
            </a:pPr>
            <a:r>
              <a:rPr lang="da-DK" sz="900" spc="-10">
                <a:solidFill>
                  <a:schemeClr val="bg1"/>
                </a:solidFill>
              </a:rPr>
              <a:t>Dette er kun et oplysningskrav, hvis din virksomhed i forvejen rapporterer om forurening enten: </a:t>
            </a:r>
          </a:p>
          <a:p>
            <a:pPr marL="228600" indent="-228600">
              <a:lnSpc>
                <a:spcPct val="106000"/>
              </a:lnSpc>
              <a:buAutoNum type="alphaLcParenR"/>
            </a:pPr>
            <a:r>
              <a:rPr lang="da-DK" sz="900" spc="-10">
                <a:solidFill>
                  <a:schemeClr val="bg1"/>
                </a:solidFill>
              </a:rPr>
              <a:t>Til myndighederne som følge af lovkrav </a:t>
            </a:r>
          </a:p>
          <a:p>
            <a:pPr marL="228600" indent="-228600">
              <a:lnSpc>
                <a:spcPct val="106000"/>
              </a:lnSpc>
              <a:buAutoNum type="alphaLcParenR"/>
            </a:pPr>
            <a:r>
              <a:rPr lang="da-DK" sz="900" spc="-10">
                <a:solidFill>
                  <a:schemeClr val="bg1"/>
                </a:solidFill>
              </a:rPr>
              <a:t>Hvis din virksomhed </a:t>
            </a:r>
            <a:r>
              <a:rPr lang="da-DK" sz="900" u="sng" spc="-10">
                <a:solidFill>
                  <a:schemeClr val="bg1"/>
                </a:solidFill>
              </a:rPr>
              <a:t>frivilligt</a:t>
            </a:r>
            <a:r>
              <a:rPr lang="da-DK" sz="900" spc="-10">
                <a:solidFill>
                  <a:schemeClr val="bg1"/>
                </a:solidFill>
              </a:rPr>
              <a:t> har valgt at rapportere om forurening efter et miljøledelsessystem.</a:t>
            </a:r>
          </a:p>
          <a:p>
            <a:pPr>
              <a:lnSpc>
                <a:spcPct val="106000"/>
              </a:lnSpc>
            </a:pPr>
            <a:endParaRPr lang="da-DK" sz="900" spc="-10">
              <a:solidFill>
                <a:schemeClr val="bg1"/>
              </a:solidFill>
            </a:endParaRPr>
          </a:p>
          <a:p>
            <a:pPr>
              <a:lnSpc>
                <a:spcPct val="106000"/>
              </a:lnSpc>
            </a:pPr>
            <a:r>
              <a:rPr lang="da-DK" sz="900" spc="-10">
                <a:solidFill>
                  <a:schemeClr val="bg1"/>
                </a:solidFill>
              </a:rPr>
              <a:t>Der skal kun oplyses om den forurening af luft, vand og jord, som udledes fra din egen virksomhed – og ikke om den forurening, der eventuelt måtte være i din virksomheds værdikæde. </a:t>
            </a:r>
          </a:p>
          <a:p>
            <a:pPr>
              <a:lnSpc>
                <a:spcPct val="106000"/>
              </a:lnSpc>
            </a:pPr>
            <a:endParaRPr lang="da-DK" sz="900" spc="-10">
              <a:solidFill>
                <a:schemeClr val="bg1"/>
              </a:solidFill>
            </a:endParaRPr>
          </a:p>
          <a:p>
            <a:pPr>
              <a:lnSpc>
                <a:spcPct val="106000"/>
              </a:lnSpc>
            </a:pPr>
            <a:r>
              <a:rPr lang="da-DK" sz="900" spc="-10">
                <a:solidFill>
                  <a:schemeClr val="bg1"/>
                </a:solidFill>
              </a:rPr>
              <a:t>Hvis informationen om den forurening, der bliver udledt fra din virksomhed, allerede er offentligt tilgængelig, kan du nøjes med at indsætte et hyperlink til oplysningerne. </a:t>
            </a: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518380622"/>
              </p:ext>
            </p:extLst>
          </p:nvPr>
        </p:nvGraphicFramePr>
        <p:xfrm>
          <a:off x="507999" y="3063173"/>
          <a:ext cx="7333171" cy="1959131"/>
        </p:xfrm>
        <a:graphic>
          <a:graphicData uri="http://schemas.openxmlformats.org/drawingml/2006/table">
            <a:tbl>
              <a:tblPr firstRow="1">
                <a:tableStyleId>{2A488322-F2BA-4B5B-9748-0D474271808F}</a:tableStyleId>
              </a:tblPr>
              <a:tblGrid>
                <a:gridCol w="3886423">
                  <a:extLst>
                    <a:ext uri="{9D8B030D-6E8A-4147-A177-3AD203B41FA5}">
                      <a16:colId xmlns:a16="http://schemas.microsoft.com/office/drawing/2014/main" val="2698153288"/>
                    </a:ext>
                  </a:extLst>
                </a:gridCol>
                <a:gridCol w="1717481">
                  <a:extLst>
                    <a:ext uri="{9D8B030D-6E8A-4147-A177-3AD203B41FA5}">
                      <a16:colId xmlns:a16="http://schemas.microsoft.com/office/drawing/2014/main" val="2119413191"/>
                    </a:ext>
                  </a:extLst>
                </a:gridCol>
                <a:gridCol w="1729267">
                  <a:extLst>
                    <a:ext uri="{9D8B030D-6E8A-4147-A177-3AD203B41FA5}">
                      <a16:colId xmlns:a16="http://schemas.microsoft.com/office/drawing/2014/main" val="2377833562"/>
                    </a:ext>
                  </a:extLst>
                </a:gridCol>
              </a:tblGrid>
              <a:tr h="305784">
                <a:tc gridSpan="3">
                  <a:txBody>
                    <a:bodyPr/>
                    <a:lstStyle/>
                    <a:p>
                      <a:pPr>
                        <a:lnSpc>
                          <a:spcPct val="106000"/>
                        </a:lnSpc>
                      </a:pPr>
                      <a:r>
                        <a:rPr lang="da-DK" sz="900" b="1">
                          <a:solidFill>
                            <a:schemeClr val="tx2"/>
                          </a:solidFill>
                        </a:rPr>
                        <a:t>Forurening af luft, vand og jord </a:t>
                      </a:r>
                      <a:r>
                        <a:rPr lang="da-DK" sz="900" b="0">
                          <a:solidFill>
                            <a:schemeClr val="tx2"/>
                          </a:solidFill>
                        </a:rPr>
                        <a:t>(pkt. 32) </a:t>
                      </a:r>
                      <a:r>
                        <a:rPr lang="da-DK" sz="900" b="0" noProof="0">
                          <a:solidFill>
                            <a:schemeClr val="accent2"/>
                          </a:solidFill>
                          <a:latin typeface="Calibri" panose="020F0502020204030204" pitchFamily="34" charset="0"/>
                          <a:cs typeface="Calibri" panose="020F0502020204030204" pitchFamily="34" charset="0"/>
                        </a:rPr>
                        <a:t>[</a:t>
                      </a:r>
                      <a:r>
                        <a:rPr lang="da-DK" sz="900" b="0" noProof="0">
                          <a:solidFill>
                            <a:schemeClr val="accent2"/>
                          </a:solidFill>
                        </a:rPr>
                        <a:t>Indsæt årstal</a:t>
                      </a:r>
                      <a:r>
                        <a:rPr lang="da-DK" sz="900" b="0" noProof="0">
                          <a:solidFill>
                            <a:schemeClr val="accent2"/>
                          </a:solidFill>
                          <a:latin typeface="Calibri" panose="020F0502020204030204" pitchFamily="34" charset="0"/>
                          <a:cs typeface="Calibri" panose="020F0502020204030204" pitchFamily="34" charset="0"/>
                        </a:rPr>
                        <a:t>]</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5783">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da-DK" sz="900" b="1">
                          <a:solidFill>
                            <a:schemeClr val="tx2"/>
                          </a:solidFill>
                        </a:rPr>
                        <a:t>Type af forurening </a:t>
                      </a:r>
                      <a:r>
                        <a:rPr lang="da-DK" sz="900" b="0">
                          <a:solidFill>
                            <a:schemeClr val="tx2"/>
                          </a:solidFill>
                        </a:rPr>
                        <a:t>(fx stof)</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lnSpc>
                          <a:spcPct val="106000"/>
                        </a:lnSpc>
                      </a:pPr>
                      <a:r>
                        <a:rPr lang="da-DK" sz="900" b="1" noProof="0">
                          <a:solidFill>
                            <a:schemeClr val="tx2"/>
                          </a:solidFill>
                        </a:rPr>
                        <a:t>Omfang</a:t>
                      </a:r>
                      <a:endParaRPr lang="da-DK" sz="900" b="0"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lnSpc>
                          <a:spcPct val="106000"/>
                        </a:lnSpc>
                      </a:pPr>
                      <a:r>
                        <a:rPr lang="da-DK" sz="900" b="1" noProof="0">
                          <a:solidFill>
                            <a:schemeClr val="tx2"/>
                          </a:solidFill>
                        </a:rPr>
                        <a:t>Hvor? </a:t>
                      </a:r>
                      <a:r>
                        <a:rPr lang="da-DK" sz="900" b="0" noProof="0">
                          <a:solidFill>
                            <a:schemeClr val="tx2"/>
                          </a:solidFill>
                        </a:rPr>
                        <a:t>(luft, vand, jord)</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449188">
                <a:tc>
                  <a:txBody>
                    <a:bodyPr/>
                    <a:lstStyle/>
                    <a:p>
                      <a:pPr>
                        <a:lnSpc>
                          <a:spcPct val="106000"/>
                        </a:lnSpc>
                      </a:pP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Type af forurening 1</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omfang i kg]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hvor]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r h="449188">
                <a:tc>
                  <a:txBody>
                    <a:bodyPr/>
                    <a:lstStyle/>
                    <a:p>
                      <a:pPr>
                        <a:lnSpc>
                          <a:spcPct val="106000"/>
                        </a:lnSpc>
                      </a:pP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Type af forurening 2</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omfang i kg]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hvor]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59868108"/>
                  </a:ext>
                </a:extLst>
              </a:tr>
              <a:tr h="449188">
                <a:tc>
                  <a:txBody>
                    <a:bodyPr/>
                    <a:lstStyle/>
                    <a:p>
                      <a:pPr>
                        <a:lnSpc>
                          <a:spcPct val="106000"/>
                        </a:lnSpc>
                      </a:pP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Type af forurening 3</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omfang i kg]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[Indsæt hvor]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29448141"/>
                  </a:ext>
                </a:extLst>
              </a:tr>
            </a:tbl>
          </a:graphicData>
        </a:graphic>
      </p:graphicFrame>
      <p:sp>
        <p:nvSpPr>
          <p:cNvPr id="3" name="Rectangle 2">
            <a:extLst>
              <a:ext uri="{FF2B5EF4-FFF2-40B4-BE49-F238E27FC236}">
                <a16:creationId xmlns:a16="http://schemas.microsoft.com/office/drawing/2014/main" id="{D1773935-961F-8C14-7381-9C7840CDE789}"/>
              </a:ext>
            </a:extLst>
          </p:cNvPr>
          <p:cNvSpPr/>
          <p:nvPr/>
        </p:nvSpPr>
        <p:spPr>
          <a:xfrm>
            <a:off x="8169275" y="1015999"/>
            <a:ext cx="3514725" cy="309506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spc="-10">
              <a:solidFill>
                <a:schemeClr val="tx2"/>
              </a:solidFill>
            </a:endParaRPr>
          </a:p>
          <a:p>
            <a:pPr algn="l">
              <a:lnSpc>
                <a:spcPct val="106000"/>
              </a:lnSpc>
            </a:pPr>
            <a:r>
              <a:rPr lang="da-DK" sz="900" b="1" spc="-10">
                <a:solidFill>
                  <a:schemeClr val="tx2"/>
                </a:solidFill>
              </a:rPr>
              <a:t>Eksempler på aktiviteter</a:t>
            </a:r>
            <a:r>
              <a:rPr lang="da-DK" sz="900" spc="-10">
                <a:solidFill>
                  <a:schemeClr val="tx2"/>
                </a:solidFill>
              </a:rPr>
              <a:t>, hvor der ofte er krav om rapportering til myndigheden om forurening er: forbrænding af brændstof i kedler, støbning i metalstøberier, forarbejdning af ikke-jernholdige metaller, produktion af kalk, fremstilling af keramiske produkter ved brænding, produktion af plantebeskyttelsesmidler eller biocider, opdræt af svin eller fjerkræ, slagterier mv.  </a:t>
            </a:r>
          </a:p>
          <a:p>
            <a:pPr algn="l">
              <a:lnSpc>
                <a:spcPct val="106000"/>
              </a:lnSpc>
            </a:pPr>
            <a:endParaRPr lang="da-DK" sz="900" spc="-10">
              <a:solidFill>
                <a:schemeClr val="tx2"/>
              </a:solidFill>
            </a:endParaRPr>
          </a:p>
          <a:p>
            <a:pPr algn="l">
              <a:lnSpc>
                <a:spcPct val="106000"/>
              </a:lnSpc>
            </a:pPr>
            <a:r>
              <a:rPr lang="da-DK" sz="900" b="1" spc="-10">
                <a:solidFill>
                  <a:schemeClr val="tx2"/>
                </a:solidFill>
              </a:rPr>
              <a:t>PRTR</a:t>
            </a:r>
          </a:p>
          <a:p>
            <a:pPr>
              <a:lnSpc>
                <a:spcPct val="106000"/>
              </a:lnSpc>
            </a:pPr>
            <a:r>
              <a:rPr lang="da-DK" sz="900" spc="-10">
                <a:solidFill>
                  <a:schemeClr val="tx2"/>
                </a:solidFill>
              </a:rPr>
              <a:t>PRTR står for European </a:t>
            </a:r>
            <a:r>
              <a:rPr lang="da-DK" sz="900" spc="-10" err="1">
                <a:solidFill>
                  <a:schemeClr val="tx2"/>
                </a:solidFill>
              </a:rPr>
              <a:t>Pollutant</a:t>
            </a:r>
            <a:r>
              <a:rPr lang="da-DK" sz="900" spc="-10">
                <a:solidFill>
                  <a:schemeClr val="tx2"/>
                </a:solidFill>
              </a:rPr>
              <a:t> Release and Transfer Register, der på europæisk plan sætter krav til visse virksomheder om, at de skal rapportere om virksomhedens miljøforhold og forurening af luft, vand og jord. </a:t>
            </a:r>
          </a:p>
          <a:p>
            <a:pPr algn="l">
              <a:lnSpc>
                <a:spcPct val="106000"/>
              </a:lnSpc>
            </a:pPr>
            <a:endParaRPr lang="da-DK" sz="900" b="1" spc="-10">
              <a:solidFill>
                <a:schemeClr val="tx2"/>
              </a:solidFill>
            </a:endParaRPr>
          </a:p>
          <a:p>
            <a:pPr algn="l">
              <a:lnSpc>
                <a:spcPct val="106000"/>
              </a:lnSpc>
            </a:pPr>
            <a:r>
              <a:rPr lang="da-DK" sz="900" b="1" spc="-10">
                <a:solidFill>
                  <a:schemeClr val="tx2"/>
                </a:solidFill>
              </a:rPr>
              <a:t>Miljøledelsessystem</a:t>
            </a:r>
            <a:endParaRPr lang="da-DK" sz="900" spc="-10">
              <a:solidFill>
                <a:schemeClr val="tx2"/>
              </a:solidFill>
            </a:endParaRPr>
          </a:p>
          <a:p>
            <a:pPr algn="l">
              <a:lnSpc>
                <a:spcPct val="106000"/>
              </a:lnSpc>
            </a:pPr>
            <a:r>
              <a:rPr lang="da-DK" sz="900" spc="-10">
                <a:solidFill>
                  <a:schemeClr val="tx2"/>
                </a:solidFill>
              </a:rPr>
              <a:t>ISO14001 er en global standard for miljøledelse og en af de mest udbredte miljøledelsesstandarder. </a:t>
            </a:r>
          </a:p>
          <a:p>
            <a:pPr algn="l">
              <a:lnSpc>
                <a:spcPct val="106000"/>
              </a:lnSpc>
            </a:pPr>
            <a:endParaRPr lang="da-DK" sz="900" spc="-10">
              <a:solidFill>
                <a:schemeClr val="tx2"/>
              </a:solidFill>
            </a:endParaRPr>
          </a:p>
          <a:p>
            <a:pPr algn="l">
              <a:lnSpc>
                <a:spcPct val="106000"/>
              </a:lnSpc>
            </a:pPr>
            <a:endParaRPr lang="da-DK" sz="900" spc="-10">
              <a:solidFill>
                <a:schemeClr val="tx2"/>
              </a:solidFill>
            </a:endParaRPr>
          </a:p>
          <a:p>
            <a:pPr algn="l">
              <a:lnSpc>
                <a:spcPct val="106000"/>
              </a:lnSpc>
            </a:pPr>
            <a:endParaRPr lang="da-DK" sz="900" spc="-10">
              <a:solidFill>
                <a:schemeClr val="tx2"/>
              </a:solidFill>
            </a:endParaRPr>
          </a:p>
          <a:p>
            <a:pPr algn="l">
              <a:lnSpc>
                <a:spcPct val="106000"/>
              </a:lnSpc>
            </a:pPr>
            <a:endParaRPr lang="da-DK" sz="900" spc="-10">
              <a:solidFill>
                <a:schemeClr val="tx2"/>
              </a:solidFill>
            </a:endParaRPr>
          </a:p>
        </p:txBody>
      </p:sp>
      <p:sp>
        <p:nvSpPr>
          <p:cNvPr id="14" name="Rectangle 13">
            <a:extLst>
              <a:ext uri="{FF2B5EF4-FFF2-40B4-BE49-F238E27FC236}">
                <a16:creationId xmlns:a16="http://schemas.microsoft.com/office/drawing/2014/main" id="{EC89E36B-F560-CE14-9CFA-A38BA917466E}"/>
              </a:ext>
            </a:extLst>
          </p:cNvPr>
          <p:cNvSpPr/>
          <p:nvPr/>
        </p:nvSpPr>
        <p:spPr>
          <a:xfrm>
            <a:off x="8169275" y="4227772"/>
            <a:ext cx="3514725" cy="1131037"/>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Mulige datakilder</a:t>
            </a:r>
          </a:p>
          <a:p>
            <a:pPr algn="l">
              <a:lnSpc>
                <a:spcPct val="106000"/>
              </a:lnSpc>
            </a:pPr>
            <a:endParaRPr lang="da-DK" sz="900" b="1" spc="-10">
              <a:solidFill>
                <a:schemeClr val="tx2"/>
              </a:solidFill>
              <a:highlight>
                <a:srgbClr val="FFFF00"/>
              </a:highlight>
              <a:latin typeface="+mj-lt"/>
            </a:endParaRPr>
          </a:p>
          <a:p>
            <a:pPr algn="l">
              <a:lnSpc>
                <a:spcPct val="106000"/>
              </a:lnSpc>
            </a:pPr>
            <a:r>
              <a:rPr lang="da-DK" sz="900">
                <a:solidFill>
                  <a:srgbClr val="32583E"/>
                </a:solidFill>
                <a:hlinkClick r:id="rId2">
                  <a:extLst>
                    <a:ext uri="{A12FA001-AC4F-418D-AE19-62706E023703}">
                      <ahyp:hlinkClr xmlns:ahyp="http://schemas.microsoft.com/office/drawing/2018/hyperlinkcolor" val="tx"/>
                    </a:ext>
                  </a:extLst>
                </a:hlinkClick>
              </a:rPr>
              <a:t>Læs mere om PRTR på Miljøstyrelsens hjemmeside</a:t>
            </a:r>
            <a:endParaRPr lang="da-DK" sz="900" b="1" spc="-10">
              <a:solidFill>
                <a:srgbClr val="32583E"/>
              </a:solidFill>
              <a:highlight>
                <a:srgbClr val="FFFF00"/>
              </a:highlight>
              <a:latin typeface="+mj-lt"/>
            </a:endParaRPr>
          </a:p>
          <a:p>
            <a:pPr algn="l">
              <a:lnSpc>
                <a:spcPct val="106000"/>
              </a:lnSpc>
            </a:pPr>
            <a:endParaRPr lang="da-DK" sz="900" b="1" spc="-10">
              <a:solidFill>
                <a:srgbClr val="32583E"/>
              </a:solidFill>
              <a:highlight>
                <a:srgbClr val="FFFF00"/>
              </a:highlight>
              <a:latin typeface="+mj-lt"/>
            </a:endParaRPr>
          </a:p>
          <a:p>
            <a:pPr>
              <a:lnSpc>
                <a:spcPct val="106000"/>
              </a:lnSpc>
            </a:pPr>
            <a:r>
              <a:rPr lang="da-DK" sz="900">
                <a:solidFill>
                  <a:srgbClr val="32583E"/>
                </a:solidFill>
                <a:hlinkClick r:id="rId3">
                  <a:extLst>
                    <a:ext uri="{A12FA001-AC4F-418D-AE19-62706E023703}">
                      <ahyp:hlinkClr xmlns:ahyp="http://schemas.microsoft.com/office/drawing/2018/hyperlinkcolor" val="tx"/>
                    </a:ext>
                  </a:extLst>
                </a:hlinkClick>
              </a:rPr>
              <a:t>Læs mere om ISO 14001 på Miljøstyrelsens hjemmeside</a:t>
            </a:r>
            <a:endParaRPr lang="da-DK" sz="900" b="1" spc="-10">
              <a:solidFill>
                <a:srgbClr val="32583E"/>
              </a:solidFill>
              <a:highlight>
                <a:srgbClr val="FFFF00"/>
              </a:highlight>
              <a:latin typeface="+mj-lt"/>
            </a:endParaRPr>
          </a:p>
          <a:p>
            <a:pPr algn="l">
              <a:lnSpc>
                <a:spcPct val="106000"/>
              </a:lnSpc>
            </a:pPr>
            <a:endParaRPr lang="da-DK" sz="900" b="1" spc="-10">
              <a:solidFill>
                <a:schemeClr val="tx2"/>
              </a:solidFill>
              <a:highlight>
                <a:srgbClr val="FFFF00"/>
              </a:highlight>
              <a:latin typeface="+mj-lt"/>
            </a:endParaRPr>
          </a:p>
          <a:p>
            <a:pPr algn="l">
              <a:lnSpc>
                <a:spcPct val="106000"/>
              </a:lnSpc>
            </a:pPr>
            <a:endParaRPr lang="da-DK" sz="900" b="1" spc="-10">
              <a:solidFill>
                <a:schemeClr val="tx2"/>
              </a:solidFill>
            </a:endParaRPr>
          </a:p>
        </p:txBody>
      </p:sp>
      <p:pic>
        <p:nvPicPr>
          <p:cNvPr id="15" name="Graphic 14">
            <a:extLst>
              <a:ext uri="{FF2B5EF4-FFF2-40B4-BE49-F238E27FC236}">
                <a16:creationId xmlns:a16="http://schemas.microsoft.com/office/drawing/2014/main" id="{94A419A0-2897-CB74-5100-9E0650059B3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84157" y="4297807"/>
            <a:ext cx="226314" cy="226314"/>
          </a:xfrm>
          <a:prstGeom prst="rect">
            <a:avLst/>
          </a:prstGeom>
        </p:spPr>
      </p:pic>
      <p:pic>
        <p:nvPicPr>
          <p:cNvPr id="7" name="Graphic 6">
            <a:extLst>
              <a:ext uri="{FF2B5EF4-FFF2-40B4-BE49-F238E27FC236}">
                <a16:creationId xmlns:a16="http://schemas.microsoft.com/office/drawing/2014/main" id="{CB50914A-125A-4AB9-53F5-9C4E745918C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233258" y="1104042"/>
            <a:ext cx="257747" cy="232600"/>
          </a:xfrm>
          <a:prstGeom prst="rect">
            <a:avLst/>
          </a:prstGeom>
        </p:spPr>
      </p:pic>
      <p:pic>
        <p:nvPicPr>
          <p:cNvPr id="12" name="Graphic 11">
            <a:extLst>
              <a:ext uri="{FF2B5EF4-FFF2-40B4-BE49-F238E27FC236}">
                <a16:creationId xmlns:a16="http://schemas.microsoft.com/office/drawing/2014/main" id="{ABB0593B-1D26-7E85-0F69-1D91BA62E9B1}"/>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1802" y="1104041"/>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12</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pic>
        <p:nvPicPr>
          <p:cNvPr id="2" name="Graphic 15">
            <a:extLst>
              <a:ext uri="{FF2B5EF4-FFF2-40B4-BE49-F238E27FC236}">
                <a16:creationId xmlns:a16="http://schemas.microsoft.com/office/drawing/2014/main" id="{D4587836-1781-FAAA-DC7C-D3EDBEA22A11}"/>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30477" y="4656005"/>
            <a:ext cx="83482" cy="88700"/>
          </a:xfrm>
          <a:prstGeom prst="rect">
            <a:avLst/>
          </a:prstGeom>
        </p:spPr>
      </p:pic>
      <p:pic>
        <p:nvPicPr>
          <p:cNvPr id="8" name="Graphic 15">
            <a:extLst>
              <a:ext uri="{FF2B5EF4-FFF2-40B4-BE49-F238E27FC236}">
                <a16:creationId xmlns:a16="http://schemas.microsoft.com/office/drawing/2014/main" id="{9467790D-EB8F-C2A8-4D59-922683A69380}"/>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30477" y="4950818"/>
            <a:ext cx="83482" cy="88700"/>
          </a:xfrm>
          <a:prstGeom prst="rect">
            <a:avLst/>
          </a:prstGeom>
        </p:spPr>
      </p:pic>
    </p:spTree>
    <p:extLst>
      <p:ext uri="{BB962C8B-B14F-4D97-AF65-F5344CB8AC3E}">
        <p14:creationId xmlns:p14="http://schemas.microsoft.com/office/powerpoint/2010/main" val="2705646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noProof="0"/>
              <a:t>Biodiversitet (B5)</a:t>
            </a:r>
            <a:r>
              <a:rPr lang="da-DK"/>
              <a:t> </a:t>
            </a:r>
            <a:endParaRPr lang="da-DK" noProof="0"/>
          </a:p>
        </p:txBody>
      </p:sp>
      <p:sp>
        <p:nvSpPr>
          <p:cNvPr id="9" name="Rectangle 7">
            <a:extLst>
              <a:ext uri="{FF2B5EF4-FFF2-40B4-BE49-F238E27FC236}">
                <a16:creationId xmlns:a16="http://schemas.microsoft.com/office/drawing/2014/main" id="{522B54BE-AA67-774E-3C2B-C076B81DDA48}"/>
              </a:ext>
            </a:extLst>
          </p:cNvPr>
          <p:cNvSpPr/>
          <p:nvPr/>
        </p:nvSpPr>
        <p:spPr>
          <a:xfrm>
            <a:off x="507999" y="1016000"/>
            <a:ext cx="7343772" cy="80896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Basismodulet.</a:t>
            </a:r>
          </a:p>
          <a:p>
            <a:pPr>
              <a:lnSpc>
                <a:spcPct val="106000"/>
              </a:lnSpc>
            </a:pPr>
            <a:endParaRPr lang="da-DK" sz="900" spc="-10">
              <a:solidFill>
                <a:schemeClr val="bg1"/>
              </a:solidFill>
            </a:endParaRPr>
          </a:p>
          <a:p>
            <a:pPr>
              <a:lnSpc>
                <a:spcPct val="106000"/>
              </a:lnSpc>
            </a:pPr>
            <a:r>
              <a:rPr lang="da-DK" sz="900" spc="-10">
                <a:solidFill>
                  <a:schemeClr val="bg1"/>
                </a:solidFill>
              </a:rPr>
              <a:t>Dette er kun et oplysningskrav, hvis din virksomhed er placeret i områder ”i nærheden af” eller ”i biodiversitetsfølsomme områder”, som din virksomhed enten:  a) ejer, b) lejer eller c) forvalter. </a:t>
            </a: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3631517306"/>
              </p:ext>
            </p:extLst>
          </p:nvPr>
        </p:nvGraphicFramePr>
        <p:xfrm>
          <a:off x="518600" y="1904504"/>
          <a:ext cx="7343776" cy="1746000"/>
        </p:xfrm>
        <a:graphic>
          <a:graphicData uri="http://schemas.openxmlformats.org/drawingml/2006/table">
            <a:tbl>
              <a:tblPr firstRow="1">
                <a:tableStyleId>{2A488322-F2BA-4B5B-9748-0D474271808F}</a:tableStyleId>
              </a:tblPr>
              <a:tblGrid>
                <a:gridCol w="1333825">
                  <a:extLst>
                    <a:ext uri="{9D8B030D-6E8A-4147-A177-3AD203B41FA5}">
                      <a16:colId xmlns:a16="http://schemas.microsoft.com/office/drawing/2014/main" val="2698153288"/>
                    </a:ext>
                  </a:extLst>
                </a:gridCol>
                <a:gridCol w="2003317">
                  <a:extLst>
                    <a:ext uri="{9D8B030D-6E8A-4147-A177-3AD203B41FA5}">
                      <a16:colId xmlns:a16="http://schemas.microsoft.com/office/drawing/2014/main" val="2119413191"/>
                    </a:ext>
                  </a:extLst>
                </a:gridCol>
                <a:gridCol w="2003317">
                  <a:extLst>
                    <a:ext uri="{9D8B030D-6E8A-4147-A177-3AD203B41FA5}">
                      <a16:colId xmlns:a16="http://schemas.microsoft.com/office/drawing/2014/main" val="656209149"/>
                    </a:ext>
                  </a:extLst>
                </a:gridCol>
                <a:gridCol w="2003317">
                  <a:extLst>
                    <a:ext uri="{9D8B030D-6E8A-4147-A177-3AD203B41FA5}">
                      <a16:colId xmlns:a16="http://schemas.microsoft.com/office/drawing/2014/main" val="1502960985"/>
                    </a:ext>
                  </a:extLst>
                </a:gridCol>
              </a:tblGrid>
              <a:tr h="306000">
                <a:tc gridSpan="4">
                  <a:txBody>
                    <a:bodyPr/>
                    <a:lstStyle/>
                    <a:p>
                      <a:r>
                        <a:rPr lang="da-DK" sz="900" b="1">
                          <a:solidFill>
                            <a:schemeClr val="tx2"/>
                          </a:solidFill>
                        </a:rPr>
                        <a:t>Områder i nærheden af eller i 'biodiversitetsfølsomme områder’, som virksomheden a) ejer, b) lejer eller c) forvalter </a:t>
                      </a:r>
                      <a:r>
                        <a:rPr lang="da-DK" sz="900" b="0">
                          <a:solidFill>
                            <a:schemeClr val="tx2"/>
                          </a:solidFill>
                        </a:rPr>
                        <a:t>(pkt. 33)</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60000">
                <a:tc>
                  <a:txBody>
                    <a:bodyPr/>
                    <a:lstStyle/>
                    <a:p>
                      <a:r>
                        <a:rPr lang="da-DK" sz="900" b="1" noProof="0">
                          <a:solidFill>
                            <a:schemeClr val="tx2"/>
                          </a:solidFill>
                        </a:rPr>
                        <a:t>Lokation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noProof="0">
                          <a:solidFill>
                            <a:schemeClr val="tx2"/>
                          </a:solidFill>
                        </a:rPr>
                        <a:t>Areal opgjort i hektar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noProof="0">
                          <a:solidFill>
                            <a:schemeClr val="tx2"/>
                          </a:solidFill>
                        </a:rPr>
                        <a:t>Biodiversitetsfølsomt område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a:solidFill>
                            <a:schemeClr val="tx2"/>
                          </a:solidFill>
                        </a:rPr>
                        <a:t>Specifikation: I nærheden af eller i et biodiversitetsfølsomt område</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60000">
                <a:tc>
                  <a:txBody>
                    <a:bodyPr/>
                    <a:lstStyle/>
                    <a:p>
                      <a:r>
                        <a:rPr lang="da-DK" sz="900" b="0">
                          <a:solidFill>
                            <a:schemeClr val="accent2"/>
                          </a:solidFill>
                          <a:latin typeface="Calibri" panose="020F0502020204030204" pitchFamily="34" charset="0"/>
                          <a:cs typeface="Calibri" panose="020F0502020204030204" pitchFamily="34" charset="0"/>
                        </a:rPr>
                        <a:t>[</a:t>
                      </a:r>
                      <a:r>
                        <a:rPr lang="da-DK" sz="900" b="0">
                          <a:solidFill>
                            <a:schemeClr val="accent2"/>
                          </a:solidFill>
                        </a:rPr>
                        <a:t>Land/placering 1</a:t>
                      </a:r>
                      <a:r>
                        <a:rPr lang="da-DK" sz="900" b="0">
                          <a:solidFill>
                            <a:schemeClr val="accent2"/>
                          </a:solidFill>
                          <a:latin typeface="Calibri" panose="020F0502020204030204" pitchFamily="34" charset="0"/>
                          <a:cs typeface="Calibri" panose="020F0502020204030204" pitchFamily="34" charset="0"/>
                        </a:rPr>
                        <a:t>]</a:t>
                      </a:r>
                      <a:endParaRPr lang="en-GB"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 [Indsæt 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navn på område]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 nærheden af /</a:t>
                      </a:r>
                      <a:br>
                        <a:rPr kumimoji="0" lang="da-DK" sz="900" b="0" i="0" u="none" strike="noStrike" kern="1200" cap="none" spc="0" normalizeH="0" baseline="0" noProof="0">
                          <a:ln>
                            <a:noFill/>
                          </a:ln>
                          <a:solidFill>
                            <a:srgbClr val="2D55FF"/>
                          </a:solidFill>
                          <a:effectLst/>
                          <a:uLnTx/>
                          <a:uFillTx/>
                          <a:latin typeface="IBM Plex Sans"/>
                          <a:ea typeface="+mn-ea"/>
                          <a:cs typeface="+mn-cs"/>
                        </a:rPr>
                      </a:br>
                      <a:r>
                        <a:rPr kumimoji="0" lang="da-DK" sz="900" b="0" i="0" u="none" strike="noStrike" kern="1200" cap="none" spc="0" normalizeH="0" baseline="0" noProof="0">
                          <a:ln>
                            <a:noFill/>
                          </a:ln>
                          <a:solidFill>
                            <a:srgbClr val="2D55FF"/>
                          </a:solidFill>
                          <a:effectLst/>
                          <a:uLnTx/>
                          <a:uFillTx/>
                          <a:latin typeface="IBM Plex Sans"/>
                          <a:ea typeface="+mn-ea"/>
                          <a:cs typeface="+mn-cs"/>
                        </a:rPr>
                        <a:t> i biodiversitetsfølsomt område]</a:t>
                      </a:r>
                      <a:endParaRPr kumimoji="0" lang="en-GB" sz="900" b="0" i="0" u="none" strike="noStrike" kern="1200" cap="none" spc="0" normalizeH="0" baseline="0" noProof="0">
                        <a:ln>
                          <a:noFill/>
                        </a:ln>
                        <a:solidFill>
                          <a:srgbClr val="2D55FF"/>
                        </a:solidFill>
                        <a:effectLst/>
                        <a:uLnTx/>
                        <a:uFillTx/>
                        <a:latin typeface="IBM Plex Sans"/>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latin typeface="Calibri" panose="020F0502020204030204" pitchFamily="34" charset="0"/>
                          <a:cs typeface="Calibri" panose="020F0502020204030204" pitchFamily="34" charset="0"/>
                        </a:rPr>
                        <a:t>[</a:t>
                      </a:r>
                      <a:r>
                        <a:rPr lang="da-DK" sz="900" b="0">
                          <a:solidFill>
                            <a:schemeClr val="accent2"/>
                          </a:solidFill>
                        </a:rPr>
                        <a:t>Land/placering 2</a:t>
                      </a:r>
                      <a:r>
                        <a:rPr lang="da-DK" sz="900" b="0">
                          <a:solidFill>
                            <a:schemeClr val="accent2"/>
                          </a:solidFill>
                          <a:latin typeface="Calibri" panose="020F0502020204030204" pitchFamily="34" charset="0"/>
                          <a:cs typeface="Calibri" panose="020F0502020204030204" pitchFamily="34" charset="0"/>
                        </a:rPr>
                        <a:t>]</a:t>
                      </a:r>
                      <a:endParaRPr lang="en-GB"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 [Indsæt 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a:t>
                      </a:r>
                      <a:r>
                        <a:rPr kumimoji="0" lang="da-DK" sz="900" b="0" i="0" u="none" strike="noStrike" kern="1200" cap="none" spc="0" normalizeH="0" baseline="0" noProof="0">
                          <a:ln>
                            <a:noFill/>
                          </a:ln>
                          <a:solidFill>
                            <a:srgbClr val="2D55FF"/>
                          </a:solidFill>
                          <a:effectLst/>
                          <a:uLnTx/>
                          <a:uFillTx/>
                          <a:latin typeface="+mn-lt"/>
                          <a:ea typeface="+mn-ea"/>
                          <a:cs typeface="+mn-cs"/>
                        </a:rPr>
                        <a:t> navn på </a:t>
                      </a:r>
                      <a:r>
                        <a:rPr kumimoji="0" lang="da-DK" sz="900" b="0" i="0" u="none" strike="noStrike" kern="1200" cap="none" spc="0" normalizeH="0" baseline="0" noProof="0">
                          <a:ln>
                            <a:noFill/>
                          </a:ln>
                          <a:solidFill>
                            <a:srgbClr val="2D55FF"/>
                          </a:solidFill>
                          <a:effectLst/>
                          <a:uLnTx/>
                          <a:uFillTx/>
                          <a:latin typeface="IBM Plex Sans"/>
                          <a:ea typeface="+mn-ea"/>
                          <a:cs typeface="+mn-cs"/>
                        </a:rPr>
                        <a:t>område]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 nærheden af /</a:t>
                      </a:r>
                      <a:br>
                        <a:rPr kumimoji="0" lang="da-DK" sz="900" b="0" i="0" u="none" strike="noStrike" kern="1200" cap="none" spc="0" normalizeH="0" baseline="0" noProof="0">
                          <a:ln>
                            <a:noFill/>
                          </a:ln>
                          <a:solidFill>
                            <a:srgbClr val="2D55FF"/>
                          </a:solidFill>
                          <a:effectLst/>
                          <a:uLnTx/>
                          <a:uFillTx/>
                          <a:latin typeface="IBM Plex Sans"/>
                          <a:ea typeface="+mn-ea"/>
                          <a:cs typeface="+mn-cs"/>
                        </a:rPr>
                      </a:br>
                      <a:r>
                        <a:rPr kumimoji="0" lang="da-DK" sz="900" b="0" i="0" u="none" strike="noStrike" kern="1200" cap="none" spc="0" normalizeH="0" baseline="0" noProof="0">
                          <a:ln>
                            <a:noFill/>
                          </a:ln>
                          <a:solidFill>
                            <a:srgbClr val="2D55FF"/>
                          </a:solidFill>
                          <a:effectLst/>
                          <a:uLnTx/>
                          <a:uFillTx/>
                          <a:latin typeface="IBM Plex Sans"/>
                          <a:ea typeface="+mn-ea"/>
                          <a:cs typeface="+mn-cs"/>
                        </a:rPr>
                        <a:t> i biodiversitetsfølsomt område]</a:t>
                      </a:r>
                      <a:endParaRPr kumimoji="0" lang="en-GB" sz="900" b="0" i="0" u="none" strike="noStrike" kern="1200" cap="none" spc="0" normalizeH="0" baseline="0" noProof="0">
                        <a:ln>
                          <a:noFill/>
                        </a:ln>
                        <a:solidFill>
                          <a:srgbClr val="2D55FF"/>
                        </a:solidFill>
                        <a:effectLst/>
                        <a:uLnTx/>
                        <a:uFillTx/>
                        <a:latin typeface="IBM Plex Sans"/>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latin typeface="Calibri" panose="020F0502020204030204" pitchFamily="34" charset="0"/>
                          <a:cs typeface="Calibri" panose="020F0502020204030204" pitchFamily="34" charset="0"/>
                        </a:rPr>
                        <a:t>[</a:t>
                      </a:r>
                      <a:r>
                        <a:rPr lang="da-DK" sz="900" b="0">
                          <a:solidFill>
                            <a:schemeClr val="accent2"/>
                          </a:solidFill>
                        </a:rPr>
                        <a:t>Land/placering 3</a:t>
                      </a:r>
                      <a:r>
                        <a:rPr lang="da-DK" sz="900" b="0">
                          <a:solidFill>
                            <a:schemeClr val="accent2"/>
                          </a:solidFill>
                          <a:latin typeface="Calibri" panose="020F0502020204030204" pitchFamily="34" charset="0"/>
                          <a:cs typeface="Calibri" panose="020F0502020204030204" pitchFamily="34" charset="0"/>
                        </a:rPr>
                        <a:t>]</a:t>
                      </a:r>
                      <a:endParaRPr lang="en-GB"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 [Indsæt 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a:t>
                      </a:r>
                      <a:r>
                        <a:rPr kumimoji="0" lang="da-DK" sz="900" b="0" i="0" u="none" strike="noStrike" kern="1200" cap="none" spc="0" normalizeH="0" baseline="0" noProof="0">
                          <a:ln>
                            <a:noFill/>
                          </a:ln>
                          <a:solidFill>
                            <a:srgbClr val="2D55FF"/>
                          </a:solidFill>
                          <a:effectLst/>
                          <a:uLnTx/>
                          <a:uFillTx/>
                          <a:latin typeface="+mn-lt"/>
                          <a:ea typeface="+mn-ea"/>
                          <a:cs typeface="+mn-cs"/>
                        </a:rPr>
                        <a:t> navn på </a:t>
                      </a:r>
                      <a:r>
                        <a:rPr kumimoji="0" lang="da-DK" sz="900" b="0" i="0" u="none" strike="noStrike" kern="1200" cap="none" spc="0" normalizeH="0" baseline="0" noProof="0">
                          <a:ln>
                            <a:noFill/>
                          </a:ln>
                          <a:solidFill>
                            <a:srgbClr val="2D55FF"/>
                          </a:solidFill>
                          <a:effectLst/>
                          <a:uLnTx/>
                          <a:uFillTx/>
                          <a:latin typeface="IBM Plex Sans"/>
                          <a:ea typeface="+mn-ea"/>
                          <a:cs typeface="+mn-cs"/>
                        </a:rPr>
                        <a:t>område]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 nærheden af /</a:t>
                      </a:r>
                      <a:br>
                        <a:rPr kumimoji="0" lang="da-DK" sz="900" b="0" i="0" u="none" strike="noStrike" kern="1200" cap="none" spc="0" normalizeH="0" baseline="0" noProof="0" dirty="0">
                          <a:ln>
                            <a:noFill/>
                          </a:ln>
                          <a:solidFill>
                            <a:srgbClr val="2D55FF"/>
                          </a:solidFill>
                          <a:effectLst/>
                          <a:uLnTx/>
                          <a:uFillTx/>
                          <a:latin typeface="IBM Plex Sans"/>
                          <a:ea typeface="+mn-ea"/>
                          <a:cs typeface="+mn-cs"/>
                        </a:rPr>
                      </a:br>
                      <a:r>
                        <a:rPr kumimoji="0" lang="da-DK" sz="900" b="0" i="0" u="none" strike="noStrike" kern="1200" cap="none" spc="0" normalizeH="0" baseline="0" noProof="0" dirty="0">
                          <a:ln>
                            <a:noFill/>
                          </a:ln>
                          <a:solidFill>
                            <a:srgbClr val="2D55FF"/>
                          </a:solidFill>
                          <a:effectLst/>
                          <a:uLnTx/>
                          <a:uFillTx/>
                          <a:latin typeface="IBM Plex Sans"/>
                          <a:ea typeface="+mn-ea"/>
                          <a:cs typeface="+mn-cs"/>
                        </a:rPr>
                        <a:t> i biodiversitetsfølsomt område]</a:t>
                      </a:r>
                      <a:endParaRPr kumimoji="0" lang="en-GB" sz="900" b="0" i="0" u="none" strike="noStrike" kern="1200" cap="none" spc="0" normalizeH="0" baseline="0" noProof="0" dirty="0">
                        <a:ln>
                          <a:noFill/>
                        </a:ln>
                        <a:solidFill>
                          <a:srgbClr val="2D55FF"/>
                        </a:solidFill>
                        <a:effectLst/>
                        <a:uLnTx/>
                        <a:uFillTx/>
                        <a:latin typeface="IBM Plex Sans"/>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59868108"/>
                  </a:ext>
                </a:extLst>
              </a:tr>
            </a:tbl>
          </a:graphicData>
        </a:graphic>
      </p:graphicFrame>
      <p:sp>
        <p:nvSpPr>
          <p:cNvPr id="20" name="Rectangle 7">
            <a:extLst>
              <a:ext uri="{FF2B5EF4-FFF2-40B4-BE49-F238E27FC236}">
                <a16:creationId xmlns:a16="http://schemas.microsoft.com/office/drawing/2014/main" id="{B7D6CA97-6EBF-6513-909B-BBE09B02D2B7}"/>
              </a:ext>
            </a:extLst>
          </p:cNvPr>
          <p:cNvSpPr/>
          <p:nvPr/>
        </p:nvSpPr>
        <p:spPr>
          <a:xfrm>
            <a:off x="518600" y="3839244"/>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kan </a:t>
            </a:r>
            <a:r>
              <a:rPr lang="da-DK" sz="900" spc="-10">
                <a:solidFill>
                  <a:schemeClr val="bg1"/>
                </a:solidFill>
              </a:rPr>
              <a:t>udfyldes i Basismodulet.</a:t>
            </a:r>
          </a:p>
        </p:txBody>
      </p:sp>
      <p:graphicFrame>
        <p:nvGraphicFramePr>
          <p:cNvPr id="24" name="Table 12">
            <a:extLst>
              <a:ext uri="{FF2B5EF4-FFF2-40B4-BE49-F238E27FC236}">
                <a16:creationId xmlns:a16="http://schemas.microsoft.com/office/drawing/2014/main" id="{69D1D36A-95EB-111C-CB36-010F6BBD7788}"/>
              </a:ext>
            </a:extLst>
          </p:cNvPr>
          <p:cNvGraphicFramePr>
            <a:graphicFrameLocks noGrp="1"/>
          </p:cNvGraphicFramePr>
          <p:nvPr>
            <p:extLst>
              <p:ext uri="{D42A27DB-BD31-4B8C-83A1-F6EECF244321}">
                <p14:modId xmlns:p14="http://schemas.microsoft.com/office/powerpoint/2010/main" val="49002921"/>
              </p:ext>
            </p:extLst>
          </p:nvPr>
        </p:nvGraphicFramePr>
        <p:xfrm>
          <a:off x="507995" y="4335061"/>
          <a:ext cx="7343776" cy="2167200"/>
        </p:xfrm>
        <a:graphic>
          <a:graphicData uri="http://schemas.openxmlformats.org/drawingml/2006/table">
            <a:tbl>
              <a:tblPr firstRow="1">
                <a:tableStyleId>{2A488322-F2BA-4B5B-9748-0D474271808F}</a:tableStyleId>
              </a:tblPr>
              <a:tblGrid>
                <a:gridCol w="3216106">
                  <a:extLst>
                    <a:ext uri="{9D8B030D-6E8A-4147-A177-3AD203B41FA5}">
                      <a16:colId xmlns:a16="http://schemas.microsoft.com/office/drawing/2014/main" val="2698153288"/>
                    </a:ext>
                  </a:extLst>
                </a:gridCol>
                <a:gridCol w="1375890">
                  <a:extLst>
                    <a:ext uri="{9D8B030D-6E8A-4147-A177-3AD203B41FA5}">
                      <a16:colId xmlns:a16="http://schemas.microsoft.com/office/drawing/2014/main" val="2119413191"/>
                    </a:ext>
                  </a:extLst>
                </a:gridCol>
                <a:gridCol w="1375890">
                  <a:extLst>
                    <a:ext uri="{9D8B030D-6E8A-4147-A177-3AD203B41FA5}">
                      <a16:colId xmlns:a16="http://schemas.microsoft.com/office/drawing/2014/main" val="656209149"/>
                    </a:ext>
                  </a:extLst>
                </a:gridCol>
                <a:gridCol w="1375890">
                  <a:extLst>
                    <a:ext uri="{9D8B030D-6E8A-4147-A177-3AD203B41FA5}">
                      <a16:colId xmlns:a16="http://schemas.microsoft.com/office/drawing/2014/main" val="1502960985"/>
                    </a:ext>
                  </a:extLst>
                </a:gridCol>
              </a:tblGrid>
              <a:tr h="309600">
                <a:tc gridSpan="4">
                  <a:txBody>
                    <a:bodyPr/>
                    <a:lstStyle/>
                    <a:p>
                      <a:pPr algn="ctr"/>
                      <a:r>
                        <a:rPr lang="da-DK" sz="900" b="1">
                          <a:solidFill>
                            <a:schemeClr val="tx2"/>
                          </a:solidFill>
                          <a:latin typeface="+mn-lt"/>
                        </a:rPr>
                        <a:t>Arealforbrug </a:t>
                      </a:r>
                      <a:r>
                        <a:rPr lang="da-DK" sz="900" b="0" i="0" u="none" strike="noStrike" noProof="0">
                          <a:solidFill>
                            <a:schemeClr val="tx2"/>
                          </a:solidFill>
                          <a:latin typeface="+mn-lt"/>
                        </a:rPr>
                        <a:t>(pkt. 34)</a:t>
                      </a:r>
                      <a:endParaRPr lang="da-DK" sz="900" b="1">
                        <a:solidFill>
                          <a:schemeClr val="tx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9600">
                <a:tc rowSpan="2">
                  <a:txBody>
                    <a:bodyPr/>
                    <a:lstStyle/>
                    <a:p>
                      <a:r>
                        <a:rPr lang="da-DK" sz="900" b="1" noProof="0">
                          <a:solidFill>
                            <a:schemeClr val="tx2"/>
                          </a:solidFill>
                          <a:latin typeface="+mn-lt"/>
                        </a:rPr>
                        <a:t>Type af arealforbrug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gridSpan="3">
                  <a:txBody>
                    <a:bodyPr/>
                    <a:lstStyle/>
                    <a:p>
                      <a:pPr algn="ctr"/>
                      <a:r>
                        <a:rPr lang="da-DK" sz="900" b="1" noProof="0">
                          <a:solidFill>
                            <a:schemeClr val="tx2"/>
                          </a:solidFill>
                          <a:latin typeface="+mn-lt"/>
                        </a:rPr>
                        <a:t>Areal </a:t>
                      </a:r>
                      <a:r>
                        <a:rPr lang="da-DK" sz="900" b="0" noProof="0">
                          <a:solidFill>
                            <a:schemeClr val="tx2"/>
                          </a:solidFill>
                          <a:latin typeface="+mn-lt"/>
                        </a:rPr>
                        <a:t>(hektar)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r h="309600">
                <a:tc vMerge="1">
                  <a:txBody>
                    <a:bodyPr/>
                    <a:lstStyle/>
                    <a:p>
                      <a:endParaRPr lang="en-GB" sz="900" b="1">
                        <a:solidFill>
                          <a:schemeClr val="tx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noProof="0">
                          <a:solidFill>
                            <a:schemeClr val="tx2"/>
                          </a:solidFill>
                          <a:latin typeface="+mn-lt"/>
                        </a:rPr>
                        <a:t>Foregående år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noProof="0">
                          <a:solidFill>
                            <a:schemeClr val="tx2"/>
                          </a:solidFill>
                          <a:latin typeface="+mn-lt"/>
                        </a:rPr>
                        <a:t>Rapporteringsår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noProof="0">
                          <a:solidFill>
                            <a:schemeClr val="tx2"/>
                          </a:solidFill>
                          <a:latin typeface="+mn-lt"/>
                        </a:rPr>
                        <a:t>% ændring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2339040515"/>
                  </a:ext>
                </a:extLst>
              </a:tr>
              <a:tr h="309600">
                <a:tc>
                  <a:txBody>
                    <a:bodyPr/>
                    <a:lstStyle/>
                    <a:p>
                      <a:r>
                        <a:rPr lang="da-DK" sz="900" b="0" noProof="0">
                          <a:solidFill>
                            <a:schemeClr val="tx2"/>
                          </a:solidFill>
                          <a:latin typeface="+mn-lt"/>
                        </a:rPr>
                        <a:t>Samlet arealforbrug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hektar]</a:t>
                      </a:r>
                      <a:endParaRPr kumimoji="0" lang="en-GB" sz="900" b="0" i="0" u="none" strike="noStrike" kern="1200" cap="none" spc="0" normalizeH="0" baseline="0" noProof="0">
                        <a:ln>
                          <a:noFill/>
                        </a:ln>
                        <a:solidFill>
                          <a:srgbClr val="2D55FF"/>
                        </a:solidFill>
                        <a:effectLst/>
                        <a:uLnTx/>
                        <a:uFillTx/>
                        <a:latin typeface="IBM Plex Sans"/>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hektar]</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hektar]</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59868108"/>
                  </a:ext>
                </a:extLst>
              </a:tr>
              <a:tr h="309600">
                <a:tc>
                  <a:txBody>
                    <a:bodyPr/>
                    <a:lstStyle/>
                    <a:p>
                      <a:r>
                        <a:rPr lang="da-DK" sz="900" b="0" noProof="0">
                          <a:solidFill>
                            <a:schemeClr val="tx2"/>
                          </a:solidFill>
                          <a:latin typeface="+mn-lt"/>
                        </a:rPr>
                        <a:t>Samlet befæstet område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hektar]</a:t>
                      </a:r>
                      <a:endParaRPr kumimoji="0" lang="en-GB" sz="900" b="0" i="0" u="none" strike="noStrike" kern="1200" cap="none" spc="0" normalizeH="0" baseline="0" noProof="0">
                        <a:ln>
                          <a:noFill/>
                        </a:ln>
                        <a:solidFill>
                          <a:srgbClr val="2D55FF"/>
                        </a:solidFill>
                        <a:effectLst/>
                        <a:uLnTx/>
                        <a:uFillTx/>
                        <a:latin typeface="IBM Plex Sans"/>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hektar]</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hektar]</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235920594"/>
                  </a:ext>
                </a:extLst>
              </a:tr>
              <a:tr h="309600">
                <a:tc>
                  <a:txBody>
                    <a:bodyPr/>
                    <a:lstStyle/>
                    <a:p>
                      <a:r>
                        <a:rPr lang="da-DK" sz="900" b="0">
                          <a:solidFill>
                            <a:schemeClr val="tx2"/>
                          </a:solidFill>
                          <a:latin typeface="+mn-lt"/>
                        </a:rPr>
                        <a:t>Samlet naturorienteret område </a:t>
                      </a:r>
                      <a:r>
                        <a:rPr lang="da-DK" sz="900" b="0" u="sng">
                          <a:solidFill>
                            <a:schemeClr val="tx2"/>
                          </a:solidFill>
                          <a:latin typeface="+mn-lt"/>
                        </a:rPr>
                        <a:t>på anlægsområdet</a:t>
                      </a:r>
                      <a:endParaRPr lang="en-GB" sz="900" b="0" u="sng">
                        <a:solidFill>
                          <a:schemeClr val="tx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hektar]</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hektar]</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hektar]</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447032073"/>
                  </a:ext>
                </a:extLst>
              </a:tr>
              <a:tr h="309600">
                <a:tc>
                  <a:txBody>
                    <a:bodyPr/>
                    <a:lstStyle/>
                    <a:p>
                      <a:r>
                        <a:rPr lang="da-DK" sz="900" b="0">
                          <a:solidFill>
                            <a:schemeClr val="tx2"/>
                          </a:solidFill>
                          <a:latin typeface="+mn-lt"/>
                        </a:rPr>
                        <a:t>Samlet naturorienteret område </a:t>
                      </a:r>
                      <a:r>
                        <a:rPr lang="da-DK" sz="900" b="0" u="sng">
                          <a:solidFill>
                            <a:schemeClr val="tx2"/>
                          </a:solidFill>
                          <a:latin typeface="+mn-lt"/>
                        </a:rPr>
                        <a:t>uden for anlægsområdet</a:t>
                      </a:r>
                      <a:endParaRPr lang="en-GB" sz="900" b="0" u="sng">
                        <a:solidFill>
                          <a:schemeClr val="tx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hektar]</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hektar]</a:t>
                      </a:r>
                      <a:endParaRPr kumimoji="0" lang="en-GB" sz="900" b="0" i="0" u="none" strike="noStrike" kern="1200" cap="none" spc="0" normalizeH="0" baseline="0" noProof="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mn-lt"/>
                          <a:ea typeface="+mn-ea"/>
                          <a:cs typeface="+mn-cs"/>
                        </a:rPr>
                        <a:t>[indsæt hektar]</a:t>
                      </a:r>
                      <a:endParaRPr kumimoji="0" lang="en-GB" sz="900" b="0" i="0" u="none" strike="noStrike" kern="1200" cap="none" spc="0" normalizeH="0" baseline="0" noProof="0" dirty="0">
                        <a:ln>
                          <a:noFill/>
                        </a:ln>
                        <a:solidFill>
                          <a:srgbClr val="2D55FF"/>
                        </a:solidFill>
                        <a:effectLst/>
                        <a:uLnTx/>
                        <a:uFillTx/>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02362006"/>
                  </a:ext>
                </a:extLst>
              </a:tr>
            </a:tbl>
          </a:graphicData>
        </a:graphic>
      </p:graphicFrame>
      <p:sp>
        <p:nvSpPr>
          <p:cNvPr id="2" name="Rectangle 1">
            <a:extLst>
              <a:ext uri="{FF2B5EF4-FFF2-40B4-BE49-F238E27FC236}">
                <a16:creationId xmlns:a16="http://schemas.microsoft.com/office/drawing/2014/main" id="{8BC3ADAD-78EF-F640-6997-570FDE9784AC}"/>
              </a:ext>
            </a:extLst>
          </p:cNvPr>
          <p:cNvSpPr/>
          <p:nvPr/>
        </p:nvSpPr>
        <p:spPr>
          <a:xfrm>
            <a:off x="8169275" y="1016000"/>
            <a:ext cx="3845516" cy="4215219"/>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spcBef>
                <a:spcPts val="800"/>
              </a:spcBef>
            </a:pPr>
            <a:r>
              <a:rPr lang="da-DK" sz="900" b="1" spc="-10">
                <a:solidFill>
                  <a:schemeClr val="tx2"/>
                </a:solidFill>
                <a:latin typeface="+mj-lt"/>
              </a:rPr>
              <a:t>Begrebsforklaringer </a:t>
            </a:r>
          </a:p>
          <a:p>
            <a:pPr algn="l">
              <a:spcBef>
                <a:spcPts val="800"/>
              </a:spcBef>
            </a:pPr>
            <a:r>
              <a:rPr lang="da-DK" sz="900" b="1" spc="-10">
                <a:solidFill>
                  <a:schemeClr val="tx2"/>
                </a:solidFill>
              </a:rPr>
              <a:t>Et biodiversitetsfølsomt område </a:t>
            </a:r>
            <a:r>
              <a:rPr lang="da-DK" sz="900" spc="-10">
                <a:solidFill>
                  <a:schemeClr val="tx2"/>
                </a:solidFill>
              </a:rPr>
              <a:t>er defineret af naturbeskyttelseslovgivning på EU-niveau eller internationalt niveau. Det kan for eksempel være områder, der hører til Natura 2000-netværket, UNESCO World Heritage eller Key </a:t>
            </a:r>
            <a:r>
              <a:rPr lang="da-DK" sz="900" spc="-10" err="1">
                <a:solidFill>
                  <a:schemeClr val="tx2"/>
                </a:solidFill>
              </a:rPr>
              <a:t>Biodiversity</a:t>
            </a:r>
            <a:r>
              <a:rPr lang="da-DK" sz="900" spc="-10">
                <a:solidFill>
                  <a:schemeClr val="tx2"/>
                </a:solidFill>
              </a:rPr>
              <a:t> </a:t>
            </a:r>
            <a:r>
              <a:rPr lang="da-DK" sz="900" spc="-10" err="1">
                <a:solidFill>
                  <a:schemeClr val="tx2"/>
                </a:solidFill>
              </a:rPr>
              <a:t>Areas</a:t>
            </a:r>
            <a:r>
              <a:rPr lang="da-DK" sz="900" spc="-10">
                <a:solidFill>
                  <a:schemeClr val="tx2"/>
                </a:solidFill>
              </a:rPr>
              <a:t>. </a:t>
            </a:r>
          </a:p>
          <a:p>
            <a:pPr algn="l">
              <a:lnSpc>
                <a:spcPct val="106000"/>
              </a:lnSpc>
              <a:spcBef>
                <a:spcPts val="800"/>
              </a:spcBef>
            </a:pPr>
            <a:r>
              <a:rPr lang="da-DK" sz="900" b="1" spc="-10">
                <a:solidFill>
                  <a:schemeClr val="tx2"/>
                </a:solidFill>
              </a:rPr>
              <a:t>Lokation</a:t>
            </a:r>
            <a:r>
              <a:rPr lang="da-DK" sz="900" spc="-10">
                <a:solidFill>
                  <a:schemeClr val="tx2"/>
                </a:solidFill>
              </a:rPr>
              <a:t> dækker over alle områder, som din virksomhed enten: a) ejer, b) lejer eller c) forvalter (dvs. virksomheden kontrollerer driften af lokationen).</a:t>
            </a:r>
          </a:p>
          <a:p>
            <a:pPr algn="l">
              <a:lnSpc>
                <a:spcPct val="106000"/>
              </a:lnSpc>
              <a:spcBef>
                <a:spcPts val="800"/>
              </a:spcBef>
            </a:pPr>
            <a:r>
              <a:rPr lang="da-DK" sz="900" b="1" spc="-10">
                <a:solidFill>
                  <a:schemeClr val="tx2"/>
                </a:solidFill>
              </a:rPr>
              <a:t>“I nærheden af” </a:t>
            </a:r>
            <a:r>
              <a:rPr lang="da-DK" sz="900" spc="-10">
                <a:solidFill>
                  <a:schemeClr val="tx2"/>
                </a:solidFill>
              </a:rPr>
              <a:t>betyder i denne sammenhæng et område, der (delvist) overlapper eller støder op til (=nabo til) et biodiversitetsfølsomt område.</a:t>
            </a:r>
          </a:p>
          <a:p>
            <a:pPr algn="l">
              <a:spcBef>
                <a:spcPts val="800"/>
              </a:spcBef>
            </a:pPr>
            <a:r>
              <a:rPr lang="da-DK" sz="900" b="1" spc="-10">
                <a:solidFill>
                  <a:schemeClr val="tx2"/>
                </a:solidFill>
              </a:rPr>
              <a:t>Et befæstet område </a:t>
            </a:r>
            <a:r>
              <a:rPr lang="da-DK" sz="900" spc="-10">
                <a:solidFill>
                  <a:schemeClr val="tx2"/>
                </a:solidFill>
              </a:rPr>
              <a:t>er et hvilket som helst område, hvor den oprindelige jord er blevet dækket til (såsom veje) for at gøre den uigennemtrængelig. Denne uigennemtrængelighed kan påvirke miljøet.</a:t>
            </a:r>
          </a:p>
          <a:p>
            <a:pPr algn="l">
              <a:lnSpc>
                <a:spcPct val="106000"/>
              </a:lnSpc>
              <a:spcBef>
                <a:spcPts val="800"/>
              </a:spcBef>
            </a:pPr>
            <a:r>
              <a:rPr lang="da-DK" sz="900" b="1" spc="-10">
                <a:solidFill>
                  <a:schemeClr val="tx2"/>
                </a:solidFill>
              </a:rPr>
              <a:t>Et naturorienteret område </a:t>
            </a:r>
            <a:r>
              <a:rPr lang="da-DK" sz="900" spc="-10">
                <a:solidFill>
                  <a:schemeClr val="tx2"/>
                </a:solidFill>
              </a:rPr>
              <a:t>er et område, der primært anvendes til naturbevarelse eller naturgenopretning. Naturorienterede områder kan være beliggende på et anlægsområde og omfatte tage, facader, dræningssystemer og andre elementer, som er udformet, tilpasset eller forvaltet med henblik på at fremme biodiversitet. Naturorienterede områder kan også være beliggende uden for organisationens anlægsområde, forudsat at området er ejet eller forvaltet af organisationen og primært anvendes til at fremme biodiversitet. </a:t>
            </a:r>
          </a:p>
          <a:p>
            <a:pPr algn="l">
              <a:lnSpc>
                <a:spcPct val="106000"/>
              </a:lnSpc>
              <a:spcBef>
                <a:spcPts val="800"/>
              </a:spcBef>
            </a:pPr>
            <a:endParaRPr lang="da-DK" sz="900" spc="-10">
              <a:solidFill>
                <a:schemeClr val="tx2"/>
              </a:solidFill>
            </a:endParaRPr>
          </a:p>
        </p:txBody>
      </p:sp>
      <p:pic>
        <p:nvPicPr>
          <p:cNvPr id="3" name="Graphic 2">
            <a:extLst>
              <a:ext uri="{FF2B5EF4-FFF2-40B4-BE49-F238E27FC236}">
                <a16:creationId xmlns:a16="http://schemas.microsoft.com/office/drawing/2014/main" id="{2533E988-6D59-A23B-52FB-A9BAF7D4BE1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33258" y="1104042"/>
            <a:ext cx="257747" cy="232600"/>
          </a:xfrm>
          <a:prstGeom prst="rect">
            <a:avLst/>
          </a:prstGeom>
        </p:spPr>
      </p:pic>
      <p:pic>
        <p:nvPicPr>
          <p:cNvPr id="11" name="Graphic 10">
            <a:extLst>
              <a:ext uri="{FF2B5EF4-FFF2-40B4-BE49-F238E27FC236}">
                <a16:creationId xmlns:a16="http://schemas.microsoft.com/office/drawing/2014/main" id="{26C4E90A-5AE4-7982-BEDB-B74AC54E13F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1802" y="1104041"/>
            <a:ext cx="207455" cy="232601"/>
          </a:xfrm>
          <a:prstGeom prst="rect">
            <a:avLst/>
          </a:prstGeom>
        </p:spPr>
      </p:pic>
      <p:pic>
        <p:nvPicPr>
          <p:cNvPr id="21" name="Graphic 20">
            <a:extLst>
              <a:ext uri="{FF2B5EF4-FFF2-40B4-BE49-F238E27FC236}">
                <a16:creationId xmlns:a16="http://schemas.microsoft.com/office/drawing/2014/main" id="{F920BD2D-CC2B-224F-15B7-C5923046BE0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1802" y="3930536"/>
            <a:ext cx="207455" cy="232601"/>
          </a:xfrm>
          <a:prstGeom prst="rect">
            <a:avLst/>
          </a:prstGeom>
        </p:spPr>
      </p:pic>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
        <p:nvSpPr>
          <p:cNvPr id="10" name="Rectangle 1">
            <a:extLst>
              <a:ext uri="{FF2B5EF4-FFF2-40B4-BE49-F238E27FC236}">
                <a16:creationId xmlns:a16="http://schemas.microsoft.com/office/drawing/2014/main" id="{C6535511-673C-E01D-EEB5-734738D5BDBD}"/>
              </a:ext>
            </a:extLst>
          </p:cNvPr>
          <p:cNvSpPr/>
          <p:nvPr/>
        </p:nvSpPr>
        <p:spPr>
          <a:xfrm>
            <a:off x="8169275" y="5335073"/>
            <a:ext cx="3845516" cy="1482786"/>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spcBef>
                <a:spcPts val="800"/>
              </a:spcBef>
            </a:pPr>
            <a:r>
              <a:rPr lang="da-DK" sz="900" b="1" spc="-10">
                <a:solidFill>
                  <a:schemeClr val="tx2"/>
                </a:solidFill>
                <a:latin typeface="+mj-lt"/>
              </a:rPr>
              <a:t>Mulige datakilder</a:t>
            </a:r>
            <a:br>
              <a:rPr lang="da-DK" sz="900" b="1" spc="-10">
                <a:solidFill>
                  <a:srgbClr val="32583E"/>
                </a:solidFill>
                <a:latin typeface="+mj-lt"/>
              </a:rPr>
            </a:br>
            <a:endParaRPr lang="da-DK" sz="900">
              <a:solidFill>
                <a:srgbClr val="32583E"/>
              </a:solidFill>
              <a:hlinkClick r:id="rId7">
                <a:extLst>
                  <a:ext uri="{A12FA001-AC4F-418D-AE19-62706E023703}">
                    <ahyp:hlinkClr xmlns:ahyp="http://schemas.microsoft.com/office/drawing/2018/hyperlinkcolor" val="tx"/>
                  </a:ext>
                </a:extLst>
              </a:hlinkClick>
            </a:endParaRPr>
          </a:p>
          <a:p>
            <a:pPr>
              <a:spcAft>
                <a:spcPts val="600"/>
              </a:spcAft>
            </a:pPr>
            <a:r>
              <a:rPr lang="da-DK" sz="900">
                <a:solidFill>
                  <a:srgbClr val="32583E"/>
                </a:solidFill>
                <a:hlinkClick r:id="rId7">
                  <a:extLst>
                    <a:ext uri="{A12FA001-AC4F-418D-AE19-62706E023703}">
                      <ahyp:hlinkClr xmlns:ahyp="http://schemas.microsoft.com/office/drawing/2018/hyperlinkcolor" val="tx"/>
                    </a:ext>
                  </a:extLst>
                </a:hlinkClick>
              </a:rPr>
              <a:t>Se Miljøstyrelsens kort over Natura 2000-områder i Danmark</a:t>
            </a:r>
            <a:endParaRPr lang="da-DK" sz="900">
              <a:solidFill>
                <a:schemeClr val="accent1">
                  <a:lumMod val="90000"/>
                  <a:lumOff val="10000"/>
                </a:schemeClr>
              </a:solidFill>
              <a:hlinkClick r:id="rId8">
                <a:extLst>
                  <a:ext uri="{A12FA001-AC4F-418D-AE19-62706E023703}">
                    <ahyp:hlinkClr xmlns:ahyp="http://schemas.microsoft.com/office/drawing/2018/hyperlinkcolor" val="tx"/>
                  </a:ext>
                </a:extLst>
              </a:hlinkClick>
            </a:endParaRPr>
          </a:p>
          <a:p>
            <a:pPr>
              <a:spcAft>
                <a:spcPts val="600"/>
              </a:spcAft>
            </a:pPr>
            <a:r>
              <a:rPr lang="da-DK" sz="900">
                <a:solidFill>
                  <a:schemeClr val="accent1">
                    <a:lumMod val="90000"/>
                    <a:lumOff val="10000"/>
                  </a:schemeClr>
                </a:solidFill>
                <a:hlinkClick r:id="rId9">
                  <a:extLst>
                    <a:ext uri="{A12FA001-AC4F-418D-AE19-62706E023703}">
                      <ahyp:hlinkClr xmlns:ahyp="http://schemas.microsoft.com/office/drawing/2018/hyperlinkcolor" val="tx"/>
                    </a:ext>
                  </a:extLst>
                </a:hlinkClick>
              </a:rPr>
              <a:t>Læs mere om Natura 2000-områder hos Miljøstyrelsen</a:t>
            </a:r>
            <a:endParaRPr lang="da-DK" sz="900">
              <a:solidFill>
                <a:schemeClr val="accent1">
                  <a:lumMod val="90000"/>
                  <a:lumOff val="10000"/>
                </a:schemeClr>
              </a:solidFill>
            </a:endParaRPr>
          </a:p>
          <a:p>
            <a:pPr>
              <a:spcAft>
                <a:spcPts val="600"/>
              </a:spcAft>
            </a:pPr>
            <a:r>
              <a:rPr lang="da-DK" sz="900">
                <a:solidFill>
                  <a:schemeClr val="accent1">
                    <a:lumMod val="90000"/>
                    <a:lumOff val="10000"/>
                  </a:schemeClr>
                </a:solidFill>
                <a:hlinkClick r:id="rId10">
                  <a:extLst>
                    <a:ext uri="{A12FA001-AC4F-418D-AE19-62706E023703}">
                      <ahyp:hlinkClr xmlns:ahyp="http://schemas.microsoft.com/office/drawing/2018/hyperlinkcolor" val="tx"/>
                    </a:ext>
                  </a:extLst>
                </a:hlinkClick>
              </a:rPr>
              <a:t>Se kort over biodiversitetsfølsomme områder på hjemmesiden Key </a:t>
            </a:r>
            <a:r>
              <a:rPr lang="da-DK" sz="900" err="1">
                <a:solidFill>
                  <a:schemeClr val="accent1">
                    <a:lumMod val="90000"/>
                    <a:lumOff val="10000"/>
                  </a:schemeClr>
                </a:solidFill>
                <a:hlinkClick r:id="rId10">
                  <a:extLst>
                    <a:ext uri="{A12FA001-AC4F-418D-AE19-62706E023703}">
                      <ahyp:hlinkClr xmlns:ahyp="http://schemas.microsoft.com/office/drawing/2018/hyperlinkcolor" val="tx"/>
                    </a:ext>
                  </a:extLst>
                </a:hlinkClick>
              </a:rPr>
              <a:t>Biodiversity</a:t>
            </a:r>
            <a:r>
              <a:rPr lang="da-DK" sz="900">
                <a:solidFill>
                  <a:schemeClr val="accent1">
                    <a:lumMod val="90000"/>
                    <a:lumOff val="10000"/>
                  </a:schemeClr>
                </a:solidFill>
                <a:hlinkClick r:id="rId10">
                  <a:extLst>
                    <a:ext uri="{A12FA001-AC4F-418D-AE19-62706E023703}">
                      <ahyp:hlinkClr xmlns:ahyp="http://schemas.microsoft.com/office/drawing/2018/hyperlinkcolor" val="tx"/>
                    </a:ext>
                  </a:extLst>
                </a:hlinkClick>
              </a:rPr>
              <a:t> </a:t>
            </a:r>
            <a:r>
              <a:rPr lang="da-DK" sz="900" err="1">
                <a:solidFill>
                  <a:schemeClr val="accent1">
                    <a:lumMod val="90000"/>
                    <a:lumOff val="10000"/>
                  </a:schemeClr>
                </a:solidFill>
                <a:hlinkClick r:id="rId10">
                  <a:extLst>
                    <a:ext uri="{A12FA001-AC4F-418D-AE19-62706E023703}">
                      <ahyp:hlinkClr xmlns:ahyp="http://schemas.microsoft.com/office/drawing/2018/hyperlinkcolor" val="tx"/>
                    </a:ext>
                  </a:extLst>
                </a:hlinkClick>
              </a:rPr>
              <a:t>Areas</a:t>
            </a:r>
            <a:r>
              <a:rPr lang="da-DK" sz="900">
                <a:solidFill>
                  <a:schemeClr val="accent1">
                    <a:lumMod val="90000"/>
                    <a:lumOff val="10000"/>
                  </a:schemeClr>
                </a:solidFill>
                <a:hlinkClick r:id="rId10">
                  <a:extLst>
                    <a:ext uri="{A12FA001-AC4F-418D-AE19-62706E023703}">
                      <ahyp:hlinkClr xmlns:ahyp="http://schemas.microsoft.com/office/drawing/2018/hyperlinkcolor" val="tx"/>
                    </a:ext>
                  </a:extLst>
                </a:hlinkClick>
              </a:rPr>
              <a:t> (siden er på engelsk)</a:t>
            </a:r>
            <a:endParaRPr lang="da-DK" sz="900">
              <a:solidFill>
                <a:schemeClr val="accent1">
                  <a:lumMod val="90000"/>
                  <a:lumOff val="10000"/>
                </a:schemeClr>
              </a:solidFill>
            </a:endParaRPr>
          </a:p>
          <a:p>
            <a:pPr algn="l">
              <a:spcAft>
                <a:spcPts val="600"/>
              </a:spcAft>
            </a:pPr>
            <a:r>
              <a:rPr lang="da-DK" sz="900">
                <a:solidFill>
                  <a:schemeClr val="accent1">
                    <a:lumMod val="90000"/>
                    <a:lumOff val="10000"/>
                  </a:schemeClr>
                </a:solidFill>
                <a:hlinkClick r:id="rId11">
                  <a:extLst>
                    <a:ext uri="{A12FA001-AC4F-418D-AE19-62706E023703}">
                      <ahyp:hlinkClr xmlns:ahyp="http://schemas.microsoft.com/office/drawing/2018/hyperlinkcolor" val="tx"/>
                    </a:ext>
                  </a:extLst>
                </a:hlinkClick>
              </a:rPr>
              <a:t>Se UNESCO’s verdensarvsliste på UNESCO’s hjemmeside</a:t>
            </a:r>
            <a:br>
              <a:rPr lang="da-DK" sz="900">
                <a:solidFill>
                  <a:schemeClr val="accent1">
                    <a:lumMod val="90000"/>
                    <a:lumOff val="10000"/>
                  </a:schemeClr>
                </a:solidFill>
                <a:hlinkClick r:id="rId11">
                  <a:extLst>
                    <a:ext uri="{A12FA001-AC4F-418D-AE19-62706E023703}">
                      <ahyp:hlinkClr xmlns:ahyp="http://schemas.microsoft.com/office/drawing/2018/hyperlinkcolor" val="tx"/>
                    </a:ext>
                  </a:extLst>
                </a:hlinkClick>
              </a:rPr>
            </a:br>
            <a:r>
              <a:rPr lang="da-DK" sz="900">
                <a:solidFill>
                  <a:schemeClr val="accent1">
                    <a:lumMod val="90000"/>
                    <a:lumOff val="10000"/>
                  </a:schemeClr>
                </a:solidFill>
                <a:hlinkClick r:id="rId11">
                  <a:extLst>
                    <a:ext uri="{A12FA001-AC4F-418D-AE19-62706E023703}">
                      <ahyp:hlinkClr xmlns:ahyp="http://schemas.microsoft.com/office/drawing/2018/hyperlinkcolor" val="tx"/>
                    </a:ext>
                  </a:extLst>
                </a:hlinkClick>
              </a:rPr>
              <a:t>(siden er på engelsk)</a:t>
            </a:r>
            <a:r>
              <a:rPr lang="da-DK" sz="900">
                <a:solidFill>
                  <a:schemeClr val="accent1">
                    <a:lumMod val="90000"/>
                    <a:lumOff val="10000"/>
                  </a:schemeClr>
                </a:solidFill>
              </a:rPr>
              <a:t> </a:t>
            </a:r>
          </a:p>
          <a:p>
            <a:pPr algn="l">
              <a:lnSpc>
                <a:spcPct val="106000"/>
              </a:lnSpc>
            </a:pPr>
            <a:endParaRPr lang="da-DK" sz="900" b="1" spc="-10">
              <a:solidFill>
                <a:schemeClr val="tx2"/>
              </a:solidFill>
            </a:endParaRPr>
          </a:p>
          <a:p>
            <a:pPr algn="l">
              <a:lnSpc>
                <a:spcPct val="106000"/>
              </a:lnSpc>
            </a:pPr>
            <a:endParaRPr lang="da-DK" sz="900">
              <a:solidFill>
                <a:schemeClr val="tx2"/>
              </a:solidFill>
            </a:endParaRPr>
          </a:p>
          <a:p>
            <a:pPr>
              <a:lnSpc>
                <a:spcPct val="106000"/>
              </a:lnSpc>
            </a:pPr>
            <a:endParaRPr lang="da-DK" sz="900">
              <a:solidFill>
                <a:schemeClr val="accent1">
                  <a:lumMod val="90000"/>
                  <a:lumOff val="10000"/>
                </a:schemeClr>
              </a:solidFill>
            </a:endParaRPr>
          </a:p>
        </p:txBody>
      </p:sp>
      <p:pic>
        <p:nvPicPr>
          <p:cNvPr id="12" name="Graphic 7">
            <a:extLst>
              <a:ext uri="{FF2B5EF4-FFF2-40B4-BE49-F238E27FC236}">
                <a16:creationId xmlns:a16="http://schemas.microsoft.com/office/drawing/2014/main" id="{E60BF0C0-4048-6ACB-F6B1-5A549BF7DCF6}"/>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64691" y="5424237"/>
            <a:ext cx="226314" cy="226314"/>
          </a:xfrm>
          <a:prstGeom prst="rect">
            <a:avLst/>
          </a:prstGeom>
        </p:spPr>
      </p:pic>
      <p:pic>
        <p:nvPicPr>
          <p:cNvPr id="7" name="Graphic 15">
            <a:extLst>
              <a:ext uri="{FF2B5EF4-FFF2-40B4-BE49-F238E27FC236}">
                <a16:creationId xmlns:a16="http://schemas.microsoft.com/office/drawing/2014/main" id="{391D29F1-7878-C428-FD34-957270F4F228}"/>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20390" y="5769533"/>
            <a:ext cx="83482" cy="88700"/>
          </a:xfrm>
          <a:prstGeom prst="rect">
            <a:avLst/>
          </a:prstGeom>
        </p:spPr>
      </p:pic>
      <p:pic>
        <p:nvPicPr>
          <p:cNvPr id="8" name="Graphic 15">
            <a:extLst>
              <a:ext uri="{FF2B5EF4-FFF2-40B4-BE49-F238E27FC236}">
                <a16:creationId xmlns:a16="http://schemas.microsoft.com/office/drawing/2014/main" id="{C0FDB581-975A-7025-0C7C-5467AF8FA65F}"/>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20390" y="5981022"/>
            <a:ext cx="83482" cy="88700"/>
          </a:xfrm>
          <a:prstGeom prst="rect">
            <a:avLst/>
          </a:prstGeom>
        </p:spPr>
      </p:pic>
      <p:pic>
        <p:nvPicPr>
          <p:cNvPr id="15" name="Graphic 15">
            <a:extLst>
              <a:ext uri="{FF2B5EF4-FFF2-40B4-BE49-F238E27FC236}">
                <a16:creationId xmlns:a16="http://schemas.microsoft.com/office/drawing/2014/main" id="{68478EB7-5B18-3C4F-9F9B-B27F2B2B1643}"/>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24829" y="6238518"/>
            <a:ext cx="83482" cy="88700"/>
          </a:xfrm>
          <a:prstGeom prst="rect">
            <a:avLst/>
          </a:prstGeom>
        </p:spPr>
      </p:pic>
      <p:pic>
        <p:nvPicPr>
          <p:cNvPr id="16" name="Graphic 15">
            <a:extLst>
              <a:ext uri="{FF2B5EF4-FFF2-40B4-BE49-F238E27FC236}">
                <a16:creationId xmlns:a16="http://schemas.microsoft.com/office/drawing/2014/main" id="{31070DC7-90A4-535B-132D-3573F2026B66}"/>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24829" y="6559220"/>
            <a:ext cx="83482" cy="887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13</a:t>
            </a:fld>
            <a:endParaRPr lang="da-DK"/>
          </a:p>
        </p:txBody>
      </p:sp>
    </p:spTree>
    <p:extLst>
      <p:ext uri="{BB962C8B-B14F-4D97-AF65-F5344CB8AC3E}">
        <p14:creationId xmlns:p14="http://schemas.microsoft.com/office/powerpoint/2010/main" val="3306478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noProof="0"/>
              <a:t>Vand (B6)</a:t>
            </a:r>
          </a:p>
        </p:txBody>
      </p:sp>
      <p:sp>
        <p:nvSpPr>
          <p:cNvPr id="23" name="Rectangle 7">
            <a:extLst>
              <a:ext uri="{FF2B5EF4-FFF2-40B4-BE49-F238E27FC236}">
                <a16:creationId xmlns:a16="http://schemas.microsoft.com/office/drawing/2014/main" id="{5A3BE58C-2533-FE66-F6F0-0E9520EAD8E2}"/>
              </a:ext>
            </a:extLst>
          </p:cNvPr>
          <p:cNvSpPr/>
          <p:nvPr/>
        </p:nvSpPr>
        <p:spPr>
          <a:xfrm>
            <a:off x="507272" y="937220"/>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a:t>
            </a:r>
          </a:p>
          <a:p>
            <a:pPr>
              <a:lnSpc>
                <a:spcPct val="106000"/>
              </a:lnSpc>
            </a:pPr>
            <a:endParaRPr lang="da-DK" sz="900" spc="-10">
              <a:solidFill>
                <a:schemeClr val="bg1"/>
              </a:solidFill>
            </a:endParaRP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2142051032"/>
              </p:ext>
            </p:extLst>
          </p:nvPr>
        </p:nvGraphicFramePr>
        <p:xfrm>
          <a:off x="507272" y="1422285"/>
          <a:ext cx="7343772" cy="864000"/>
        </p:xfrm>
        <a:graphic>
          <a:graphicData uri="http://schemas.openxmlformats.org/drawingml/2006/table">
            <a:tbl>
              <a:tblPr firstRow="1">
                <a:tableStyleId>{2A488322-F2BA-4B5B-9748-0D474271808F}</a:tableStyleId>
              </a:tblPr>
              <a:tblGrid>
                <a:gridCol w="5534549">
                  <a:extLst>
                    <a:ext uri="{9D8B030D-6E8A-4147-A177-3AD203B41FA5}">
                      <a16:colId xmlns:a16="http://schemas.microsoft.com/office/drawing/2014/main" val="2698153288"/>
                    </a:ext>
                  </a:extLst>
                </a:gridCol>
                <a:gridCol w="1809223">
                  <a:extLst>
                    <a:ext uri="{9D8B030D-6E8A-4147-A177-3AD203B41FA5}">
                      <a16:colId xmlns:a16="http://schemas.microsoft.com/office/drawing/2014/main" val="2119413191"/>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Vandudtag </a:t>
                      </a:r>
                      <a:r>
                        <a:rPr lang="da-DK" sz="900" b="0">
                          <a:solidFill>
                            <a:schemeClr val="tx2"/>
                          </a:solidFill>
                        </a:rPr>
                        <a:t>(pkt. 35)</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a:solidFill>
                            <a:schemeClr val="tx2"/>
                          </a:solidFill>
                        </a:rPr>
                        <a:t>År</a:t>
                      </a:r>
                      <a:r>
                        <a:rPr lang="en-GB" sz="900" b="1">
                          <a:solidFill>
                            <a:schemeClr val="accent2"/>
                          </a:solidFill>
                          <a:latin typeface="Calibri" panose="020F0502020204030204" pitchFamily="34" charset="0"/>
                          <a:cs typeface="Calibri" panose="020F0502020204030204" pitchFamily="34" charset="0"/>
                        </a:rPr>
                        <a:t>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r>
                        <a:rPr lang="da-DK" sz="900" b="0">
                          <a:solidFill>
                            <a:schemeClr val="tx2"/>
                          </a:solidFill>
                        </a:rPr>
                        <a:t>Samlet for alle lokationer</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m3]</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da-DK" sz="900" b="0">
                          <a:solidFill>
                            <a:schemeClr val="tx2"/>
                          </a:solidFill>
                        </a:rPr>
                        <a:t>Fra lokationer i områder med mangel på vand (højt vandstress)</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[Indsæt m3]</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bl>
          </a:graphicData>
        </a:graphic>
      </p:graphicFrame>
      <p:sp>
        <p:nvSpPr>
          <p:cNvPr id="3" name="Rectangle 7">
            <a:extLst>
              <a:ext uri="{FF2B5EF4-FFF2-40B4-BE49-F238E27FC236}">
                <a16:creationId xmlns:a16="http://schemas.microsoft.com/office/drawing/2014/main" id="{5802CF7F-D702-A5EA-8DCA-80A979C7D8E9}"/>
              </a:ext>
            </a:extLst>
          </p:cNvPr>
          <p:cNvSpPr/>
          <p:nvPr/>
        </p:nvSpPr>
        <p:spPr>
          <a:xfrm>
            <a:off x="507997" y="2766655"/>
            <a:ext cx="7343771" cy="140584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Basismodulet.</a:t>
            </a:r>
          </a:p>
          <a:p>
            <a:pPr>
              <a:lnSpc>
                <a:spcPct val="106000"/>
              </a:lnSpc>
            </a:pPr>
            <a:endParaRPr lang="da-DK" sz="900" spc="-10">
              <a:solidFill>
                <a:schemeClr val="bg1"/>
              </a:solidFill>
            </a:endParaRPr>
          </a:p>
          <a:p>
            <a:pPr>
              <a:lnSpc>
                <a:spcPct val="106000"/>
              </a:lnSpc>
            </a:pPr>
            <a:r>
              <a:rPr lang="da-DK" sz="900" spc="-10">
                <a:solidFill>
                  <a:schemeClr val="bg1"/>
                </a:solidFill>
              </a:rPr>
              <a:t>Det kan fx være relevant for din virksomhed at oplyse om vandforbrug, hvis din virksomhed producerer fødevarer </a:t>
            </a:r>
            <a:br>
              <a:rPr lang="da-DK" sz="900" spc="-10">
                <a:solidFill>
                  <a:schemeClr val="bg1"/>
                </a:solidFill>
              </a:rPr>
            </a:br>
            <a:r>
              <a:rPr lang="da-DK" sz="900" spc="-10">
                <a:solidFill>
                  <a:schemeClr val="bg1"/>
                </a:solidFill>
              </a:rPr>
              <a:t>eller bruger vand til kunstvanding af landbrugsarealer (se begrebsdefinition af ”vandforbrug”) (pkt. 124)</a:t>
            </a:r>
          </a:p>
          <a:p>
            <a:pPr>
              <a:lnSpc>
                <a:spcPct val="106000"/>
              </a:lnSpc>
            </a:pPr>
            <a:endParaRPr lang="da-DK" sz="900" spc="-10">
              <a:solidFill>
                <a:schemeClr val="bg1"/>
              </a:solidFill>
            </a:endParaRPr>
          </a:p>
          <a:p>
            <a:pPr>
              <a:lnSpc>
                <a:spcPct val="106000"/>
              </a:lnSpc>
            </a:pPr>
            <a:r>
              <a:rPr lang="da-DK" sz="900" spc="-10">
                <a:solidFill>
                  <a:schemeClr val="bg1"/>
                </a:solidFill>
              </a:rPr>
              <a:t>For virksomheder, der udelukkende bruger vand fra det offentlige </a:t>
            </a:r>
            <a:r>
              <a:rPr lang="da-DK" sz="900" spc="-10" err="1">
                <a:solidFill>
                  <a:schemeClr val="bg1"/>
                </a:solidFill>
              </a:rPr>
              <a:t>vandnet</a:t>
            </a:r>
            <a:r>
              <a:rPr lang="da-DK" sz="900" spc="-10">
                <a:solidFill>
                  <a:schemeClr val="bg1"/>
                </a:solidFill>
              </a:rPr>
              <a:t> og udleder det til kloakken, vil vandforbruget være tæt på nul og kan derfor udelades af rapporten (pkt. 126)</a:t>
            </a:r>
          </a:p>
        </p:txBody>
      </p:sp>
      <p:graphicFrame>
        <p:nvGraphicFramePr>
          <p:cNvPr id="17" name="Table 16">
            <a:extLst>
              <a:ext uri="{FF2B5EF4-FFF2-40B4-BE49-F238E27FC236}">
                <a16:creationId xmlns:a16="http://schemas.microsoft.com/office/drawing/2014/main" id="{129EF77F-F7DE-E3A9-5E62-3B0DED7F1A69}"/>
              </a:ext>
            </a:extLst>
          </p:cNvPr>
          <p:cNvGraphicFramePr>
            <a:graphicFrameLocks noGrp="1"/>
          </p:cNvGraphicFramePr>
          <p:nvPr>
            <p:extLst>
              <p:ext uri="{D42A27DB-BD31-4B8C-83A1-F6EECF244321}">
                <p14:modId xmlns:p14="http://schemas.microsoft.com/office/powerpoint/2010/main" val="2578856888"/>
              </p:ext>
            </p:extLst>
          </p:nvPr>
        </p:nvGraphicFramePr>
        <p:xfrm>
          <a:off x="507273" y="4254094"/>
          <a:ext cx="7343771" cy="864000"/>
        </p:xfrm>
        <a:graphic>
          <a:graphicData uri="http://schemas.openxmlformats.org/drawingml/2006/table">
            <a:tbl>
              <a:tblPr firstRow="1">
                <a:tableStyleId>{2A488322-F2BA-4B5B-9748-0D474271808F}</a:tableStyleId>
              </a:tblPr>
              <a:tblGrid>
                <a:gridCol w="5534548">
                  <a:extLst>
                    <a:ext uri="{9D8B030D-6E8A-4147-A177-3AD203B41FA5}">
                      <a16:colId xmlns:a16="http://schemas.microsoft.com/office/drawing/2014/main" val="2698153288"/>
                    </a:ext>
                  </a:extLst>
                </a:gridCol>
                <a:gridCol w="1809223">
                  <a:extLst>
                    <a:ext uri="{9D8B030D-6E8A-4147-A177-3AD203B41FA5}">
                      <a16:colId xmlns:a16="http://schemas.microsoft.com/office/drawing/2014/main" val="2119413191"/>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Vandforbrug </a:t>
                      </a:r>
                      <a:r>
                        <a:rPr lang="da-DK" sz="900" b="0">
                          <a:solidFill>
                            <a:schemeClr val="tx2"/>
                          </a:solidFill>
                        </a:rPr>
                        <a:t>(pkt. 36)</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a:solidFill>
                            <a:schemeClr val="tx2"/>
                          </a:solidFill>
                        </a:rPr>
                        <a:t>År</a:t>
                      </a:r>
                      <a:r>
                        <a:rPr lang="en-GB" sz="900" b="1">
                          <a:solidFill>
                            <a:schemeClr val="accent2"/>
                          </a:solidFill>
                          <a:latin typeface="Calibri" panose="020F0502020204030204" pitchFamily="34" charset="0"/>
                          <a:cs typeface="Calibri" panose="020F0502020204030204" pitchFamily="34" charset="0"/>
                        </a:rPr>
                        <a:t>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r>
                        <a:rPr lang="da-DK" sz="900" b="0">
                          <a:solidFill>
                            <a:schemeClr val="tx2"/>
                          </a:solidFill>
                        </a:rPr>
                        <a:t>Samlet for alle lokationer</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m3]</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tx2"/>
                          </a:solidFill>
                        </a:rPr>
                        <a:t>Fra lokationer i områder med mangel på vand (højt vandstress)</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mn-lt"/>
                          <a:ea typeface="+mn-ea"/>
                          <a:cs typeface="+mn-cs"/>
                        </a:rPr>
                        <a:t>[Indsæt m3]</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175797269"/>
                  </a:ext>
                </a:extLst>
              </a:tr>
            </a:tbl>
          </a:graphicData>
        </a:graphic>
      </p:graphicFrame>
      <p:sp>
        <p:nvSpPr>
          <p:cNvPr id="9" name="Rectangle 8">
            <a:extLst>
              <a:ext uri="{FF2B5EF4-FFF2-40B4-BE49-F238E27FC236}">
                <a16:creationId xmlns:a16="http://schemas.microsoft.com/office/drawing/2014/main" id="{6BA69447-1B8D-C7F8-4B46-3C533D263FD3}"/>
              </a:ext>
            </a:extLst>
          </p:cNvPr>
          <p:cNvSpPr/>
          <p:nvPr/>
        </p:nvSpPr>
        <p:spPr>
          <a:xfrm>
            <a:off x="8041305" y="942743"/>
            <a:ext cx="3642695" cy="5842002"/>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endParaRPr lang="da-DK" sz="900" spc="-10">
              <a:solidFill>
                <a:schemeClr val="tx2"/>
              </a:solidFill>
            </a:endParaRPr>
          </a:p>
          <a:p>
            <a:pPr algn="l">
              <a:lnSpc>
                <a:spcPct val="106000"/>
              </a:lnSpc>
            </a:pPr>
            <a:endParaRPr lang="da-DK" sz="900" spc="-10">
              <a:solidFill>
                <a:schemeClr val="tx2"/>
              </a:solidFill>
            </a:endParaRPr>
          </a:p>
          <a:p>
            <a:pPr algn="l">
              <a:lnSpc>
                <a:spcPct val="106000"/>
              </a:lnSpc>
            </a:pPr>
            <a:r>
              <a:rPr lang="da-DK" sz="900" b="1" spc="-10">
                <a:solidFill>
                  <a:schemeClr val="tx2"/>
                </a:solidFill>
              </a:rPr>
              <a:t>Vandudtag </a:t>
            </a:r>
            <a:r>
              <a:rPr lang="da-DK" sz="900" spc="-10">
                <a:solidFill>
                  <a:schemeClr val="tx2"/>
                </a:solidFill>
              </a:rPr>
              <a:t>er summen af alt vand, der er trukket ind i virksomhedens område fra alle kilder til enhver anvendelse i løbet af rapporteringsperioden.</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Vandforbrug</a:t>
            </a:r>
            <a:r>
              <a:rPr lang="da-DK" sz="900" spc="-10">
                <a:solidFill>
                  <a:schemeClr val="tx2"/>
                </a:solidFill>
              </a:rPr>
              <a:t> er den vandmængde, der er trukket ind i virksomhedens (eller anlæggets) område, og </a:t>
            </a:r>
          </a:p>
          <a:p>
            <a:pPr algn="l">
              <a:lnSpc>
                <a:spcPct val="106000"/>
              </a:lnSpc>
            </a:pPr>
            <a:r>
              <a:rPr lang="da-DK" sz="900" spc="-10">
                <a:solidFill>
                  <a:schemeClr val="tx2"/>
                </a:solidFill>
              </a:rPr>
              <a:t>som ikke udledes tilbage til vandmiljøet eller en tredjepart i løbet af rapporteringsperioden.</a:t>
            </a:r>
          </a:p>
          <a:p>
            <a:pPr algn="l">
              <a:lnSpc>
                <a:spcPct val="106000"/>
              </a:lnSpc>
            </a:pPr>
            <a:r>
              <a:rPr lang="da-DK" sz="900" spc="-10">
                <a:solidFill>
                  <a:schemeClr val="tx2"/>
                </a:solidFill>
              </a:rPr>
              <a:t>En virksomheds vandforbrug kan fx gå til nogle af de følgende aktiviteter: </a:t>
            </a:r>
          </a:p>
          <a:p>
            <a:pPr marL="228600" indent="-228600" algn="l">
              <a:lnSpc>
                <a:spcPct val="106000"/>
              </a:lnSpc>
              <a:buFont typeface="+mj-lt"/>
              <a:buAutoNum type="alphaLcParenR"/>
            </a:pPr>
            <a:r>
              <a:rPr lang="da-DK" sz="900" spc="-10">
                <a:solidFill>
                  <a:schemeClr val="tx2"/>
                </a:solidFill>
              </a:rPr>
              <a:t>Vand, der er fordampet - fx i termiske energiprocesser som tørring eller strømproduktion. </a:t>
            </a:r>
          </a:p>
          <a:p>
            <a:pPr marL="228600" indent="-228600" algn="l">
              <a:lnSpc>
                <a:spcPct val="106000"/>
              </a:lnSpc>
              <a:buFont typeface="+mj-lt"/>
              <a:buAutoNum type="alphaLcParenR"/>
            </a:pPr>
            <a:r>
              <a:rPr lang="da-DK" sz="900" spc="-10">
                <a:solidFill>
                  <a:schemeClr val="tx2"/>
                </a:solidFill>
              </a:rPr>
              <a:t>Vand indlejret i produkter – fx i fødevareproduktion. </a:t>
            </a:r>
          </a:p>
          <a:p>
            <a:pPr marL="228600" indent="-228600" algn="l">
              <a:lnSpc>
                <a:spcPct val="106000"/>
              </a:lnSpc>
              <a:buFont typeface="+mj-lt"/>
              <a:buAutoNum type="alphaLcParenR"/>
            </a:pPr>
            <a:r>
              <a:rPr lang="da-DK" sz="900" spc="-10">
                <a:solidFill>
                  <a:schemeClr val="tx2"/>
                </a:solidFill>
              </a:rPr>
              <a:t>Vand til kunstvandingsformål – fx brugt i landbruget eller til vanding af virksomhedens områder.</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Vandudledning </a:t>
            </a:r>
            <a:r>
              <a:rPr lang="da-DK" sz="900" spc="-10">
                <a:solidFill>
                  <a:schemeClr val="tx2"/>
                </a:solidFill>
                <a:latin typeface="+mj-lt"/>
              </a:rPr>
              <a:t>er den mængde vand, som din virksomhed udleder til fx søer, floder, det offentlige kloaksystem eller til andre virksomheder.</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Lokationer</a:t>
            </a:r>
            <a:r>
              <a:rPr lang="da-DK" sz="900" spc="-10">
                <a:solidFill>
                  <a:schemeClr val="tx2"/>
                </a:solidFill>
              </a:rPr>
              <a:t> dækker i denne sammenhæng over din virksomheds egne områder og anlæg (dvs. ikke værdikæden).</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Vandstress/mangel på vand: </a:t>
            </a:r>
            <a:r>
              <a:rPr lang="da-DK" sz="900" spc="-10">
                <a:solidFill>
                  <a:schemeClr val="tx2"/>
                </a:solidFill>
                <a:latin typeface="+mj-lt"/>
              </a:rPr>
              <a:t>Er defineret ved områder/regioner, hvor procentdelen af den samlede udtagning af vand er høj (40-80 %) eller ekstremt høj (mere end 80 %). </a:t>
            </a:r>
          </a:p>
          <a:p>
            <a:pPr algn="l">
              <a:lnSpc>
                <a:spcPct val="106000"/>
              </a:lnSpc>
            </a:pPr>
            <a:endParaRPr lang="da-DK" sz="900" spc="-10">
              <a:solidFill>
                <a:schemeClr val="tx2"/>
              </a:solidFill>
            </a:endParaRPr>
          </a:p>
          <a:p>
            <a:pPr algn="l">
              <a:lnSpc>
                <a:spcPct val="106000"/>
              </a:lnSpc>
            </a:pPr>
            <a:r>
              <a:rPr lang="da-DK" sz="900" spc="-10">
                <a:solidFill>
                  <a:schemeClr val="tx2"/>
                </a:solidFill>
              </a:rPr>
              <a:t>Du kan bruge offentligt tilgængelige værktøjer, der har kortlagt vandmangel på globalt plan som fx </a:t>
            </a:r>
            <a:r>
              <a:rPr lang="da-DK" sz="900" spc="-10" err="1">
                <a:solidFill>
                  <a:schemeClr val="tx2"/>
                </a:solidFill>
              </a:rPr>
              <a:t>WRI’s</a:t>
            </a:r>
            <a:r>
              <a:rPr lang="da-DK" sz="900" spc="-10">
                <a:solidFill>
                  <a:schemeClr val="tx2"/>
                </a:solidFill>
              </a:rPr>
              <a:t> </a:t>
            </a:r>
            <a:r>
              <a:rPr lang="da-DK" sz="900" spc="-10" err="1">
                <a:solidFill>
                  <a:schemeClr val="tx2"/>
                </a:solidFill>
              </a:rPr>
              <a:t>Aqueduct</a:t>
            </a:r>
            <a:r>
              <a:rPr lang="da-DK" sz="900" spc="-10">
                <a:solidFill>
                  <a:schemeClr val="tx2"/>
                </a:solidFill>
              </a:rPr>
              <a:t> Risiko Atlas: </a:t>
            </a:r>
          </a:p>
          <a:p>
            <a:pPr algn="l">
              <a:lnSpc>
                <a:spcPct val="106000"/>
              </a:lnSpc>
            </a:pPr>
            <a:endParaRPr lang="da-DK" sz="900" spc="-10">
              <a:solidFill>
                <a:schemeClr val="tx2"/>
              </a:solidFill>
              <a:hlinkClick r:id="rId2">
                <a:extLst>
                  <a:ext uri="{A12FA001-AC4F-418D-AE19-62706E023703}">
                    <ahyp:hlinkClr xmlns:ahyp="http://schemas.microsoft.com/office/drawing/2018/hyperlinkcolor" val="tx"/>
                  </a:ext>
                </a:extLst>
              </a:hlinkClick>
            </a:endParaRPr>
          </a:p>
          <a:p>
            <a:pPr algn="l">
              <a:lnSpc>
                <a:spcPct val="106000"/>
              </a:lnSpc>
            </a:pPr>
            <a:r>
              <a:rPr lang="en-GB" sz="900" spc="-10">
                <a:solidFill>
                  <a:srgbClr val="32583E"/>
                </a:solidFill>
                <a:hlinkClick r:id="rId2">
                  <a:extLst>
                    <a:ext uri="{A12FA001-AC4F-418D-AE19-62706E023703}">
                      <ahyp:hlinkClr xmlns:ahyp="http://schemas.microsoft.com/office/drawing/2018/hyperlinkcolor" val="tx"/>
                    </a:ext>
                  </a:extLst>
                </a:hlinkClick>
              </a:rPr>
              <a:t>Find WRI’s Aqueduct Water Risk Atlas </a:t>
            </a:r>
            <a:r>
              <a:rPr lang="en-GB" sz="900" spc="-10" err="1">
                <a:solidFill>
                  <a:srgbClr val="32583E"/>
                </a:solidFill>
                <a:hlinkClick r:id="rId2">
                  <a:extLst>
                    <a:ext uri="{A12FA001-AC4F-418D-AE19-62706E023703}">
                      <ahyp:hlinkClr xmlns:ahyp="http://schemas.microsoft.com/office/drawing/2018/hyperlinkcolor" val="tx"/>
                    </a:ext>
                  </a:extLst>
                </a:hlinkClick>
              </a:rPr>
              <a:t>på</a:t>
            </a:r>
            <a:r>
              <a:rPr lang="en-GB" sz="900" spc="-10">
                <a:solidFill>
                  <a:srgbClr val="32583E"/>
                </a:solidFill>
                <a:hlinkClick r:id="rId2">
                  <a:extLst>
                    <a:ext uri="{A12FA001-AC4F-418D-AE19-62706E023703}">
                      <ahyp:hlinkClr xmlns:ahyp="http://schemas.microsoft.com/office/drawing/2018/hyperlinkcolor" val="tx"/>
                    </a:ext>
                  </a:extLst>
                </a:hlinkClick>
              </a:rPr>
              <a:t> wri.org (</a:t>
            </a:r>
            <a:r>
              <a:rPr lang="en-GB" sz="900" spc="-10" err="1">
                <a:solidFill>
                  <a:srgbClr val="32583E"/>
                </a:solidFill>
                <a:hlinkClick r:id="rId2">
                  <a:extLst>
                    <a:ext uri="{A12FA001-AC4F-418D-AE19-62706E023703}">
                      <ahyp:hlinkClr xmlns:ahyp="http://schemas.microsoft.com/office/drawing/2018/hyperlinkcolor" val="tx"/>
                    </a:ext>
                  </a:extLst>
                </a:hlinkClick>
              </a:rPr>
              <a:t>siden</a:t>
            </a:r>
            <a:r>
              <a:rPr lang="en-GB" sz="900" spc="-10">
                <a:solidFill>
                  <a:srgbClr val="32583E"/>
                </a:solidFill>
                <a:hlinkClick r:id="rId2">
                  <a:extLst>
                    <a:ext uri="{A12FA001-AC4F-418D-AE19-62706E023703}">
                      <ahyp:hlinkClr xmlns:ahyp="http://schemas.microsoft.com/office/drawing/2018/hyperlinkcolor" val="tx"/>
                    </a:ext>
                  </a:extLst>
                </a:hlinkClick>
              </a:rPr>
              <a:t> er </a:t>
            </a:r>
            <a:r>
              <a:rPr lang="en-GB" sz="900" spc="-10" err="1">
                <a:solidFill>
                  <a:srgbClr val="32583E"/>
                </a:solidFill>
                <a:hlinkClick r:id="rId2">
                  <a:extLst>
                    <a:ext uri="{A12FA001-AC4F-418D-AE19-62706E023703}">
                      <ahyp:hlinkClr xmlns:ahyp="http://schemas.microsoft.com/office/drawing/2018/hyperlinkcolor" val="tx"/>
                    </a:ext>
                  </a:extLst>
                </a:hlinkClick>
              </a:rPr>
              <a:t>på</a:t>
            </a:r>
            <a:r>
              <a:rPr lang="en-GB" sz="900" spc="-10">
                <a:solidFill>
                  <a:srgbClr val="32583E"/>
                </a:solidFill>
                <a:hlinkClick r:id="rId2">
                  <a:extLst>
                    <a:ext uri="{A12FA001-AC4F-418D-AE19-62706E023703}">
                      <ahyp:hlinkClr xmlns:ahyp="http://schemas.microsoft.com/office/drawing/2018/hyperlinkcolor" val="tx"/>
                    </a:ext>
                  </a:extLst>
                </a:hlinkClick>
              </a:rPr>
              <a:t> </a:t>
            </a:r>
            <a:r>
              <a:rPr lang="en-GB" sz="900" spc="-10" err="1">
                <a:solidFill>
                  <a:srgbClr val="32583E"/>
                </a:solidFill>
                <a:hlinkClick r:id="rId2">
                  <a:extLst>
                    <a:ext uri="{A12FA001-AC4F-418D-AE19-62706E023703}">
                      <ahyp:hlinkClr xmlns:ahyp="http://schemas.microsoft.com/office/drawing/2018/hyperlinkcolor" val="tx"/>
                    </a:ext>
                  </a:extLst>
                </a:hlinkClick>
              </a:rPr>
              <a:t>engelsk</a:t>
            </a:r>
            <a:r>
              <a:rPr lang="en-GB" sz="900" spc="-10">
                <a:solidFill>
                  <a:srgbClr val="32583E"/>
                </a:solidFill>
                <a:hlinkClick r:id="rId2">
                  <a:extLst>
                    <a:ext uri="{A12FA001-AC4F-418D-AE19-62706E023703}">
                      <ahyp:hlinkClr xmlns:ahyp="http://schemas.microsoft.com/office/drawing/2018/hyperlinkcolor" val="tx"/>
                    </a:ext>
                  </a:extLst>
                </a:hlinkClick>
              </a:rPr>
              <a:t>) </a:t>
            </a:r>
            <a:endParaRPr lang="en-GB" sz="900" spc="-10">
              <a:solidFill>
                <a:srgbClr val="32583E"/>
              </a:solidFill>
            </a:endParaRPr>
          </a:p>
          <a:p>
            <a:pPr algn="l">
              <a:lnSpc>
                <a:spcPct val="106000"/>
              </a:lnSpc>
            </a:pPr>
            <a:endParaRPr lang="da-DK" sz="900" spc="-10">
              <a:solidFill>
                <a:schemeClr val="tx2"/>
              </a:solidFill>
            </a:endParaRPr>
          </a:p>
          <a:p>
            <a:pPr algn="l">
              <a:lnSpc>
                <a:spcPct val="106000"/>
              </a:lnSpc>
            </a:pPr>
            <a:r>
              <a:rPr lang="da-DK" sz="900" spc="-10">
                <a:solidFill>
                  <a:schemeClr val="tx2"/>
                </a:solidFill>
              </a:rPr>
              <a:t>Der er pt. ingen områder i Danmark, der er markeret af WRI som områder med mangel på vand. </a:t>
            </a:r>
          </a:p>
          <a:p>
            <a:pPr algn="l">
              <a:lnSpc>
                <a:spcPct val="106000"/>
              </a:lnSpc>
            </a:pPr>
            <a:endParaRPr lang="da-DK" sz="900" spc="-10">
              <a:solidFill>
                <a:schemeClr val="tx2"/>
              </a:solidFill>
            </a:endParaRPr>
          </a:p>
        </p:txBody>
      </p:sp>
      <p:pic>
        <p:nvPicPr>
          <p:cNvPr id="7" name="Graphic 6">
            <a:extLst>
              <a:ext uri="{FF2B5EF4-FFF2-40B4-BE49-F238E27FC236}">
                <a16:creationId xmlns:a16="http://schemas.microsoft.com/office/drawing/2014/main" id="{74A857B8-EE7C-6D71-E506-FA3070C7A83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2836534"/>
            <a:ext cx="207455" cy="232601"/>
          </a:xfrm>
          <a:prstGeom prst="rect">
            <a:avLst/>
          </a:prstGeom>
        </p:spPr>
      </p:pic>
      <p:pic>
        <p:nvPicPr>
          <p:cNvPr id="22" name="Graphic 21">
            <a:extLst>
              <a:ext uri="{FF2B5EF4-FFF2-40B4-BE49-F238E27FC236}">
                <a16:creationId xmlns:a16="http://schemas.microsoft.com/office/drawing/2014/main" id="{36952491-99F6-5886-BAC0-03B953537E5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108823" y="1028513"/>
            <a:ext cx="257747" cy="232600"/>
          </a:xfrm>
          <a:prstGeom prst="rect">
            <a:avLst/>
          </a:prstGeom>
        </p:spPr>
      </p:pic>
      <p:pic>
        <p:nvPicPr>
          <p:cNvPr id="24" name="Graphic 23">
            <a:extLst>
              <a:ext uri="{FF2B5EF4-FFF2-40B4-BE49-F238E27FC236}">
                <a16:creationId xmlns:a16="http://schemas.microsoft.com/office/drawing/2014/main" id="{E6A2DE32-989D-251F-CB52-B7242A02F43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1" y="1010995"/>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14</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
        <p:nvSpPr>
          <p:cNvPr id="2" name="Rectangle 21">
            <a:extLst>
              <a:ext uri="{FF2B5EF4-FFF2-40B4-BE49-F238E27FC236}">
                <a16:creationId xmlns:a16="http://schemas.microsoft.com/office/drawing/2014/main" id="{D128A6D7-F647-4F7E-4598-C2DD4F421948}"/>
              </a:ext>
            </a:extLst>
          </p:cNvPr>
          <p:cNvSpPr/>
          <p:nvPr/>
        </p:nvSpPr>
        <p:spPr>
          <a:xfrm>
            <a:off x="507268" y="5199684"/>
            <a:ext cx="7343776" cy="86400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Vejledning til udfyldelse af oplysningspunkt. </a:t>
            </a:r>
          </a:p>
          <a:p>
            <a:pPr algn="l">
              <a:lnSpc>
                <a:spcPct val="106000"/>
              </a:lnSpc>
            </a:pPr>
            <a:endParaRPr lang="da-DK" sz="900" spc="-10">
              <a:solidFill>
                <a:schemeClr val="tx2"/>
              </a:solidFill>
            </a:endParaRPr>
          </a:p>
          <a:p>
            <a:pPr algn="l">
              <a:lnSpc>
                <a:spcPct val="106000"/>
              </a:lnSpc>
            </a:pPr>
            <a:r>
              <a:rPr lang="da-DK" sz="900" i="1" spc="-10">
                <a:solidFill>
                  <a:schemeClr val="tx2"/>
                </a:solidFill>
              </a:rPr>
              <a:t>Vandforbrug = Vandudtag – Vandudledning</a:t>
            </a:r>
          </a:p>
          <a:p>
            <a:pPr algn="l">
              <a:lnSpc>
                <a:spcPct val="106000"/>
              </a:lnSpc>
            </a:pPr>
            <a:endParaRPr lang="da-DK" sz="900" i="1" spc="-10">
              <a:solidFill>
                <a:schemeClr val="tx2"/>
              </a:solidFill>
            </a:endParaRPr>
          </a:p>
        </p:txBody>
      </p:sp>
      <p:pic>
        <p:nvPicPr>
          <p:cNvPr id="12" name="Graphic 19">
            <a:extLst>
              <a:ext uri="{FF2B5EF4-FFF2-40B4-BE49-F238E27FC236}">
                <a16:creationId xmlns:a16="http://schemas.microsoft.com/office/drawing/2014/main" id="{5FD980C7-E371-B5A5-FAAB-E8CE1AFF65D1}"/>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801" y="5319414"/>
            <a:ext cx="207455" cy="232601"/>
          </a:xfrm>
          <a:prstGeom prst="rect">
            <a:avLst/>
          </a:prstGeom>
        </p:spPr>
      </p:pic>
      <p:pic>
        <p:nvPicPr>
          <p:cNvPr id="8" name="Graphic 15">
            <a:extLst>
              <a:ext uri="{FF2B5EF4-FFF2-40B4-BE49-F238E27FC236}">
                <a16:creationId xmlns:a16="http://schemas.microsoft.com/office/drawing/2014/main" id="{E5CDA240-A9BB-40C3-8F2C-B39361597B73}"/>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89742" y="6055647"/>
            <a:ext cx="83482" cy="88700"/>
          </a:xfrm>
          <a:prstGeom prst="rect">
            <a:avLst/>
          </a:prstGeom>
        </p:spPr>
      </p:pic>
    </p:spTree>
    <p:extLst>
      <p:ext uri="{BB962C8B-B14F-4D97-AF65-F5344CB8AC3E}">
        <p14:creationId xmlns:p14="http://schemas.microsoft.com/office/powerpoint/2010/main" val="999658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noProof="0"/>
              <a:t>Ressourceforbrug, cirkulær økonomi og affaldshåndtering (B7) </a:t>
            </a:r>
          </a:p>
        </p:txBody>
      </p:sp>
      <p:sp>
        <p:nvSpPr>
          <p:cNvPr id="21" name="Rectangle 7">
            <a:extLst>
              <a:ext uri="{FF2B5EF4-FFF2-40B4-BE49-F238E27FC236}">
                <a16:creationId xmlns:a16="http://schemas.microsoft.com/office/drawing/2014/main" id="{1D94FD4F-E2CB-A0F5-12CD-7D73825129E4}"/>
              </a:ext>
            </a:extLst>
          </p:cNvPr>
          <p:cNvSpPr/>
          <p:nvPr/>
        </p:nvSpPr>
        <p:spPr>
          <a:xfrm>
            <a:off x="508000" y="1015999"/>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a:t>
            </a: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4259013553"/>
              </p:ext>
            </p:extLst>
          </p:nvPr>
        </p:nvGraphicFramePr>
        <p:xfrm>
          <a:off x="518600" y="1511164"/>
          <a:ext cx="7343776" cy="918337"/>
        </p:xfrm>
        <a:graphic>
          <a:graphicData uri="http://schemas.openxmlformats.org/drawingml/2006/table">
            <a:tbl>
              <a:tblPr firstRow="1">
                <a:tableStyleId>{2A488322-F2BA-4B5B-9748-0D474271808F}</a:tableStyleId>
              </a:tblPr>
              <a:tblGrid>
                <a:gridCol w="3840749">
                  <a:extLst>
                    <a:ext uri="{9D8B030D-6E8A-4147-A177-3AD203B41FA5}">
                      <a16:colId xmlns:a16="http://schemas.microsoft.com/office/drawing/2014/main" val="2698153288"/>
                    </a:ext>
                  </a:extLst>
                </a:gridCol>
                <a:gridCol w="1668887">
                  <a:extLst>
                    <a:ext uri="{9D8B030D-6E8A-4147-A177-3AD203B41FA5}">
                      <a16:colId xmlns:a16="http://schemas.microsoft.com/office/drawing/2014/main" val="2119413191"/>
                    </a:ext>
                  </a:extLst>
                </a:gridCol>
                <a:gridCol w="1834140">
                  <a:extLst>
                    <a:ext uri="{9D8B030D-6E8A-4147-A177-3AD203B41FA5}">
                      <a16:colId xmlns:a16="http://schemas.microsoft.com/office/drawing/2014/main" val="656209149"/>
                    </a:ext>
                  </a:extLst>
                </a:gridCol>
              </a:tblGrid>
              <a:tr h="30633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Oplysning om anvendelse af principper fra cirkulær økonomi </a:t>
                      </a:r>
                      <a:r>
                        <a:rPr lang="da-DK" sz="900" b="0">
                          <a:solidFill>
                            <a:schemeClr val="tx2"/>
                          </a:solidFill>
                        </a:rPr>
                        <a:t>(pkt. 37)</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6000">
                <a:tc rowSpan="2">
                  <a:txBody>
                    <a:bodyPr/>
                    <a:lstStyle/>
                    <a:p>
                      <a:r>
                        <a:rPr lang="da-DK" sz="900" b="0">
                          <a:solidFill>
                            <a:schemeClr val="tx2"/>
                          </a:solidFill>
                        </a:rPr>
                        <a:t>Min virksomhed anvender principper fra cirkulær økonomi</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en-GB" sz="900" b="1">
                          <a:solidFill>
                            <a:schemeClr val="tx2"/>
                          </a:solidFill>
                        </a:rPr>
                        <a:t>Ja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da-DK" sz="900" b="1" noProof="0">
                          <a:solidFill>
                            <a:schemeClr val="tx2"/>
                          </a:solidFill>
                        </a:rPr>
                        <a:t>Nej</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6000">
                <a:tc vMerge="1">
                  <a:txBody>
                    <a:bodyPr/>
                    <a:lstStyle/>
                    <a:p>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da-DK" sz="900" b="0" noProof="0">
                          <a:solidFill>
                            <a:schemeClr val="accent2"/>
                          </a:solidFill>
                        </a:rPr>
                        <a:t>[Sæt kryds i det korrekte felt]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[Sæt kryds i det korrekte felt]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sp>
        <p:nvSpPr>
          <p:cNvPr id="8" name="Rectangle 7">
            <a:extLst>
              <a:ext uri="{FF2B5EF4-FFF2-40B4-BE49-F238E27FC236}">
                <a16:creationId xmlns:a16="http://schemas.microsoft.com/office/drawing/2014/main" id="{9934D2AB-E6CF-078C-41F7-143652518A2B}"/>
              </a:ext>
            </a:extLst>
          </p:cNvPr>
          <p:cNvSpPr/>
          <p:nvPr/>
        </p:nvSpPr>
        <p:spPr>
          <a:xfrm>
            <a:off x="8169275" y="1015999"/>
            <a:ext cx="3514725" cy="1890234"/>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Cirkulær økonomi </a:t>
            </a:r>
            <a:r>
              <a:rPr lang="da-DK" sz="900" spc="-10">
                <a:solidFill>
                  <a:schemeClr val="tx2"/>
                </a:solidFill>
              </a:rPr>
              <a:t>handler om at udnytte ressourcer </a:t>
            </a:r>
          </a:p>
          <a:p>
            <a:pPr algn="l">
              <a:lnSpc>
                <a:spcPct val="106000"/>
              </a:lnSpc>
            </a:pPr>
            <a:r>
              <a:rPr lang="da-DK" sz="900" spc="-10">
                <a:solidFill>
                  <a:schemeClr val="tx2"/>
                </a:solidFill>
              </a:rPr>
              <a:t>og materialer bedre, så dine produkter holder længere, </a:t>
            </a:r>
          </a:p>
          <a:p>
            <a:pPr algn="l">
              <a:lnSpc>
                <a:spcPct val="106000"/>
              </a:lnSpc>
            </a:pPr>
            <a:r>
              <a:rPr lang="da-DK" sz="900" spc="-10">
                <a:solidFill>
                  <a:schemeClr val="tx2"/>
                </a:solidFill>
              </a:rPr>
              <a:t>og så de nemmere kan repareres og genanvendes.</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”Principper for cirkulær økonomi”</a:t>
            </a:r>
            <a:r>
              <a:rPr lang="da-DK" sz="900" spc="-10">
                <a:solidFill>
                  <a:schemeClr val="tx2"/>
                </a:solidFill>
                <a:latin typeface="+mj-lt"/>
              </a:rPr>
              <a:t>,</a:t>
            </a:r>
            <a:r>
              <a:rPr lang="da-DK" sz="900" b="1" spc="-10">
                <a:solidFill>
                  <a:schemeClr val="tx2"/>
                </a:solidFill>
                <a:latin typeface="+mj-lt"/>
              </a:rPr>
              <a:t> </a:t>
            </a:r>
            <a:r>
              <a:rPr lang="da-DK" sz="900" spc="-10">
                <a:solidFill>
                  <a:schemeClr val="tx2"/>
                </a:solidFill>
              </a:rPr>
              <a:t>som din virksomhed kan anvende er fx at understøtte dine produkters genanvendelighed og </a:t>
            </a:r>
            <a:r>
              <a:rPr lang="da-DK" sz="900" spc="-10" err="1">
                <a:solidFill>
                  <a:schemeClr val="tx2"/>
                </a:solidFill>
              </a:rPr>
              <a:t>reparerbarhed</a:t>
            </a:r>
            <a:r>
              <a:rPr lang="da-DK" sz="900" spc="-10">
                <a:solidFill>
                  <a:schemeClr val="tx2"/>
                </a:solidFill>
              </a:rPr>
              <a:t> samt ved at designe dine produkter, så de let kan adskilles og fx indgå i nye produkter.</a:t>
            </a:r>
          </a:p>
        </p:txBody>
      </p:sp>
      <p:sp>
        <p:nvSpPr>
          <p:cNvPr id="7" name="Rectangle 6">
            <a:extLst>
              <a:ext uri="{FF2B5EF4-FFF2-40B4-BE49-F238E27FC236}">
                <a16:creationId xmlns:a16="http://schemas.microsoft.com/office/drawing/2014/main" id="{A1E0A367-1CE7-41D5-6DB2-788D6039A1FD}"/>
              </a:ext>
            </a:extLst>
          </p:cNvPr>
          <p:cNvSpPr/>
          <p:nvPr/>
        </p:nvSpPr>
        <p:spPr>
          <a:xfrm>
            <a:off x="8169275" y="3107701"/>
            <a:ext cx="3514725" cy="85619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Mulige datakilder</a:t>
            </a:r>
          </a:p>
          <a:p>
            <a:pPr algn="l">
              <a:lnSpc>
                <a:spcPct val="106000"/>
              </a:lnSpc>
            </a:pPr>
            <a:endParaRPr lang="da-DK" sz="900" b="1" spc="-10">
              <a:solidFill>
                <a:schemeClr val="tx2"/>
              </a:solidFill>
            </a:endParaRPr>
          </a:p>
          <a:p>
            <a:pPr algn="l">
              <a:lnSpc>
                <a:spcPct val="106000"/>
              </a:lnSpc>
            </a:pPr>
            <a:r>
              <a:rPr lang="da-DK" sz="900" spc="-10">
                <a:solidFill>
                  <a:schemeClr val="accent1">
                    <a:lumMod val="90000"/>
                    <a:lumOff val="10000"/>
                  </a:schemeClr>
                </a:solidFill>
                <a:hlinkClick r:id="rId2">
                  <a:extLst>
                    <a:ext uri="{A12FA001-AC4F-418D-AE19-62706E023703}">
                      <ahyp:hlinkClr xmlns:ahyp="http://schemas.microsoft.com/office/drawing/2018/hyperlinkcolor" val="tx"/>
                    </a:ext>
                  </a:extLst>
                </a:hlinkClick>
              </a:rPr>
              <a:t>Find vejledning om cirkulær økonomi på Virksomhedsguiden</a:t>
            </a:r>
            <a:endParaRPr lang="da-DK" sz="900" spc="-10">
              <a:solidFill>
                <a:schemeClr val="accent1">
                  <a:lumMod val="90000"/>
                  <a:lumOff val="10000"/>
                </a:schemeClr>
              </a:solidFill>
            </a:endParaRPr>
          </a:p>
        </p:txBody>
      </p:sp>
      <p:pic>
        <p:nvPicPr>
          <p:cNvPr id="9" name="Graphic 8">
            <a:extLst>
              <a:ext uri="{FF2B5EF4-FFF2-40B4-BE49-F238E27FC236}">
                <a16:creationId xmlns:a16="http://schemas.microsoft.com/office/drawing/2014/main" id="{72BAA672-40D0-29AC-77D1-A63737F4C70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48974" y="3238362"/>
            <a:ext cx="226314" cy="226314"/>
          </a:xfrm>
          <a:prstGeom prst="rect">
            <a:avLst/>
          </a:prstGeom>
        </p:spPr>
      </p:pic>
      <p:pic>
        <p:nvPicPr>
          <p:cNvPr id="17" name="Graphic 16">
            <a:extLst>
              <a:ext uri="{FF2B5EF4-FFF2-40B4-BE49-F238E27FC236}">
                <a16:creationId xmlns:a16="http://schemas.microsoft.com/office/drawing/2014/main" id="{F8180301-6AB5-EEFD-4737-50DB96CBAD1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33258" y="1104042"/>
            <a:ext cx="257747" cy="232600"/>
          </a:xfrm>
          <a:prstGeom prst="rect">
            <a:avLst/>
          </a:prstGeom>
        </p:spPr>
      </p:pic>
      <p:pic>
        <p:nvPicPr>
          <p:cNvPr id="22" name="Graphic 21">
            <a:extLst>
              <a:ext uri="{FF2B5EF4-FFF2-40B4-BE49-F238E27FC236}">
                <a16:creationId xmlns:a16="http://schemas.microsoft.com/office/drawing/2014/main" id="{7E278E08-00A8-7343-0395-14666E2EE205}"/>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802" y="1095978"/>
            <a:ext cx="207455" cy="232601"/>
          </a:xfrm>
          <a:prstGeom prst="rect">
            <a:avLst/>
          </a:prstGeom>
        </p:spPr>
      </p:pic>
      <p:pic>
        <p:nvPicPr>
          <p:cNvPr id="24" name="Graphic 23">
            <a:extLst>
              <a:ext uri="{FF2B5EF4-FFF2-40B4-BE49-F238E27FC236}">
                <a16:creationId xmlns:a16="http://schemas.microsoft.com/office/drawing/2014/main" id="{C1CB6473-45A0-323E-9329-E3AEC5C2FC34}"/>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801" y="3783853"/>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15</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graphicFrame>
        <p:nvGraphicFramePr>
          <p:cNvPr id="2" name="Table 2">
            <a:extLst>
              <a:ext uri="{FF2B5EF4-FFF2-40B4-BE49-F238E27FC236}">
                <a16:creationId xmlns:a16="http://schemas.microsoft.com/office/drawing/2014/main" id="{73C59346-F692-8EEE-6728-75E283DC6C9B}"/>
              </a:ext>
            </a:extLst>
          </p:cNvPr>
          <p:cNvGraphicFramePr>
            <a:graphicFrameLocks noGrp="1"/>
          </p:cNvGraphicFramePr>
          <p:nvPr>
            <p:extLst>
              <p:ext uri="{D42A27DB-BD31-4B8C-83A1-F6EECF244321}">
                <p14:modId xmlns:p14="http://schemas.microsoft.com/office/powerpoint/2010/main" val="2342456686"/>
              </p:ext>
            </p:extLst>
          </p:nvPr>
        </p:nvGraphicFramePr>
        <p:xfrm>
          <a:off x="518600" y="3432749"/>
          <a:ext cx="7343774" cy="1914087"/>
        </p:xfrm>
        <a:graphic>
          <a:graphicData uri="http://schemas.openxmlformats.org/drawingml/2006/table">
            <a:tbl>
              <a:tblPr firstRow="1">
                <a:tableStyleId>{2A488322-F2BA-4B5B-9748-0D474271808F}</a:tableStyleId>
              </a:tblPr>
              <a:tblGrid>
                <a:gridCol w="7343774">
                  <a:extLst>
                    <a:ext uri="{9D8B030D-6E8A-4147-A177-3AD203B41FA5}">
                      <a16:colId xmlns:a16="http://schemas.microsoft.com/office/drawing/2014/main" val="2698153288"/>
                    </a:ext>
                  </a:extLst>
                </a:gridCol>
              </a:tblGrid>
              <a:tr h="278377">
                <a:tc>
                  <a:txBody>
                    <a:bodyPr/>
                    <a:lstStyle/>
                    <a:p>
                      <a:r>
                        <a:rPr lang="da-DK" sz="900" b="1">
                          <a:solidFill>
                            <a:schemeClr val="tx2"/>
                          </a:solidFill>
                        </a:rPr>
                        <a:t>Beskrivelse af, hvordan </a:t>
                      </a:r>
                      <a:r>
                        <a:rPr lang="da-DK" sz="900" b="1">
                          <a:solidFill>
                            <a:schemeClr val="accent2"/>
                          </a:solidFill>
                          <a:latin typeface="Calibri" panose="020F0502020204030204" pitchFamily="34" charset="0"/>
                          <a:cs typeface="Calibri" panose="020F0502020204030204" pitchFamily="34" charset="0"/>
                        </a:rPr>
                        <a:t>[I</a:t>
                      </a:r>
                      <a:r>
                        <a:rPr lang="da-DK" sz="900" b="1">
                          <a:solidFill>
                            <a:schemeClr val="accent2"/>
                          </a:solidFill>
                        </a:rPr>
                        <a:t>ndsæt virksomhedsnavn</a:t>
                      </a:r>
                      <a:r>
                        <a:rPr lang="da-DK" sz="900" b="1">
                          <a:solidFill>
                            <a:schemeClr val="accent2"/>
                          </a:solidFill>
                          <a:latin typeface="Calibri" panose="020F0502020204030204" pitchFamily="34" charset="0"/>
                          <a:cs typeface="Calibri" panose="020F0502020204030204" pitchFamily="34" charset="0"/>
                        </a:rPr>
                        <a:t>]</a:t>
                      </a:r>
                      <a:r>
                        <a:rPr lang="da-DK" sz="900" b="1">
                          <a:solidFill>
                            <a:schemeClr val="tx2"/>
                          </a:solidFill>
                        </a:rPr>
                        <a:t> arbejder med principper fra cirkulær økonomi </a:t>
                      </a:r>
                      <a:r>
                        <a:rPr lang="da-DK" sz="900" b="0">
                          <a:solidFill>
                            <a:schemeClr val="tx2"/>
                          </a:solidFill>
                        </a:rPr>
                        <a:t>(pkt. 37)</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1635710">
                <a:tc>
                  <a:txBody>
                    <a:bodyPr/>
                    <a:lstStyle/>
                    <a:p>
                      <a:pPr algn="l"/>
                      <a:r>
                        <a:rPr lang="da-DK" sz="900" b="0" dirty="0">
                          <a:solidFill>
                            <a:schemeClr val="accent2"/>
                          </a:solidFill>
                        </a:rPr>
                        <a:t>Indsæt en (kort) beskrivelse af, hvordan din virksomhed arbejder med principper fra cirkulær økonomi. </a:t>
                      </a:r>
                    </a:p>
                    <a:p>
                      <a:pPr algn="l"/>
                      <a:endParaRPr lang="da-DK" sz="900" b="0" dirty="0">
                        <a:solidFill>
                          <a:schemeClr val="accent2"/>
                        </a:solidFill>
                      </a:endParaRPr>
                    </a:p>
                    <a:p>
                      <a:pPr algn="l"/>
                      <a:r>
                        <a:rPr lang="da-DK" sz="900" b="0" dirty="0">
                          <a:solidFill>
                            <a:schemeClr val="accent2"/>
                          </a:solidFill>
                        </a:rPr>
                        <a:t>Cirkulære principper omfatter fx:</a:t>
                      </a:r>
                    </a:p>
                    <a:p>
                      <a:pPr algn="l"/>
                      <a:endParaRPr lang="da-DK" sz="900" b="0" dirty="0">
                        <a:solidFill>
                          <a:schemeClr val="accent2"/>
                        </a:solidFill>
                      </a:endParaRPr>
                    </a:p>
                    <a:p>
                      <a:pPr algn="l"/>
                      <a:r>
                        <a:rPr lang="da-DK" sz="900" b="1" dirty="0">
                          <a:solidFill>
                            <a:schemeClr val="accent2"/>
                          </a:solidFill>
                        </a:rPr>
                        <a:t>Reduktion af affald og forurening </a:t>
                      </a:r>
                      <a:r>
                        <a:rPr lang="da-DK" sz="900" b="0" dirty="0">
                          <a:solidFill>
                            <a:schemeClr val="accent2"/>
                          </a:solidFill>
                        </a:rPr>
                        <a:t>– fx gennem procesforbedringer og design, ved at indtænke brug, genbrug, genanvendelse, reparation, mulighed for adskillelse og genfremstilling</a:t>
                      </a:r>
                    </a:p>
                    <a:p>
                      <a:pPr algn="l"/>
                      <a:endParaRPr lang="da-DK" sz="900" b="0" dirty="0">
                        <a:solidFill>
                          <a:schemeClr val="accent2"/>
                        </a:solidFill>
                      </a:endParaRPr>
                    </a:p>
                    <a:p>
                      <a:pPr algn="l"/>
                      <a:r>
                        <a:rPr lang="da-DK" sz="900" b="1" dirty="0">
                          <a:solidFill>
                            <a:schemeClr val="accent2"/>
                          </a:solidFill>
                        </a:rPr>
                        <a:t>Cirkulære produkter og materialer </a:t>
                      </a:r>
                      <a:r>
                        <a:rPr lang="da-DK" sz="900" b="0" dirty="0">
                          <a:solidFill>
                            <a:schemeClr val="accent2"/>
                          </a:solidFill>
                        </a:rPr>
                        <a:t>– fx forretningssystemer, design til genbrug og genanvendelse, brug af biomaterialer og deres recirkulation, også i forbindelse med sekundære materialestrømme, som brug af biobaseret plantedug i stedet for plastik i landbrugsproduktion.</a:t>
                      </a:r>
                    </a:p>
                    <a:p>
                      <a:pPr algn="l"/>
                      <a:endParaRPr lang="da-DK" sz="900" b="0" kern="1200" dirty="0">
                        <a:solidFill>
                          <a:schemeClr val="accent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13257532"/>
                  </a:ext>
                </a:extLst>
              </a:tr>
            </a:tbl>
          </a:graphicData>
        </a:graphic>
      </p:graphicFrame>
      <p:sp>
        <p:nvSpPr>
          <p:cNvPr id="10" name="Rectangle 7">
            <a:extLst>
              <a:ext uri="{FF2B5EF4-FFF2-40B4-BE49-F238E27FC236}">
                <a16:creationId xmlns:a16="http://schemas.microsoft.com/office/drawing/2014/main" id="{38B46E8D-2448-F8D5-F29D-1A1FEBD79915}"/>
              </a:ext>
            </a:extLst>
          </p:cNvPr>
          <p:cNvSpPr/>
          <p:nvPr/>
        </p:nvSpPr>
        <p:spPr>
          <a:xfrm>
            <a:off x="508000" y="2666638"/>
            <a:ext cx="7343772" cy="65071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Basismodulet.</a:t>
            </a:r>
          </a:p>
          <a:p>
            <a:pPr>
              <a:lnSpc>
                <a:spcPct val="106000"/>
              </a:lnSpc>
            </a:pPr>
            <a:endParaRPr lang="da-DK" sz="900" spc="-10">
              <a:solidFill>
                <a:schemeClr val="bg1"/>
              </a:solidFill>
            </a:endParaRPr>
          </a:p>
          <a:p>
            <a:pPr>
              <a:lnSpc>
                <a:spcPct val="106000"/>
              </a:lnSpc>
            </a:pPr>
            <a:r>
              <a:rPr lang="da-DK" sz="900" spc="-10">
                <a:solidFill>
                  <a:schemeClr val="bg1"/>
                </a:solidFill>
              </a:rPr>
              <a:t>Du skal kun udfylde dette oplysningspunkt, hvis du har svaret ”JA” ovenfor.</a:t>
            </a:r>
          </a:p>
        </p:txBody>
      </p:sp>
      <p:pic>
        <p:nvPicPr>
          <p:cNvPr id="11" name="Graphic 21">
            <a:extLst>
              <a:ext uri="{FF2B5EF4-FFF2-40B4-BE49-F238E27FC236}">
                <a16:creationId xmlns:a16="http://schemas.microsoft.com/office/drawing/2014/main" id="{0087F1B8-1F01-759C-3BE8-A379F1CFCD12}"/>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801" y="2757932"/>
            <a:ext cx="207455" cy="232601"/>
          </a:xfrm>
          <a:prstGeom prst="rect">
            <a:avLst/>
          </a:prstGeom>
        </p:spPr>
      </p:pic>
      <p:pic>
        <p:nvPicPr>
          <p:cNvPr id="3" name="Graphic 15">
            <a:extLst>
              <a:ext uri="{FF2B5EF4-FFF2-40B4-BE49-F238E27FC236}">
                <a16:creationId xmlns:a16="http://schemas.microsoft.com/office/drawing/2014/main" id="{8DEC98FF-5858-811A-1326-F19DD9CA09B0}"/>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30477" y="3579528"/>
            <a:ext cx="83482" cy="88700"/>
          </a:xfrm>
          <a:prstGeom prst="rect">
            <a:avLst/>
          </a:prstGeom>
        </p:spPr>
      </p:pic>
    </p:spTree>
    <p:extLst>
      <p:ext uri="{BB962C8B-B14F-4D97-AF65-F5344CB8AC3E}">
        <p14:creationId xmlns:p14="http://schemas.microsoft.com/office/powerpoint/2010/main" val="2164237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noProof="0"/>
              <a:t>Ressourceforbrug, cirkulær økonomi og affaldshåndtering (B7) – fortsat</a:t>
            </a:r>
          </a:p>
        </p:txBody>
      </p:sp>
      <p:sp>
        <p:nvSpPr>
          <p:cNvPr id="3" name="Rectangle 7">
            <a:extLst>
              <a:ext uri="{FF2B5EF4-FFF2-40B4-BE49-F238E27FC236}">
                <a16:creationId xmlns:a16="http://schemas.microsoft.com/office/drawing/2014/main" id="{8A8C8715-A7A2-A85C-6DFA-F23A9F8686A5}"/>
              </a:ext>
            </a:extLst>
          </p:cNvPr>
          <p:cNvSpPr/>
          <p:nvPr/>
        </p:nvSpPr>
        <p:spPr>
          <a:xfrm>
            <a:off x="507999" y="1015999"/>
            <a:ext cx="7343772" cy="127000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 </a:t>
            </a:r>
          </a:p>
          <a:p>
            <a:pPr>
              <a:lnSpc>
                <a:spcPct val="106000"/>
              </a:lnSpc>
            </a:pPr>
            <a:endParaRPr lang="da-DK" sz="900" spc="-10">
              <a:solidFill>
                <a:schemeClr val="bg1"/>
              </a:solidFill>
            </a:endParaRPr>
          </a:p>
          <a:p>
            <a:pPr>
              <a:lnSpc>
                <a:spcPct val="106000"/>
              </a:lnSpc>
            </a:pPr>
            <a:r>
              <a:rPr lang="da-DK" sz="900" spc="-10">
                <a:solidFill>
                  <a:schemeClr val="bg1"/>
                </a:solidFill>
              </a:rPr>
              <a:t>Hvis din virksomhed kun har husholdningsaffald, og din virksomhed er tilmeldt en kommunal indsamlingsordning, kan du skrive 0 i tabellen. </a:t>
            </a:r>
          </a:p>
          <a:p>
            <a:pPr>
              <a:lnSpc>
                <a:spcPct val="106000"/>
              </a:lnSpc>
            </a:pPr>
            <a:r>
              <a:rPr lang="da-DK" sz="900" spc="-10">
                <a:solidFill>
                  <a:schemeClr val="bg1"/>
                </a:solidFill>
              </a:rPr>
              <a:t>Hvis din virksomhed har indgået aftale med en privat affaldsindsamler om indsamling af erhvervsaffald, skal tabellen udfyldes med den mængde affald (farligt/ikke-farligt), som din virksomhed producerer. Det vil fx være relevant for de virksomheder, der genererer affald i forbindelse med virksomhedens produktion. </a:t>
            </a: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1988272986"/>
              </p:ext>
            </p:extLst>
          </p:nvPr>
        </p:nvGraphicFramePr>
        <p:xfrm>
          <a:off x="507999" y="2421815"/>
          <a:ext cx="7343771" cy="3649799"/>
        </p:xfrm>
        <a:graphic>
          <a:graphicData uri="http://schemas.openxmlformats.org/drawingml/2006/table">
            <a:tbl>
              <a:tblPr firstRow="1">
                <a:tableStyleId>{2A488322-F2BA-4B5B-9748-0D474271808F}</a:tableStyleId>
              </a:tblPr>
              <a:tblGrid>
                <a:gridCol w="2276000">
                  <a:extLst>
                    <a:ext uri="{9D8B030D-6E8A-4147-A177-3AD203B41FA5}">
                      <a16:colId xmlns:a16="http://schemas.microsoft.com/office/drawing/2014/main" val="2698153288"/>
                    </a:ext>
                  </a:extLst>
                </a:gridCol>
                <a:gridCol w="2543219">
                  <a:extLst>
                    <a:ext uri="{9D8B030D-6E8A-4147-A177-3AD203B41FA5}">
                      <a16:colId xmlns:a16="http://schemas.microsoft.com/office/drawing/2014/main" val="2119413191"/>
                    </a:ext>
                  </a:extLst>
                </a:gridCol>
                <a:gridCol w="2524552">
                  <a:extLst>
                    <a:ext uri="{9D8B030D-6E8A-4147-A177-3AD203B41FA5}">
                      <a16:colId xmlns:a16="http://schemas.microsoft.com/office/drawing/2014/main" val="4075157689"/>
                    </a:ext>
                  </a:extLst>
                </a:gridCol>
              </a:tblGrid>
              <a:tr h="430319">
                <a:tc gridSpan="3">
                  <a:txBody>
                    <a:bodyPr/>
                    <a:lstStyle/>
                    <a:p>
                      <a:pPr algn="ctr"/>
                      <a:r>
                        <a:rPr lang="da-DK" sz="900" b="1">
                          <a:solidFill>
                            <a:schemeClr val="tx2"/>
                          </a:solidFill>
                        </a:rPr>
                        <a:t>Samlet mængde affald årligt</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lang="en-GB" sz="8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lang="en-GB"/>
                    </a:p>
                  </a:txBody>
                  <a:tcPr/>
                </a:tc>
                <a:extLst>
                  <a:ext uri="{0D108BD9-81ED-4DB2-BD59-A6C34878D82A}">
                    <a16:rowId xmlns:a16="http://schemas.microsoft.com/office/drawing/2014/main" val="625231048"/>
                  </a:ext>
                </a:extLst>
              </a:tr>
              <a:tr h="450000">
                <a:tc>
                  <a:txBody>
                    <a:bodyPr/>
                    <a:lstStyle/>
                    <a:p>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a:solidFill>
                            <a:schemeClr val="tx2"/>
                          </a:solidFill>
                        </a:rPr>
                        <a:t>Samlet mængde affald </a:t>
                      </a:r>
                      <a:r>
                        <a:rPr lang="da-DK" sz="900" b="0">
                          <a:solidFill>
                            <a:schemeClr val="tx2"/>
                          </a:solidFill>
                        </a:rPr>
                        <a:t>(pkt. 38a)</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a:solidFill>
                            <a:schemeClr val="tx2"/>
                          </a:solidFill>
                        </a:rPr>
                        <a:t>Affald der omdirigeres til genanvendelse eller forberedelse mhp. genbrug </a:t>
                      </a:r>
                      <a:r>
                        <a:rPr lang="da-DK" sz="900" b="0">
                          <a:solidFill>
                            <a:schemeClr val="tx2"/>
                          </a:solidFill>
                        </a:rPr>
                        <a:t>(pkt. 38b)</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45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Ikke-farligt affald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i="1" noProof="0">
                          <a:solidFill>
                            <a:schemeClr val="tx2"/>
                          </a:solidFill>
                        </a:rPr>
                        <a:t>(angives med EAK-koder)</a:t>
                      </a:r>
                    </a:p>
                    <a:p>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3316940764"/>
                  </a:ext>
                </a:extLst>
              </a:tr>
              <a:tr h="306000">
                <a:tc>
                  <a:txBody>
                    <a:bodyPr/>
                    <a:lstStyle/>
                    <a:p>
                      <a:r>
                        <a:rPr lang="da-DK" sz="900" b="0">
                          <a:solidFill>
                            <a:schemeClr val="accent2"/>
                          </a:solidFill>
                          <a:latin typeface="Calibri" panose="020F0502020204030204" pitchFamily="34" charset="0"/>
                          <a:cs typeface="Calibri" panose="020F0502020204030204" pitchFamily="34" charset="0"/>
                        </a:rPr>
                        <a:t>[</a:t>
                      </a:r>
                      <a:r>
                        <a:rPr lang="da-DK" sz="900" b="0" kern="1200">
                          <a:solidFill>
                            <a:schemeClr val="accent2"/>
                          </a:solidFill>
                          <a:latin typeface="+mn-lt"/>
                          <a:ea typeface="+mn-ea"/>
                          <a:cs typeface="+mn-cs"/>
                        </a:rPr>
                        <a:t>Type af affald]</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a:solidFill>
                            <a:schemeClr val="accent2"/>
                          </a:solidFill>
                        </a:rPr>
                        <a:t>[kg/tons]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900" b="0">
                          <a:solidFill>
                            <a:schemeClr val="accent2"/>
                          </a:solidFill>
                        </a:rPr>
                        <a:t>[kg/tons]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306000">
                <a:tc>
                  <a:txBody>
                    <a:bodyPr/>
                    <a:lstStyle/>
                    <a:p>
                      <a:r>
                        <a:rPr lang="da-DK" sz="900" b="0">
                          <a:solidFill>
                            <a:schemeClr val="accent2"/>
                          </a:solidFill>
                          <a:latin typeface="Calibri" panose="020F0502020204030204" pitchFamily="34" charset="0"/>
                          <a:cs typeface="Calibri" panose="020F0502020204030204" pitchFamily="34" charset="0"/>
                        </a:rPr>
                        <a:t>[</a:t>
                      </a:r>
                      <a:r>
                        <a:rPr lang="da-DK" sz="900" b="0" kern="1200">
                          <a:solidFill>
                            <a:schemeClr val="accent2"/>
                          </a:solidFill>
                          <a:latin typeface="+mn-lt"/>
                          <a:ea typeface="+mn-ea"/>
                          <a:cs typeface="+mn-cs"/>
                        </a:rPr>
                        <a:t>Type af affald]</a:t>
                      </a:r>
                      <a:endParaRPr lang="en-GB" sz="900" b="0" kern="1200">
                        <a:solidFill>
                          <a:schemeClr val="accent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a:solidFill>
                            <a:schemeClr val="accent2"/>
                          </a:solidFill>
                        </a:rPr>
                        <a:t>[kg/tons]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900" b="0">
                          <a:solidFill>
                            <a:schemeClr val="accent2"/>
                          </a:solidFill>
                        </a:rPr>
                        <a:t>[kg/tons]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09269366"/>
                  </a:ext>
                </a:extLst>
              </a:tr>
              <a:tr h="306000">
                <a:tc>
                  <a:txBody>
                    <a:bodyPr/>
                    <a:lstStyle/>
                    <a:p>
                      <a:r>
                        <a:rPr lang="da-DK" sz="900" b="0">
                          <a:solidFill>
                            <a:schemeClr val="accent2"/>
                          </a:solidFill>
                          <a:latin typeface="Calibri" panose="020F0502020204030204" pitchFamily="34" charset="0"/>
                          <a:cs typeface="Calibri" panose="020F0502020204030204" pitchFamily="34" charset="0"/>
                        </a:rPr>
                        <a:t>[</a:t>
                      </a:r>
                      <a:r>
                        <a:rPr lang="da-DK" sz="900" b="0" kern="1200">
                          <a:solidFill>
                            <a:schemeClr val="accent2"/>
                          </a:solidFill>
                          <a:latin typeface="+mn-lt"/>
                          <a:ea typeface="+mn-ea"/>
                          <a:cs typeface="+mn-cs"/>
                        </a:rPr>
                        <a:t>Type af affald]</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a:solidFill>
                            <a:schemeClr val="accent2"/>
                          </a:solidFill>
                        </a:rPr>
                        <a:t>[kg/tons]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900" b="0">
                          <a:solidFill>
                            <a:schemeClr val="accent2"/>
                          </a:solidFill>
                        </a:rPr>
                        <a:t>[kg/tons]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406406303"/>
                  </a:ext>
                </a:extLst>
              </a:tr>
              <a:tr h="450000">
                <a:tc>
                  <a:txBody>
                    <a:bodyPr/>
                    <a:lstStyle/>
                    <a:p>
                      <a:r>
                        <a:rPr lang="da-DK" sz="900" b="1" noProof="0">
                          <a:solidFill>
                            <a:schemeClr val="tx2"/>
                          </a:solidFill>
                        </a:rPr>
                        <a:t>Farligt affald</a:t>
                      </a:r>
                    </a:p>
                    <a:p>
                      <a:r>
                        <a:rPr lang="da-DK" sz="900" b="0" i="1" noProof="0">
                          <a:solidFill>
                            <a:schemeClr val="tx2"/>
                          </a:solidFill>
                        </a:rPr>
                        <a:t>(angives med EAK-koder)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269942695"/>
                  </a:ext>
                </a:extLst>
              </a:tr>
              <a:tr h="306000">
                <a:tc>
                  <a:txBody>
                    <a:bodyPr/>
                    <a:lstStyle/>
                    <a:p>
                      <a:r>
                        <a:rPr lang="da-DK" sz="900" b="0">
                          <a:solidFill>
                            <a:schemeClr val="accent2"/>
                          </a:solidFill>
                          <a:latin typeface="Calibri" panose="020F0502020204030204" pitchFamily="34" charset="0"/>
                          <a:cs typeface="Calibri" panose="020F0502020204030204" pitchFamily="34" charset="0"/>
                        </a:rPr>
                        <a:t>[</a:t>
                      </a:r>
                      <a:r>
                        <a:rPr lang="da-DK" sz="900" b="0" kern="1200">
                          <a:solidFill>
                            <a:schemeClr val="accent2"/>
                          </a:solidFill>
                          <a:latin typeface="+mn-lt"/>
                          <a:ea typeface="+mn-ea"/>
                          <a:cs typeface="+mn-cs"/>
                        </a:rPr>
                        <a:t>Type af affald]</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a:solidFill>
                            <a:schemeClr val="accent2"/>
                          </a:solidFill>
                        </a:rPr>
                        <a:t>[kg/tons]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900" b="0">
                          <a:solidFill>
                            <a:schemeClr val="accent2"/>
                          </a:solidFill>
                        </a:rPr>
                        <a:t>[kg/tons]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022327091"/>
                  </a:ext>
                </a:extLst>
              </a:tr>
              <a:tr h="306000">
                <a:tc>
                  <a:txBody>
                    <a:bodyPr/>
                    <a:lstStyle/>
                    <a:p>
                      <a:r>
                        <a:rPr lang="da-DK" sz="900" b="0">
                          <a:solidFill>
                            <a:schemeClr val="accent2"/>
                          </a:solidFill>
                          <a:latin typeface="Calibri" panose="020F0502020204030204" pitchFamily="34" charset="0"/>
                          <a:cs typeface="Calibri" panose="020F0502020204030204" pitchFamily="34" charset="0"/>
                        </a:rPr>
                        <a:t>[</a:t>
                      </a:r>
                      <a:r>
                        <a:rPr lang="da-DK" sz="900" b="0" kern="1200">
                          <a:solidFill>
                            <a:schemeClr val="accent2"/>
                          </a:solidFill>
                          <a:latin typeface="+mn-lt"/>
                          <a:ea typeface="+mn-ea"/>
                          <a:cs typeface="+mn-cs"/>
                        </a:rPr>
                        <a:t>Type af affald]</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a:solidFill>
                            <a:schemeClr val="accent2"/>
                          </a:solidFill>
                        </a:rPr>
                        <a:t>[kg/tons]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900" b="0">
                          <a:solidFill>
                            <a:schemeClr val="accent2"/>
                          </a:solidFill>
                        </a:rPr>
                        <a:t>[kg/tons]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28214631"/>
                  </a:ext>
                </a:extLst>
              </a:tr>
              <a:tr h="306000">
                <a:tc>
                  <a:txBody>
                    <a:bodyPr/>
                    <a:lstStyle/>
                    <a:p>
                      <a:r>
                        <a:rPr lang="da-DK" sz="900" b="0">
                          <a:solidFill>
                            <a:schemeClr val="accent2"/>
                          </a:solidFill>
                          <a:latin typeface="Calibri" panose="020F0502020204030204" pitchFamily="34" charset="0"/>
                          <a:cs typeface="Calibri" panose="020F0502020204030204" pitchFamily="34" charset="0"/>
                        </a:rPr>
                        <a:t>[</a:t>
                      </a:r>
                      <a:r>
                        <a:rPr lang="da-DK" sz="900" b="0" kern="1200">
                          <a:solidFill>
                            <a:schemeClr val="accent2"/>
                          </a:solidFill>
                          <a:latin typeface="+mn-lt"/>
                          <a:ea typeface="+mn-ea"/>
                          <a:cs typeface="+mn-cs"/>
                        </a:rPr>
                        <a:t>Type af affald]</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en-GB" sz="900" b="0">
                          <a:solidFill>
                            <a:schemeClr val="accent2"/>
                          </a:solidFill>
                        </a:rPr>
                        <a:t>[kg/tons]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l"/>
                      <a:r>
                        <a:rPr lang="en-GB" sz="900" b="0" dirty="0">
                          <a:solidFill>
                            <a:schemeClr val="accent2"/>
                          </a:solidFill>
                        </a:rPr>
                        <a:t>[kg/tons]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809824453"/>
                  </a:ext>
                </a:extLst>
              </a:tr>
            </a:tbl>
          </a:graphicData>
        </a:graphic>
      </p:graphicFrame>
      <p:sp>
        <p:nvSpPr>
          <p:cNvPr id="8" name="Rectangle 7">
            <a:extLst>
              <a:ext uri="{FF2B5EF4-FFF2-40B4-BE49-F238E27FC236}">
                <a16:creationId xmlns:a16="http://schemas.microsoft.com/office/drawing/2014/main" id="{2F6E95A1-C26C-4318-F6D8-C32E29CE415E}"/>
              </a:ext>
            </a:extLst>
          </p:cNvPr>
          <p:cNvSpPr/>
          <p:nvPr/>
        </p:nvSpPr>
        <p:spPr>
          <a:xfrm>
            <a:off x="8169275" y="1015999"/>
            <a:ext cx="3514725" cy="3731285"/>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spc="-10">
              <a:solidFill>
                <a:schemeClr val="tx2"/>
              </a:solidFill>
            </a:endParaRPr>
          </a:p>
          <a:p>
            <a:pPr algn="l">
              <a:lnSpc>
                <a:spcPct val="106000"/>
              </a:lnSpc>
            </a:pPr>
            <a:r>
              <a:rPr lang="da-DK" sz="900" b="1" spc="-10">
                <a:solidFill>
                  <a:srgbClr val="1B4528"/>
                </a:solidFill>
                <a:latin typeface="+mj-lt"/>
              </a:rPr>
              <a:t>EAK-kode:</a:t>
            </a:r>
            <a:r>
              <a:rPr lang="da-DK" sz="900" spc="-10">
                <a:solidFill>
                  <a:srgbClr val="1B4528"/>
                </a:solidFill>
                <a:latin typeface="+mj-lt"/>
              </a:rPr>
              <a:t> Forskellige typer af farligt og ikke-farligt affald opgøres med en EAK-kode, som er et fælles europæisk kodesæt.</a:t>
            </a:r>
            <a:endParaRPr lang="da-DK" sz="900" b="1" spc="-10">
              <a:solidFill>
                <a:schemeClr val="tx2"/>
              </a:solidFill>
              <a:latin typeface="+mj-lt"/>
            </a:endParaRP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Eksempler på farligt affald </a:t>
            </a:r>
            <a:r>
              <a:rPr lang="da-DK" sz="900" spc="-10">
                <a:solidFill>
                  <a:schemeClr val="tx2"/>
                </a:solidFill>
              </a:rPr>
              <a:t>er i denne sammenhæng fx brugte batterier, olier, pesticider, kviksølvholdigt udstyr og lysstofrør. For alle typer farligt affald gælder, at du kan nøjes med at oplyse om de mængder, som du har en særlig afhentningsaftale for. Det kan fx gøre sig gældende, hvis du har farligt affald som led i din produktion. Du behøver således ikke at oplyse om fx almindelige batterier fra din brandalarm, som du afleverer til genbrug.</a:t>
            </a:r>
          </a:p>
          <a:p>
            <a:pPr algn="l">
              <a:lnSpc>
                <a:spcPct val="106000"/>
              </a:lnSpc>
            </a:pPr>
            <a:endParaRPr lang="da-DK" sz="900" spc="-10">
              <a:solidFill>
                <a:schemeClr val="tx2"/>
              </a:solidFill>
            </a:endParaRPr>
          </a:p>
          <a:p>
            <a:pPr>
              <a:lnSpc>
                <a:spcPct val="106000"/>
              </a:lnSpc>
            </a:pPr>
            <a:r>
              <a:rPr lang="da-DK" sz="900" b="1" spc="-10">
                <a:solidFill>
                  <a:srgbClr val="1B4528"/>
                </a:solidFill>
              </a:rPr>
              <a:t>Indsamlet til genanvendelse </a:t>
            </a:r>
            <a:r>
              <a:rPr lang="da-DK" sz="900" spc="-10">
                <a:solidFill>
                  <a:srgbClr val="1B4528"/>
                </a:solidFill>
              </a:rPr>
              <a:t>angiver den mængde affald, der er indsamlet </a:t>
            </a:r>
            <a:r>
              <a:rPr lang="da-DK" sz="900" i="1" spc="-10">
                <a:solidFill>
                  <a:srgbClr val="1B4528"/>
                </a:solidFill>
              </a:rPr>
              <a:t>med det formål</a:t>
            </a:r>
            <a:r>
              <a:rPr lang="da-DK" sz="900" spc="-10">
                <a:solidFill>
                  <a:srgbClr val="1B4528"/>
                </a:solidFill>
              </a:rPr>
              <a:t> at genanvende affaldet (mængden vil afvige fra den mængde affald, der slutteligt genanvendes pga. tab i behandlingsprocessen).</a:t>
            </a:r>
          </a:p>
          <a:p>
            <a:pPr>
              <a:lnSpc>
                <a:spcPct val="106000"/>
              </a:lnSpc>
            </a:pPr>
            <a:endParaRPr lang="da-DK" sz="900" spc="-10">
              <a:solidFill>
                <a:srgbClr val="1B4528"/>
              </a:solidFill>
            </a:endParaRPr>
          </a:p>
          <a:p>
            <a:pPr>
              <a:lnSpc>
                <a:spcPct val="106000"/>
              </a:lnSpc>
            </a:pPr>
            <a:r>
              <a:rPr lang="da-DK" sz="900" b="1" spc="-10">
                <a:solidFill>
                  <a:srgbClr val="1B4528"/>
                </a:solidFill>
              </a:rPr>
              <a:t>Indsamlet til forberedelse med henblik på genbrug </a:t>
            </a:r>
            <a:r>
              <a:rPr lang="da-DK" sz="900" spc="-10">
                <a:solidFill>
                  <a:srgbClr val="1B4528"/>
                </a:solidFill>
              </a:rPr>
              <a:t>angiver den mængde affald, der er tiltænkt at kunne genbruges til samme formål, efter det er blevet rengjort, repareret eller kontrolleret. </a:t>
            </a:r>
            <a:endParaRPr lang="da-DK" sz="900" b="1" spc="-10">
              <a:solidFill>
                <a:srgbClr val="1B4528"/>
              </a:solidFill>
            </a:endParaRPr>
          </a:p>
          <a:p>
            <a:pPr>
              <a:lnSpc>
                <a:spcPct val="106000"/>
              </a:lnSpc>
            </a:pPr>
            <a:endParaRPr lang="da-DK" sz="900" spc="-10">
              <a:solidFill>
                <a:srgbClr val="1B4528"/>
              </a:solidFill>
            </a:endParaRPr>
          </a:p>
          <a:p>
            <a:pPr algn="l">
              <a:lnSpc>
                <a:spcPct val="106000"/>
              </a:lnSpc>
            </a:pPr>
            <a:endParaRPr lang="da-DK" sz="900" spc="-10">
              <a:solidFill>
                <a:schemeClr val="tx2"/>
              </a:solidFill>
            </a:endParaRPr>
          </a:p>
        </p:txBody>
      </p:sp>
      <p:pic>
        <p:nvPicPr>
          <p:cNvPr id="7" name="Graphic 6">
            <a:extLst>
              <a:ext uri="{FF2B5EF4-FFF2-40B4-BE49-F238E27FC236}">
                <a16:creationId xmlns:a16="http://schemas.microsoft.com/office/drawing/2014/main" id="{FFF8949D-3574-68AE-A6B0-EA6249B1195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pic>
        <p:nvPicPr>
          <p:cNvPr id="9" name="Graphic 8">
            <a:extLst>
              <a:ext uri="{FF2B5EF4-FFF2-40B4-BE49-F238E27FC236}">
                <a16:creationId xmlns:a16="http://schemas.microsoft.com/office/drawing/2014/main" id="{2D9A49EB-A14E-00E5-CB6B-20C5B61105E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33258" y="1104042"/>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16</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
        <p:nvSpPr>
          <p:cNvPr id="10" name="Rectangle 6">
            <a:extLst>
              <a:ext uri="{FF2B5EF4-FFF2-40B4-BE49-F238E27FC236}">
                <a16:creationId xmlns:a16="http://schemas.microsoft.com/office/drawing/2014/main" id="{4CA457AD-70FA-FC46-8088-A57578EB7BF3}"/>
              </a:ext>
            </a:extLst>
          </p:cNvPr>
          <p:cNvSpPr/>
          <p:nvPr/>
        </p:nvSpPr>
        <p:spPr>
          <a:xfrm>
            <a:off x="8169274" y="4838929"/>
            <a:ext cx="3514725" cy="168264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Mulige datakilder</a:t>
            </a:r>
          </a:p>
          <a:p>
            <a:pPr algn="l">
              <a:lnSpc>
                <a:spcPct val="106000"/>
              </a:lnSpc>
            </a:pPr>
            <a:r>
              <a:rPr lang="da-DK" sz="900" spc="-10">
                <a:solidFill>
                  <a:schemeClr val="tx2"/>
                </a:solidFill>
                <a:latin typeface="+mj-lt"/>
              </a:rPr>
              <a:t>Det vil ofte fremgå af din faktura fra din affaldsindsamler, hvilke typer og mængder af affald som din virksomhed har fået afhentet.</a:t>
            </a:r>
          </a:p>
          <a:p>
            <a:pPr algn="l">
              <a:lnSpc>
                <a:spcPct val="106000"/>
              </a:lnSpc>
            </a:pPr>
            <a:endParaRPr lang="da-DK" sz="900" spc="-10">
              <a:solidFill>
                <a:schemeClr val="tx2"/>
              </a:solidFill>
              <a:latin typeface="+mj-lt"/>
            </a:endParaRPr>
          </a:p>
          <a:p>
            <a:pPr algn="l">
              <a:lnSpc>
                <a:spcPct val="106000"/>
              </a:lnSpc>
            </a:pPr>
            <a:r>
              <a:rPr lang="da-DK" sz="900" spc="-10">
                <a:solidFill>
                  <a:schemeClr val="accent4">
                    <a:lumMod val="50000"/>
                  </a:schemeClr>
                </a:solidFill>
                <a:latin typeface="+mj-lt"/>
              </a:rPr>
              <a:t>På </a:t>
            </a:r>
            <a:r>
              <a:rPr lang="da-DK" sz="900" u="sng" spc="-10">
                <a:solidFill>
                  <a:schemeClr val="accent4">
                    <a:lumMod val="50000"/>
                  </a:schemeClr>
                </a:solidFill>
                <a:latin typeface="+mj-lt"/>
                <a:hlinkClick r:id="rId7">
                  <a:extLst>
                    <a:ext uri="{A12FA001-AC4F-418D-AE19-62706E023703}">
                      <ahyp:hlinkClr xmlns:ahyp="http://schemas.microsoft.com/office/drawing/2018/hyperlinkcolor" val="tx"/>
                    </a:ext>
                  </a:extLst>
                </a:hlinkClick>
              </a:rPr>
              <a:t>www.ads.mst.dk </a:t>
            </a:r>
            <a:r>
              <a:rPr lang="da-DK" sz="900" spc="-10">
                <a:solidFill>
                  <a:schemeClr val="tx2"/>
                </a:solidFill>
                <a:latin typeface="+mj-lt"/>
              </a:rPr>
              <a:t>kan du logge ind og se, hvad affaldsindsamlere har indrapporteret om din virksomhed. Under ”Mit Affaldsoverblik” kan du også hente data på mængde, type og behandling af affald, som du skal opgøre i tabellen. </a:t>
            </a:r>
          </a:p>
          <a:p>
            <a:pPr algn="l">
              <a:lnSpc>
                <a:spcPct val="106000"/>
              </a:lnSpc>
            </a:pPr>
            <a:endParaRPr lang="da-DK" sz="900" b="1" spc="-10">
              <a:solidFill>
                <a:schemeClr val="tx2"/>
              </a:solidFill>
            </a:endParaRPr>
          </a:p>
        </p:txBody>
      </p:sp>
      <p:pic>
        <p:nvPicPr>
          <p:cNvPr id="11" name="Graphic 8">
            <a:extLst>
              <a:ext uri="{FF2B5EF4-FFF2-40B4-BE49-F238E27FC236}">
                <a16:creationId xmlns:a16="http://schemas.microsoft.com/office/drawing/2014/main" id="{55E60F84-B13F-CC92-F657-2A418A03810B}"/>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63872" y="4948951"/>
            <a:ext cx="226314" cy="226314"/>
          </a:xfrm>
          <a:prstGeom prst="rect">
            <a:avLst/>
          </a:prstGeom>
        </p:spPr>
      </p:pic>
    </p:spTree>
    <p:extLst>
      <p:ext uri="{BB962C8B-B14F-4D97-AF65-F5344CB8AC3E}">
        <p14:creationId xmlns:p14="http://schemas.microsoft.com/office/powerpoint/2010/main" val="2096508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a:t>Ressourceforbrug, cirkulær økonomi og affaldshåndtering (B7) – fortsat</a:t>
            </a:r>
          </a:p>
        </p:txBody>
      </p:sp>
      <p:sp>
        <p:nvSpPr>
          <p:cNvPr id="21" name="Rectangle 7">
            <a:extLst>
              <a:ext uri="{FF2B5EF4-FFF2-40B4-BE49-F238E27FC236}">
                <a16:creationId xmlns:a16="http://schemas.microsoft.com/office/drawing/2014/main" id="{743F4A71-D05D-30CF-1F91-49C70E978614}"/>
              </a:ext>
            </a:extLst>
          </p:cNvPr>
          <p:cNvSpPr/>
          <p:nvPr/>
        </p:nvSpPr>
        <p:spPr>
          <a:xfrm>
            <a:off x="507999" y="1015999"/>
            <a:ext cx="7343772" cy="84741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a:t>
            </a:r>
            <a:r>
              <a:rPr lang="da-DK" sz="900" spc="-10">
                <a:solidFill>
                  <a:schemeClr val="bg1"/>
                </a:solidFill>
              </a:rPr>
              <a:t>, jf. Basismodulet.</a:t>
            </a:r>
          </a:p>
          <a:p>
            <a:pPr>
              <a:lnSpc>
                <a:spcPct val="106000"/>
              </a:lnSpc>
            </a:pPr>
            <a:endParaRPr lang="da-DK" sz="900" spc="-10">
              <a:solidFill>
                <a:schemeClr val="bg1"/>
              </a:solidFill>
            </a:endParaRPr>
          </a:p>
          <a:p>
            <a:pPr>
              <a:lnSpc>
                <a:spcPct val="106000"/>
              </a:lnSpc>
            </a:pPr>
            <a:r>
              <a:rPr lang="da-DK" sz="900" spc="-10">
                <a:solidFill>
                  <a:schemeClr val="bg1"/>
                </a:solidFill>
              </a:rPr>
              <a:t>Dette er kun et oplysningskrav, hvis din virksomhed opererer i en materialetung sektor, fx produktion, byggebranchen eller emballering.</a:t>
            </a:r>
          </a:p>
          <a:p>
            <a:pPr>
              <a:lnSpc>
                <a:spcPct val="106000"/>
              </a:lnSpc>
            </a:pPr>
            <a:endParaRPr lang="da-DK" sz="900" spc="-10">
              <a:solidFill>
                <a:schemeClr val="bg1"/>
              </a:solidFill>
            </a:endParaRPr>
          </a:p>
        </p:txBody>
      </p:sp>
      <p:sp>
        <p:nvSpPr>
          <p:cNvPr id="10" name="Rectangle 9">
            <a:extLst>
              <a:ext uri="{FF2B5EF4-FFF2-40B4-BE49-F238E27FC236}">
                <a16:creationId xmlns:a16="http://schemas.microsoft.com/office/drawing/2014/main" id="{BF7B8674-8E86-C2D3-7728-AD21F161D0A0}"/>
              </a:ext>
            </a:extLst>
          </p:cNvPr>
          <p:cNvSpPr/>
          <p:nvPr/>
        </p:nvSpPr>
        <p:spPr>
          <a:xfrm>
            <a:off x="8169275" y="1015998"/>
            <a:ext cx="3514725" cy="398130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Masse-flow (materialestrøm)</a:t>
            </a:r>
            <a:endParaRPr lang="da-DK" sz="900" spc="-10">
              <a:solidFill>
                <a:schemeClr val="tx2"/>
              </a:solidFill>
              <a:latin typeface="+mj-lt"/>
            </a:endParaRPr>
          </a:p>
          <a:p>
            <a:pPr algn="l">
              <a:lnSpc>
                <a:spcPct val="106000"/>
              </a:lnSpc>
            </a:pPr>
            <a:r>
              <a:rPr lang="da-DK" sz="900" spc="-10">
                <a:solidFill>
                  <a:schemeClr val="tx2"/>
                </a:solidFill>
                <a:latin typeface="+mj-lt"/>
              </a:rPr>
              <a:t>Det årlige masse-flow illustrerer en virksomheds afhængighed af specifikke materialer. Det kan derfor være en relevant information for din virksomheds centrale (finansielle) samarbejdspartnere. </a:t>
            </a:r>
          </a:p>
          <a:p>
            <a:pPr algn="l">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For at kunne opgøre det årlige masse-flow skal din virksomhed starte med at vurdere, hvilke konkrete materialer der er mest væsentlige eller kritiske for netop din virksomhed – og herefter opliste dem i den yderste kolonne til venstre, evt. ved at udbygge tabellen med flere linjer. </a:t>
            </a:r>
          </a:p>
          <a:p>
            <a:pPr algn="l">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Eksempelvis, vil det i byggebranchen ofte være fx træ og stål, der er nogle af de mest centrale materialer.</a:t>
            </a:r>
          </a:p>
          <a:p>
            <a:pPr algn="l">
              <a:lnSpc>
                <a:spcPct val="106000"/>
              </a:lnSpc>
            </a:pPr>
            <a:endParaRPr lang="da-DK" sz="900" b="1" spc="-10">
              <a:solidFill>
                <a:schemeClr val="tx2"/>
              </a:solidFill>
              <a:latin typeface="+mj-lt"/>
            </a:endParaRPr>
          </a:p>
          <a:p>
            <a:pPr algn="l">
              <a:lnSpc>
                <a:spcPct val="106000"/>
              </a:lnSpc>
            </a:pPr>
            <a:r>
              <a:rPr lang="da-DK" sz="900" spc="-10">
                <a:solidFill>
                  <a:schemeClr val="tx2"/>
                </a:solidFill>
                <a:latin typeface="+mj-lt"/>
              </a:rPr>
              <a:t>I opgørelsen af det årlige masse-flow skal der </a:t>
            </a:r>
            <a:r>
              <a:rPr lang="da-DK" sz="900" u="sng" spc="-10">
                <a:solidFill>
                  <a:schemeClr val="tx2"/>
                </a:solidFill>
                <a:latin typeface="+mj-lt"/>
              </a:rPr>
              <a:t>både</a:t>
            </a:r>
            <a:r>
              <a:rPr lang="da-DK" sz="900" spc="-10">
                <a:solidFill>
                  <a:schemeClr val="tx2"/>
                </a:solidFill>
                <a:latin typeface="+mj-lt"/>
              </a:rPr>
              <a:t> medregnes materialer, der indkøbes fra leverandører, og de materialer, som virksomheden evt. selv producerer. </a:t>
            </a:r>
          </a:p>
          <a:p>
            <a:pPr algn="l">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Energikilder og vand skal </a:t>
            </a:r>
            <a:r>
              <a:rPr lang="da-DK" sz="900" u="sng" spc="-10">
                <a:solidFill>
                  <a:schemeClr val="tx2"/>
                </a:solidFill>
                <a:latin typeface="+mj-lt"/>
              </a:rPr>
              <a:t>ikke</a:t>
            </a:r>
            <a:r>
              <a:rPr lang="da-DK" sz="900" spc="-10">
                <a:solidFill>
                  <a:schemeClr val="tx2"/>
                </a:solidFill>
                <a:latin typeface="+mj-lt"/>
              </a:rPr>
              <a:t> inkluderes i dette oplysningspunkt, da din virksomhed oplyser om energi og vand i særskilte oplysningspunkter i Basismodulet.</a:t>
            </a:r>
          </a:p>
          <a:p>
            <a:pPr algn="l">
              <a:lnSpc>
                <a:spcPct val="106000"/>
              </a:lnSpc>
            </a:pPr>
            <a:endParaRPr lang="da-DK" sz="900" spc="-10">
              <a:solidFill>
                <a:schemeClr val="tx2"/>
              </a:solidFill>
            </a:endParaRPr>
          </a:p>
          <a:p>
            <a:pPr algn="l">
              <a:lnSpc>
                <a:spcPct val="106000"/>
              </a:lnSpc>
            </a:pPr>
            <a:endParaRPr lang="da-DK" sz="900" spc="-10">
              <a:solidFill>
                <a:schemeClr val="tx2"/>
              </a:solidFill>
            </a:endParaRPr>
          </a:p>
        </p:txBody>
      </p:sp>
      <p:pic>
        <p:nvPicPr>
          <p:cNvPr id="22" name="Graphic 21">
            <a:extLst>
              <a:ext uri="{FF2B5EF4-FFF2-40B4-BE49-F238E27FC236}">
                <a16:creationId xmlns:a16="http://schemas.microsoft.com/office/drawing/2014/main" id="{4C912116-5BCF-7A6F-1703-0CB1C6AC518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095978"/>
            <a:ext cx="207455" cy="232601"/>
          </a:xfrm>
          <a:prstGeom prst="rect">
            <a:avLst/>
          </a:prstGeom>
        </p:spPr>
      </p:pic>
      <p:pic>
        <p:nvPicPr>
          <p:cNvPr id="24" name="Graphic 23">
            <a:extLst>
              <a:ext uri="{FF2B5EF4-FFF2-40B4-BE49-F238E27FC236}">
                <a16:creationId xmlns:a16="http://schemas.microsoft.com/office/drawing/2014/main" id="{2B8280E2-AB9D-6354-0B51-2E2E5800200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1" y="3209508"/>
            <a:ext cx="207455" cy="232601"/>
          </a:xfrm>
          <a:prstGeom prst="rect">
            <a:avLst/>
          </a:prstGeom>
        </p:spPr>
      </p:pic>
      <p:pic>
        <p:nvPicPr>
          <p:cNvPr id="26" name="Graphic 25">
            <a:extLst>
              <a:ext uri="{FF2B5EF4-FFF2-40B4-BE49-F238E27FC236}">
                <a16:creationId xmlns:a16="http://schemas.microsoft.com/office/drawing/2014/main" id="{60629037-B878-CA2E-A2A1-00BE8A20F13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4907877"/>
            <a:ext cx="207455" cy="232601"/>
          </a:xfrm>
          <a:prstGeom prst="rect">
            <a:avLst/>
          </a:prstGeom>
        </p:spPr>
      </p:pic>
      <p:pic>
        <p:nvPicPr>
          <p:cNvPr id="29" name="Graphic 28">
            <a:extLst>
              <a:ext uri="{FF2B5EF4-FFF2-40B4-BE49-F238E27FC236}">
                <a16:creationId xmlns:a16="http://schemas.microsoft.com/office/drawing/2014/main" id="{A996E476-CB08-9216-C0A3-3BA150A59AA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3258" y="1104042"/>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17</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graphicFrame>
        <p:nvGraphicFramePr>
          <p:cNvPr id="2" name="Table 12">
            <a:extLst>
              <a:ext uri="{FF2B5EF4-FFF2-40B4-BE49-F238E27FC236}">
                <a16:creationId xmlns:a16="http://schemas.microsoft.com/office/drawing/2014/main" id="{1660C26A-291F-548F-A03B-B8B1C62FFA58}"/>
              </a:ext>
            </a:extLst>
          </p:cNvPr>
          <p:cNvGraphicFramePr>
            <a:graphicFrameLocks noGrp="1"/>
          </p:cNvGraphicFramePr>
          <p:nvPr>
            <p:extLst>
              <p:ext uri="{D42A27DB-BD31-4B8C-83A1-F6EECF244321}">
                <p14:modId xmlns:p14="http://schemas.microsoft.com/office/powerpoint/2010/main" val="2867314298"/>
              </p:ext>
            </p:extLst>
          </p:nvPr>
        </p:nvGraphicFramePr>
        <p:xfrm>
          <a:off x="507999" y="1920940"/>
          <a:ext cx="7343772" cy="1224000"/>
        </p:xfrm>
        <a:graphic>
          <a:graphicData uri="http://schemas.openxmlformats.org/drawingml/2006/table">
            <a:tbl>
              <a:tblPr firstRow="1">
                <a:tableStyleId>{2A488322-F2BA-4B5B-9748-0D474271808F}</a:tableStyleId>
              </a:tblPr>
              <a:tblGrid>
                <a:gridCol w="5297378">
                  <a:extLst>
                    <a:ext uri="{9D8B030D-6E8A-4147-A177-3AD203B41FA5}">
                      <a16:colId xmlns:a16="http://schemas.microsoft.com/office/drawing/2014/main" val="2698153288"/>
                    </a:ext>
                  </a:extLst>
                </a:gridCol>
                <a:gridCol w="2046394">
                  <a:extLst>
                    <a:ext uri="{9D8B030D-6E8A-4147-A177-3AD203B41FA5}">
                      <a16:colId xmlns:a16="http://schemas.microsoft.com/office/drawing/2014/main" val="2119413191"/>
                    </a:ext>
                  </a:extLst>
                </a:gridCol>
              </a:tblGrid>
              <a:tr h="306000">
                <a:tc>
                  <a:txBody>
                    <a:bodyPr/>
                    <a:lstStyle/>
                    <a:p>
                      <a:r>
                        <a:rPr lang="da-DK" sz="900" b="1" noProof="0">
                          <a:solidFill>
                            <a:schemeClr val="tx2"/>
                          </a:solidFill>
                        </a:rPr>
                        <a:t>Væsentlige materialer i </a:t>
                      </a:r>
                      <a:r>
                        <a:rPr lang="da-DK" sz="900" b="1">
                          <a:solidFill>
                            <a:schemeClr val="accent2"/>
                          </a:solidFill>
                          <a:latin typeface="Calibri" panose="020F0502020204030204" pitchFamily="34" charset="0"/>
                          <a:cs typeface="Calibri" panose="020F0502020204030204" pitchFamily="34" charset="0"/>
                        </a:rPr>
                        <a:t>[I</a:t>
                      </a:r>
                      <a:r>
                        <a:rPr lang="da-DK" sz="900" b="1">
                          <a:solidFill>
                            <a:schemeClr val="accent2"/>
                          </a:solidFill>
                        </a:rPr>
                        <a:t>ndsæt virksomhedsnavn</a:t>
                      </a:r>
                      <a:r>
                        <a:rPr lang="da-DK" sz="900" b="1">
                          <a:solidFill>
                            <a:schemeClr val="accent2"/>
                          </a:solidFill>
                          <a:latin typeface="Calibri" panose="020F0502020204030204" pitchFamily="34" charset="0"/>
                          <a:cs typeface="Calibri" panose="020F0502020204030204" pitchFamily="34" charset="0"/>
                        </a:rPr>
                        <a:t>]</a:t>
                      </a:r>
                      <a:r>
                        <a:rPr lang="da-DK" sz="900" b="1">
                          <a:solidFill>
                            <a:schemeClr val="tx2"/>
                          </a:solidFill>
                        </a:rPr>
                        <a:t> </a:t>
                      </a:r>
                      <a:r>
                        <a:rPr lang="da-DK" sz="900" b="0">
                          <a:solidFill>
                            <a:schemeClr val="tx2"/>
                          </a:solidFill>
                        </a:rPr>
                        <a:t>(pkt. 38c)</a:t>
                      </a:r>
                      <a:endParaRPr lang="da-DK" sz="900" b="0"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1">
                          <a:solidFill>
                            <a:schemeClr val="tx2"/>
                          </a:solidFill>
                        </a:rPr>
                        <a:t>Årligt masse-flow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Indsæt årstal</a:t>
                      </a:r>
                      <a:r>
                        <a:rPr lang="da-DK" sz="900" b="1" noProof="0">
                          <a:solidFill>
                            <a:schemeClr val="accent2"/>
                          </a:solidFill>
                          <a:latin typeface="Calibri" panose="020F0502020204030204" pitchFamily="34" charset="0"/>
                          <a:cs typeface="Calibri" panose="020F0502020204030204" pitchFamily="34" charset="0"/>
                        </a:rPr>
                        <a:t>]</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6000">
                <a:tc>
                  <a:txBody>
                    <a:bodyPr/>
                    <a:lstStyle/>
                    <a:p>
                      <a:r>
                        <a:rPr lang="da-DK" sz="900" b="0">
                          <a:solidFill>
                            <a:schemeClr val="accent2"/>
                          </a:solidFill>
                          <a:latin typeface="Calibri" panose="020F0502020204030204" pitchFamily="34" charset="0"/>
                          <a:cs typeface="Calibri" panose="020F0502020204030204" pitchFamily="34" charset="0"/>
                        </a:rPr>
                        <a:t>[</a:t>
                      </a:r>
                      <a:r>
                        <a:rPr lang="da-DK" sz="900" b="0">
                          <a:solidFill>
                            <a:schemeClr val="accent2"/>
                          </a:solidFill>
                        </a:rPr>
                        <a:t>Materiale 1</a:t>
                      </a:r>
                      <a:r>
                        <a:rPr lang="da-DK" sz="900" b="0">
                          <a:solidFill>
                            <a:schemeClr val="accent2"/>
                          </a:solidFill>
                          <a:latin typeface="Calibri" panose="020F0502020204030204" pitchFamily="34" charset="0"/>
                          <a:cs typeface="Calibri" panose="020F0502020204030204" pitchFamily="34" charset="0"/>
                        </a:rPr>
                        <a:t>]</a:t>
                      </a:r>
                      <a:endParaRPr lang="en-GB"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en-GB" sz="900" b="0">
                          <a:solidFill>
                            <a:schemeClr val="accent2"/>
                          </a:solidFill>
                        </a:rPr>
                        <a:t>[</a:t>
                      </a:r>
                      <a:r>
                        <a:rPr lang="en-GB" sz="900" b="0" err="1">
                          <a:solidFill>
                            <a:schemeClr val="accent2"/>
                          </a:solidFill>
                        </a:rPr>
                        <a:t>fx</a:t>
                      </a:r>
                      <a:r>
                        <a:rPr lang="en-GB" sz="900" b="0">
                          <a:solidFill>
                            <a:schemeClr val="accent2"/>
                          </a:solidFill>
                        </a:rPr>
                        <a:t> </a:t>
                      </a:r>
                      <a:r>
                        <a:rPr lang="da-DK" sz="900" b="0" noProof="0">
                          <a:solidFill>
                            <a:schemeClr val="accent2"/>
                          </a:solidFill>
                        </a:rPr>
                        <a:t>ton/m3</a:t>
                      </a:r>
                      <a:r>
                        <a:rPr lang="en-GB" sz="900" b="0">
                          <a:solidFill>
                            <a:schemeClr val="accent2"/>
                          </a:solidFill>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latin typeface="Calibri" panose="020F0502020204030204" pitchFamily="34" charset="0"/>
                          <a:cs typeface="Calibri" panose="020F0502020204030204" pitchFamily="34" charset="0"/>
                        </a:rPr>
                        <a:t>[</a:t>
                      </a:r>
                      <a:r>
                        <a:rPr lang="da-DK" sz="900" b="0">
                          <a:solidFill>
                            <a:schemeClr val="accent2"/>
                          </a:solidFill>
                        </a:rPr>
                        <a:t>Materiale 2</a:t>
                      </a:r>
                      <a:r>
                        <a:rPr lang="da-DK" sz="900" b="0">
                          <a:solidFill>
                            <a:schemeClr val="accent2"/>
                          </a:solidFill>
                          <a:latin typeface="Calibri" panose="020F0502020204030204" pitchFamily="34" charset="0"/>
                          <a:cs typeface="Calibri" panose="020F0502020204030204" pitchFamily="34" charset="0"/>
                        </a:rPr>
                        <a:t>]</a:t>
                      </a:r>
                      <a:endParaRPr lang="en-GB"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en-GB" sz="900" b="0">
                          <a:solidFill>
                            <a:schemeClr val="accent2"/>
                          </a:solidFill>
                        </a:rPr>
                        <a:t>[</a:t>
                      </a:r>
                      <a:r>
                        <a:rPr lang="en-GB" sz="900" b="0" err="1">
                          <a:solidFill>
                            <a:schemeClr val="accent2"/>
                          </a:solidFill>
                        </a:rPr>
                        <a:t>fx</a:t>
                      </a:r>
                      <a:r>
                        <a:rPr lang="en-GB" sz="900" b="0">
                          <a:solidFill>
                            <a:schemeClr val="accent2"/>
                          </a:solidFill>
                        </a:rPr>
                        <a:t> </a:t>
                      </a:r>
                      <a:r>
                        <a:rPr lang="da-DK" sz="900" b="0" noProof="0">
                          <a:solidFill>
                            <a:schemeClr val="accent2"/>
                          </a:solidFill>
                        </a:rPr>
                        <a:t>ton/m3</a:t>
                      </a:r>
                      <a:r>
                        <a:rPr lang="en-GB" sz="900" b="0">
                          <a:solidFill>
                            <a:schemeClr val="accent2"/>
                          </a:solidFill>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09269366"/>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accent2"/>
                          </a:solidFill>
                          <a:latin typeface="Calibri" panose="020F0502020204030204" pitchFamily="34" charset="0"/>
                          <a:cs typeface="Calibri" panose="020F0502020204030204" pitchFamily="34" charset="0"/>
                        </a:rPr>
                        <a:t>[</a:t>
                      </a:r>
                      <a:r>
                        <a:rPr lang="da-DK" sz="900" b="0">
                          <a:solidFill>
                            <a:schemeClr val="accent2"/>
                          </a:solidFill>
                        </a:rPr>
                        <a:t>Materiale 3</a:t>
                      </a:r>
                      <a:r>
                        <a:rPr lang="da-DK" sz="900" b="0">
                          <a:solidFill>
                            <a:schemeClr val="accent2"/>
                          </a:solidFill>
                          <a:latin typeface="Calibri" panose="020F0502020204030204" pitchFamily="34" charset="0"/>
                          <a:cs typeface="Calibri" panose="020F0502020204030204" pitchFamily="34" charset="0"/>
                        </a:rPr>
                        <a:t>]</a:t>
                      </a:r>
                      <a:endParaRPr lang="en-GB"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en-GB" sz="900" b="0" dirty="0">
                          <a:solidFill>
                            <a:schemeClr val="accent2"/>
                          </a:solidFill>
                        </a:rPr>
                        <a:t>[</a:t>
                      </a:r>
                      <a:r>
                        <a:rPr lang="en-GB" sz="900" b="0" dirty="0" err="1">
                          <a:solidFill>
                            <a:schemeClr val="accent2"/>
                          </a:solidFill>
                        </a:rPr>
                        <a:t>fx</a:t>
                      </a:r>
                      <a:r>
                        <a:rPr lang="en-GB" sz="900" b="0" dirty="0">
                          <a:solidFill>
                            <a:schemeClr val="accent2"/>
                          </a:solidFill>
                        </a:rPr>
                        <a:t> </a:t>
                      </a:r>
                      <a:r>
                        <a:rPr lang="da-DK" sz="900" b="0" noProof="0" dirty="0">
                          <a:solidFill>
                            <a:schemeClr val="accent2"/>
                          </a:solidFill>
                        </a:rPr>
                        <a:t>ton/m3</a:t>
                      </a:r>
                      <a:r>
                        <a:rPr lang="en-GB" sz="900" b="0" dirty="0">
                          <a:solidFill>
                            <a:schemeClr val="accent2"/>
                          </a:solidFill>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406406303"/>
                  </a:ext>
                </a:extLst>
              </a:tr>
            </a:tbl>
          </a:graphicData>
        </a:graphic>
      </p:graphicFrame>
    </p:spTree>
    <p:extLst>
      <p:ext uri="{BB962C8B-B14F-4D97-AF65-F5344CB8AC3E}">
        <p14:creationId xmlns:p14="http://schemas.microsoft.com/office/powerpoint/2010/main" val="2778030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a:t>Egen arbejdsstyrke: Generelle karakteristika (B8) </a:t>
            </a:r>
          </a:p>
        </p:txBody>
      </p:sp>
      <p:sp>
        <p:nvSpPr>
          <p:cNvPr id="21" name="Rectangle 7">
            <a:extLst>
              <a:ext uri="{FF2B5EF4-FFF2-40B4-BE49-F238E27FC236}">
                <a16:creationId xmlns:a16="http://schemas.microsoft.com/office/drawing/2014/main" id="{743F4A71-D05D-30CF-1F91-49C70E978614}"/>
              </a:ext>
            </a:extLst>
          </p:cNvPr>
          <p:cNvSpPr/>
          <p:nvPr/>
        </p:nvSpPr>
        <p:spPr>
          <a:xfrm>
            <a:off x="507999" y="1016000"/>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 </a:t>
            </a:r>
          </a:p>
          <a:p>
            <a:pPr>
              <a:lnSpc>
                <a:spcPct val="106000"/>
              </a:lnSpc>
            </a:pPr>
            <a:endParaRPr lang="da-DK" sz="900" spc="-10">
              <a:solidFill>
                <a:schemeClr val="bg1"/>
              </a:solidFill>
            </a:endParaRPr>
          </a:p>
        </p:txBody>
      </p:sp>
      <p:graphicFrame>
        <p:nvGraphicFramePr>
          <p:cNvPr id="8" name="Table 7">
            <a:extLst>
              <a:ext uri="{FF2B5EF4-FFF2-40B4-BE49-F238E27FC236}">
                <a16:creationId xmlns:a16="http://schemas.microsoft.com/office/drawing/2014/main" id="{CE6D2864-50B1-0967-9DFF-408DD8B377E5}"/>
              </a:ext>
            </a:extLst>
          </p:cNvPr>
          <p:cNvGraphicFramePr>
            <a:graphicFrameLocks noGrp="1"/>
          </p:cNvGraphicFramePr>
          <p:nvPr>
            <p:extLst>
              <p:ext uri="{D42A27DB-BD31-4B8C-83A1-F6EECF244321}">
                <p14:modId xmlns:p14="http://schemas.microsoft.com/office/powerpoint/2010/main" val="4155338594"/>
              </p:ext>
            </p:extLst>
          </p:nvPr>
        </p:nvGraphicFramePr>
        <p:xfrm>
          <a:off x="507993" y="1501872"/>
          <a:ext cx="7343774" cy="1296000"/>
        </p:xfrm>
        <a:graphic>
          <a:graphicData uri="http://schemas.openxmlformats.org/drawingml/2006/table">
            <a:tbl>
              <a:tblPr firstRow="1">
                <a:tableStyleId>{2A488322-F2BA-4B5B-9748-0D474271808F}</a:tableStyleId>
              </a:tblPr>
              <a:tblGrid>
                <a:gridCol w="3671887">
                  <a:extLst>
                    <a:ext uri="{9D8B030D-6E8A-4147-A177-3AD203B41FA5}">
                      <a16:colId xmlns:a16="http://schemas.microsoft.com/office/drawing/2014/main" val="2698153288"/>
                    </a:ext>
                  </a:extLst>
                </a:gridCol>
                <a:gridCol w="3671887">
                  <a:extLst>
                    <a:ext uri="{9D8B030D-6E8A-4147-A177-3AD203B41FA5}">
                      <a16:colId xmlns:a16="http://schemas.microsoft.com/office/drawing/2014/main" val="2119413191"/>
                    </a:ext>
                  </a:extLst>
                </a:gridCol>
              </a:tblGrid>
              <a:tr h="324000">
                <a:tc>
                  <a:txBody>
                    <a:bodyPr/>
                    <a:lstStyle/>
                    <a:p>
                      <a:r>
                        <a:rPr lang="da-DK" sz="900" b="1">
                          <a:solidFill>
                            <a:schemeClr val="tx2"/>
                          </a:solidFill>
                        </a:rPr>
                        <a:t>Kontrakttype </a:t>
                      </a:r>
                      <a:r>
                        <a:rPr lang="da-DK" sz="900" b="0">
                          <a:solidFill>
                            <a:schemeClr val="tx2"/>
                          </a:solidFill>
                        </a:rPr>
                        <a:t>(pkt. 39a)</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r>
                        <a:rPr lang="da-DK" sz="900" b="1" noProof="0">
                          <a:solidFill>
                            <a:schemeClr val="tx2"/>
                          </a:solidFill>
                        </a:rPr>
                        <a:t>Antal ansatte (antal personer eller fuldtidsækvivalenter)</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24000">
                <a:tc>
                  <a:txBody>
                    <a:bodyPr/>
                    <a:lstStyle/>
                    <a:p>
                      <a:r>
                        <a:rPr lang="da-DK" sz="900" b="0" noProof="0">
                          <a:solidFill>
                            <a:schemeClr val="tx2"/>
                          </a:solidFill>
                        </a:rPr>
                        <a:t>Midlertidig ansættelse</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a:solidFill>
                            <a:schemeClr val="accent2"/>
                          </a:solidFill>
                        </a:rPr>
                        <a:t>[Antal personer eller fuldtidsækvivalenter]</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r h="324000">
                <a:tc>
                  <a:txBody>
                    <a:bodyPr/>
                    <a:lstStyle/>
                    <a:p>
                      <a:r>
                        <a:rPr lang="da-DK" sz="900" b="0">
                          <a:solidFill>
                            <a:schemeClr val="tx2"/>
                          </a:solidFill>
                        </a:rPr>
                        <a:t>Fastansættelse</a:t>
                      </a:r>
                      <a:endParaRPr lang="en-GB" sz="900" b="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a:solidFill>
                            <a:schemeClr val="accent2"/>
                          </a:solidFill>
                        </a:rPr>
                        <a:t>[Antal personer eller fuldtidsækvivalenter]</a:t>
                      </a:r>
                      <a:endParaRPr lang="da-DK" sz="900" b="0">
                        <a:solidFill>
                          <a:schemeClr val="accent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324000">
                <a:tc>
                  <a:txBody>
                    <a:bodyPr/>
                    <a:lstStyle/>
                    <a:p>
                      <a:r>
                        <a:rPr lang="da-DK" sz="900" b="0">
                          <a:solidFill>
                            <a:schemeClr val="tx2"/>
                          </a:solidFill>
                        </a:rPr>
                        <a:t>Totalt antal ansatte</a:t>
                      </a:r>
                      <a:endParaRPr lang="en-GB" sz="900" b="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dirty="0">
                          <a:solidFill>
                            <a:schemeClr val="accent2"/>
                          </a:solidFill>
                        </a:rPr>
                        <a:t>[Antal personer eller fuldtidsækvivalenter]</a:t>
                      </a:r>
                      <a:endParaRPr lang="da-DK" sz="900" b="0" dirty="0">
                        <a:solidFill>
                          <a:schemeClr val="accent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91813939"/>
                  </a:ext>
                </a:extLst>
              </a:tr>
            </a:tbl>
          </a:graphicData>
        </a:graphic>
      </p:graphicFrame>
      <p:sp>
        <p:nvSpPr>
          <p:cNvPr id="23" name="Rectangle 7">
            <a:extLst>
              <a:ext uri="{FF2B5EF4-FFF2-40B4-BE49-F238E27FC236}">
                <a16:creationId xmlns:a16="http://schemas.microsoft.com/office/drawing/2014/main" id="{E50E3CB9-A8B8-AD0E-EF4E-81CB464E900C}"/>
              </a:ext>
            </a:extLst>
          </p:cNvPr>
          <p:cNvSpPr/>
          <p:nvPr/>
        </p:nvSpPr>
        <p:spPr>
          <a:xfrm>
            <a:off x="518600" y="3129905"/>
            <a:ext cx="7343772" cy="83873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 </a:t>
            </a:r>
          </a:p>
          <a:p>
            <a:pPr>
              <a:lnSpc>
                <a:spcPct val="106000"/>
              </a:lnSpc>
            </a:pPr>
            <a:endParaRPr lang="da-DK" sz="900" spc="-10">
              <a:solidFill>
                <a:schemeClr val="bg1"/>
              </a:solidFill>
            </a:endParaRPr>
          </a:p>
          <a:p>
            <a:pPr>
              <a:lnSpc>
                <a:spcPct val="106000"/>
              </a:lnSpc>
            </a:pPr>
            <a:r>
              <a:rPr lang="da-DK" sz="900" spc="-10">
                <a:solidFill>
                  <a:schemeClr val="bg1"/>
                </a:solidFill>
              </a:rPr>
              <a:t>Når du skal opgøre kønsfordelingen, kan du fx vælge at tage udgangspunkt i CPR-numrene på dine ansatte, men overvej gerne, om det er dækkende for din virksomheds konkrete medarbejdergruppe.</a:t>
            </a:r>
          </a:p>
        </p:txBody>
      </p:sp>
      <p:graphicFrame>
        <p:nvGraphicFramePr>
          <p:cNvPr id="9" name="Table 8">
            <a:extLst>
              <a:ext uri="{FF2B5EF4-FFF2-40B4-BE49-F238E27FC236}">
                <a16:creationId xmlns:a16="http://schemas.microsoft.com/office/drawing/2014/main" id="{746843BE-938A-9316-3C8E-320134DF837C}"/>
              </a:ext>
            </a:extLst>
          </p:cNvPr>
          <p:cNvGraphicFramePr>
            <a:graphicFrameLocks noGrp="1"/>
          </p:cNvGraphicFramePr>
          <p:nvPr>
            <p:extLst>
              <p:ext uri="{D42A27DB-BD31-4B8C-83A1-F6EECF244321}">
                <p14:modId xmlns:p14="http://schemas.microsoft.com/office/powerpoint/2010/main" val="185509024"/>
              </p:ext>
            </p:extLst>
          </p:nvPr>
        </p:nvGraphicFramePr>
        <p:xfrm>
          <a:off x="507993" y="4114000"/>
          <a:ext cx="7343774" cy="1728000"/>
        </p:xfrm>
        <a:graphic>
          <a:graphicData uri="http://schemas.openxmlformats.org/drawingml/2006/table">
            <a:tbl>
              <a:tblPr firstRow="1">
                <a:tableStyleId>{2A488322-F2BA-4B5B-9748-0D474271808F}</a:tableStyleId>
              </a:tblPr>
              <a:tblGrid>
                <a:gridCol w="3671887">
                  <a:extLst>
                    <a:ext uri="{9D8B030D-6E8A-4147-A177-3AD203B41FA5}">
                      <a16:colId xmlns:a16="http://schemas.microsoft.com/office/drawing/2014/main" val="2698153288"/>
                    </a:ext>
                  </a:extLst>
                </a:gridCol>
                <a:gridCol w="3671887">
                  <a:extLst>
                    <a:ext uri="{9D8B030D-6E8A-4147-A177-3AD203B41FA5}">
                      <a16:colId xmlns:a16="http://schemas.microsoft.com/office/drawing/2014/main" val="2119413191"/>
                    </a:ext>
                  </a:extLst>
                </a:gridCol>
              </a:tblGrid>
              <a:tr h="288000">
                <a:tc>
                  <a:txBody>
                    <a:bodyPr/>
                    <a:lstStyle/>
                    <a:p>
                      <a:r>
                        <a:rPr lang="da-DK" sz="900" b="1">
                          <a:solidFill>
                            <a:schemeClr val="tx2"/>
                          </a:solidFill>
                          <a:latin typeface="+mn-lt"/>
                        </a:rPr>
                        <a:t>Køn</a:t>
                      </a:r>
                      <a:r>
                        <a:rPr lang="da-DK" sz="900" b="0">
                          <a:solidFill>
                            <a:schemeClr val="tx2"/>
                          </a:solidFill>
                          <a:latin typeface="+mn-lt"/>
                        </a:rPr>
                        <a:t> </a:t>
                      </a:r>
                      <a:r>
                        <a:rPr lang="da-DK" sz="900" b="0">
                          <a:solidFill>
                            <a:schemeClr val="tx2"/>
                          </a:solidFill>
                        </a:rPr>
                        <a:t>(pkt. 39b)</a:t>
                      </a:r>
                      <a:endParaRPr lang="en-GB" sz="900" b="0">
                        <a:solidFill>
                          <a:schemeClr val="tx2"/>
                        </a:solidFill>
                        <a:latin typeface="+mn-lt"/>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r>
                        <a:rPr lang="da-DK" sz="900" b="1" noProof="0">
                          <a:solidFill>
                            <a:schemeClr val="tx2"/>
                          </a:solidFill>
                          <a:latin typeface="+mn-lt"/>
                        </a:rPr>
                        <a:t>Antal ansatte </a:t>
                      </a:r>
                      <a:r>
                        <a:rPr lang="da-DK" sz="900" b="1" noProof="0">
                          <a:solidFill>
                            <a:schemeClr val="tx2"/>
                          </a:solidFill>
                        </a:rPr>
                        <a:t>(antal personer eller fuldtidsækvivalenter)</a:t>
                      </a:r>
                      <a:endParaRPr lang="da-DK" sz="900" b="1" noProof="0">
                        <a:solidFill>
                          <a:schemeClr val="tx2"/>
                        </a:solidFill>
                        <a:latin typeface="+mn-lt"/>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288000">
                <a:tc>
                  <a:txBody>
                    <a:bodyPr/>
                    <a:lstStyle/>
                    <a:p>
                      <a:r>
                        <a:rPr lang="da-DK" sz="900" b="0">
                          <a:solidFill>
                            <a:schemeClr val="tx2"/>
                          </a:solidFill>
                          <a:latin typeface="+mn-lt"/>
                        </a:rPr>
                        <a:t>Mand</a:t>
                      </a:r>
                      <a:endParaRPr lang="en-GB" sz="900" b="0">
                        <a:solidFill>
                          <a:schemeClr val="tx2"/>
                        </a:solidFill>
                        <a:latin typeface="+mn-lt"/>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a:solidFill>
                            <a:schemeClr val="accent2"/>
                          </a:solidFill>
                        </a:rPr>
                        <a:t>[Antal personer eller fuldtidsækvivalenter]</a:t>
                      </a:r>
                      <a:endParaRPr lang="da-DK" sz="900" b="0">
                        <a:solidFill>
                          <a:schemeClr val="accent2"/>
                        </a:solidFill>
                        <a:latin typeface="+mn-lt"/>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da-DK" sz="900" b="0">
                          <a:solidFill>
                            <a:schemeClr val="tx2"/>
                          </a:solidFill>
                          <a:latin typeface="+mn-lt"/>
                        </a:rPr>
                        <a:t>Kvinde</a:t>
                      </a:r>
                      <a:endParaRPr lang="en-GB" sz="900" b="0">
                        <a:solidFill>
                          <a:schemeClr val="tx2"/>
                        </a:solidFill>
                        <a:latin typeface="+mn-lt"/>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a:solidFill>
                            <a:schemeClr val="accent2"/>
                          </a:solidFill>
                        </a:rPr>
                        <a:t>[Antal personer eller fuldtidsækvivalenter]</a:t>
                      </a:r>
                      <a:endParaRPr lang="da-DK" sz="900" b="0">
                        <a:solidFill>
                          <a:schemeClr val="accent2"/>
                        </a:solidFill>
                        <a:latin typeface="+mn-lt"/>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91813939"/>
                  </a:ext>
                </a:extLst>
              </a:tr>
              <a:tr h="288000">
                <a:tc>
                  <a:txBody>
                    <a:bodyPr/>
                    <a:lstStyle/>
                    <a:p>
                      <a:r>
                        <a:rPr lang="da-DK" sz="900" b="0" noProof="0">
                          <a:solidFill>
                            <a:schemeClr val="tx2"/>
                          </a:solidFill>
                          <a:latin typeface="+mn-lt"/>
                        </a:rPr>
                        <a:t>Andet</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[Antal personer eller fuldtidsækvivalenter]</a:t>
                      </a:r>
                      <a:endParaRPr kumimoji="0" lang="da-DK" sz="900" b="0" i="0" u="none" strike="noStrike" kern="1200" cap="none" spc="0" normalizeH="0" baseline="0" noProof="0">
                        <a:ln>
                          <a:noFill/>
                        </a:ln>
                        <a:solidFill>
                          <a:schemeClr val="accent2"/>
                        </a:solidFill>
                        <a:effectLst/>
                        <a:uLnTx/>
                        <a:uFillTx/>
                        <a:latin typeface="+mn-lt"/>
                        <a:ea typeface="+mn-ea"/>
                        <a:cs typeface="+mn-cs"/>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495992891"/>
                  </a:ext>
                </a:extLst>
              </a:tr>
              <a:tr h="288000">
                <a:tc>
                  <a:txBody>
                    <a:bodyPr/>
                    <a:lstStyle/>
                    <a:p>
                      <a:r>
                        <a:rPr lang="da-DK" sz="900" b="0" noProof="0">
                          <a:solidFill>
                            <a:schemeClr val="tx2"/>
                          </a:solidFill>
                          <a:latin typeface="+mn-lt"/>
                        </a:rPr>
                        <a:t>Ikke registreret</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[Antal personer eller fuldtidsækvivalenter]</a:t>
                      </a:r>
                      <a:endParaRPr kumimoji="0" lang="da-DK" sz="900" b="0" i="0" u="none" strike="noStrike" kern="1200" cap="none" spc="0" normalizeH="0" baseline="0" noProof="0">
                        <a:ln>
                          <a:noFill/>
                        </a:ln>
                        <a:solidFill>
                          <a:schemeClr val="accent2"/>
                        </a:solidFill>
                        <a:effectLst/>
                        <a:uLnTx/>
                        <a:uFillTx/>
                        <a:latin typeface="+mn-lt"/>
                        <a:ea typeface="+mn-ea"/>
                        <a:cs typeface="+mn-cs"/>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151098499"/>
                  </a:ext>
                </a:extLst>
              </a:tr>
              <a:tr h="288000">
                <a:tc>
                  <a:txBody>
                    <a:bodyPr/>
                    <a:lstStyle/>
                    <a:p>
                      <a:r>
                        <a:rPr lang="da-DK" sz="900" b="0" noProof="0">
                          <a:solidFill>
                            <a:schemeClr val="tx2"/>
                          </a:solidFill>
                          <a:latin typeface="+mn-lt"/>
                        </a:rPr>
                        <a:t>Totalt antal ansatte</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[Antal personer eller fuldtidsækvivalenter]</a:t>
                      </a:r>
                      <a:endParaRPr kumimoji="0" lang="da-DK" sz="900" b="0" i="0" u="none" strike="noStrike" kern="1200" cap="none" spc="0" normalizeH="0" baseline="0" noProof="0" dirty="0">
                        <a:ln>
                          <a:noFill/>
                        </a:ln>
                        <a:solidFill>
                          <a:schemeClr val="accent2"/>
                        </a:solidFill>
                        <a:effectLst/>
                        <a:uLnTx/>
                        <a:uFillTx/>
                        <a:latin typeface="+mn-lt"/>
                        <a:ea typeface="+mn-ea"/>
                        <a:cs typeface="+mn-cs"/>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41900251"/>
                  </a:ext>
                </a:extLst>
              </a:tr>
            </a:tbl>
          </a:graphicData>
        </a:graphic>
      </p:graphicFrame>
      <p:sp>
        <p:nvSpPr>
          <p:cNvPr id="10" name="Rectangle 9">
            <a:extLst>
              <a:ext uri="{FF2B5EF4-FFF2-40B4-BE49-F238E27FC236}">
                <a16:creationId xmlns:a16="http://schemas.microsoft.com/office/drawing/2014/main" id="{BF7B8674-8E86-C2D3-7728-AD21F161D0A0}"/>
              </a:ext>
            </a:extLst>
          </p:cNvPr>
          <p:cNvSpPr/>
          <p:nvPr/>
        </p:nvSpPr>
        <p:spPr>
          <a:xfrm>
            <a:off x="8169275" y="1016000"/>
            <a:ext cx="3514725" cy="129600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Fuldtidsækvivalenter </a:t>
            </a:r>
          </a:p>
          <a:p>
            <a:pPr algn="l">
              <a:lnSpc>
                <a:spcPct val="106000"/>
              </a:lnSpc>
            </a:pPr>
            <a:r>
              <a:rPr lang="da-DK" sz="900" spc="-10">
                <a:solidFill>
                  <a:schemeClr val="tx2"/>
                </a:solidFill>
              </a:rPr>
              <a:t>En enhed, som angiver arbejdsbyrden for en ansat på en måde, der gør arbejdsbyrder sammenlignelige i forskellige sammenhænge. En fuldtidsækvivalent på 1.0 svarer til én fuldtidsstilling.</a:t>
            </a:r>
          </a:p>
          <a:p>
            <a:pPr algn="l">
              <a:lnSpc>
                <a:spcPct val="106000"/>
              </a:lnSpc>
            </a:pPr>
            <a:endParaRPr lang="da-DK" sz="900" spc="-10">
              <a:solidFill>
                <a:schemeClr val="tx2"/>
              </a:solidFill>
            </a:endParaRPr>
          </a:p>
        </p:txBody>
      </p:sp>
      <p:pic>
        <p:nvPicPr>
          <p:cNvPr id="22" name="Graphic 21">
            <a:extLst>
              <a:ext uri="{FF2B5EF4-FFF2-40B4-BE49-F238E27FC236}">
                <a16:creationId xmlns:a16="http://schemas.microsoft.com/office/drawing/2014/main" id="{4C912116-5BCF-7A6F-1703-0CB1C6AC518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095978"/>
            <a:ext cx="207455" cy="232601"/>
          </a:xfrm>
          <a:prstGeom prst="rect">
            <a:avLst/>
          </a:prstGeom>
        </p:spPr>
      </p:pic>
      <p:pic>
        <p:nvPicPr>
          <p:cNvPr id="24" name="Graphic 23">
            <a:extLst>
              <a:ext uri="{FF2B5EF4-FFF2-40B4-BE49-F238E27FC236}">
                <a16:creationId xmlns:a16="http://schemas.microsoft.com/office/drawing/2014/main" id="{2B8280E2-AB9D-6354-0B51-2E2E5800200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1" y="3209508"/>
            <a:ext cx="207455" cy="232601"/>
          </a:xfrm>
          <a:prstGeom prst="rect">
            <a:avLst/>
          </a:prstGeom>
        </p:spPr>
      </p:pic>
      <p:pic>
        <p:nvPicPr>
          <p:cNvPr id="29" name="Graphic 28">
            <a:extLst>
              <a:ext uri="{FF2B5EF4-FFF2-40B4-BE49-F238E27FC236}">
                <a16:creationId xmlns:a16="http://schemas.microsoft.com/office/drawing/2014/main" id="{A996E476-CB08-9216-C0A3-3BA150A59AA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3258" y="1104042"/>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18</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Tree>
    <p:extLst>
      <p:ext uri="{BB962C8B-B14F-4D97-AF65-F5344CB8AC3E}">
        <p14:creationId xmlns:p14="http://schemas.microsoft.com/office/powerpoint/2010/main" val="2298971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a:t>Egen arbejdsstyrke: Generelle karakteristika (B8) - fortsat</a:t>
            </a:r>
          </a:p>
        </p:txBody>
      </p:sp>
      <p:sp>
        <p:nvSpPr>
          <p:cNvPr id="21" name="Rectangle 7">
            <a:extLst>
              <a:ext uri="{FF2B5EF4-FFF2-40B4-BE49-F238E27FC236}">
                <a16:creationId xmlns:a16="http://schemas.microsoft.com/office/drawing/2014/main" id="{743F4A71-D05D-30CF-1F91-49C70E978614}"/>
              </a:ext>
            </a:extLst>
          </p:cNvPr>
          <p:cNvSpPr/>
          <p:nvPr/>
        </p:nvSpPr>
        <p:spPr>
          <a:xfrm>
            <a:off x="433537" y="3537636"/>
            <a:ext cx="7343772" cy="72144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Basismodulet.</a:t>
            </a:r>
          </a:p>
          <a:p>
            <a:pPr>
              <a:lnSpc>
                <a:spcPct val="106000"/>
              </a:lnSpc>
            </a:pPr>
            <a:endParaRPr lang="da-DK" sz="900" spc="-10">
              <a:solidFill>
                <a:schemeClr val="bg1"/>
              </a:solidFill>
            </a:endParaRPr>
          </a:p>
          <a:p>
            <a:pPr>
              <a:lnSpc>
                <a:spcPct val="106000"/>
              </a:lnSpc>
            </a:pPr>
            <a:r>
              <a:rPr lang="da-DK" sz="900" spc="-10">
                <a:solidFill>
                  <a:schemeClr val="bg1"/>
                </a:solidFill>
              </a:rPr>
              <a:t>Medarbejderomsætning skal kun udfyldes, hvis din virksomhed har 50 eller flere personer ansat. </a:t>
            </a:r>
          </a:p>
        </p:txBody>
      </p:sp>
      <p:sp>
        <p:nvSpPr>
          <p:cNvPr id="10" name="Rectangle 9">
            <a:extLst>
              <a:ext uri="{FF2B5EF4-FFF2-40B4-BE49-F238E27FC236}">
                <a16:creationId xmlns:a16="http://schemas.microsoft.com/office/drawing/2014/main" id="{BF7B8674-8E86-C2D3-7728-AD21F161D0A0}"/>
              </a:ext>
            </a:extLst>
          </p:cNvPr>
          <p:cNvSpPr/>
          <p:nvPr/>
        </p:nvSpPr>
        <p:spPr>
          <a:xfrm>
            <a:off x="8169275" y="1016000"/>
            <a:ext cx="3514725" cy="2840118"/>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latin typeface="+mj-lt"/>
            </a:endParaRPr>
          </a:p>
          <a:p>
            <a:pPr algn="l">
              <a:lnSpc>
                <a:spcPct val="106000"/>
              </a:lnSpc>
            </a:pPr>
            <a:r>
              <a:rPr lang="da-DK" sz="900" b="1">
                <a:solidFill>
                  <a:schemeClr val="tx2"/>
                </a:solidFill>
              </a:rPr>
              <a:t>Land (hvor ansættelseskontrakten er indgået)</a:t>
            </a:r>
            <a:r>
              <a:rPr lang="da-DK" sz="900" spc="-10">
                <a:solidFill>
                  <a:schemeClr val="tx2"/>
                </a:solidFill>
                <a:latin typeface="+mj-lt"/>
              </a:rPr>
              <a:t> </a:t>
            </a:r>
          </a:p>
          <a:p>
            <a:pPr algn="l">
              <a:lnSpc>
                <a:spcPct val="106000"/>
              </a:lnSpc>
            </a:pPr>
            <a:r>
              <a:rPr lang="da-DK" sz="900" spc="-10">
                <a:solidFill>
                  <a:schemeClr val="tx2"/>
                </a:solidFill>
                <a:latin typeface="+mj-lt"/>
              </a:rPr>
              <a:t>I tabellen skal du opgøre det samlede antal ansatte, som din virksomhed har i lande uden for Danmark. Det kan både være fastansatte og ansatte i forskellige former for midlertidig ansættelse. Det afgørende for opgørelsen er landet, hvor ansættelseskontrakten er </a:t>
            </a:r>
            <a:r>
              <a:rPr lang="da-DK" sz="900" u="sng" spc="-10">
                <a:solidFill>
                  <a:schemeClr val="tx2"/>
                </a:solidFill>
                <a:latin typeface="+mj-lt"/>
              </a:rPr>
              <a:t>indgået</a:t>
            </a:r>
            <a:r>
              <a:rPr lang="da-DK" sz="900" spc="-10">
                <a:solidFill>
                  <a:schemeClr val="tx2"/>
                </a:solidFill>
                <a:latin typeface="+mj-lt"/>
              </a:rPr>
              <a:t>. </a:t>
            </a:r>
          </a:p>
          <a:p>
            <a:pPr algn="l">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Det er underordnet for opgørelsen, hvor den ansatte er bosat. En ansat kan fx godt have en dansk ansættelseskontrakt, men være bosat i et andet land end Danmark.</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Medarbejderomsætning</a:t>
            </a:r>
            <a:r>
              <a:rPr lang="da-DK" sz="900" spc="-10">
                <a:solidFill>
                  <a:schemeClr val="tx2"/>
                </a:solidFill>
                <a:latin typeface="+mj-lt"/>
              </a:rPr>
              <a:t> refererer til ansatte, der forlader din virksomhed enten frivilligt, eller på grund af afskedigelse, pensionering eller som følge af dødsfald pga. arbejdsulykke.</a:t>
            </a:r>
          </a:p>
        </p:txBody>
      </p:sp>
      <p:pic>
        <p:nvPicPr>
          <p:cNvPr id="22" name="Graphic 21">
            <a:extLst>
              <a:ext uri="{FF2B5EF4-FFF2-40B4-BE49-F238E27FC236}">
                <a16:creationId xmlns:a16="http://schemas.microsoft.com/office/drawing/2014/main" id="{4C912116-5BCF-7A6F-1703-0CB1C6AC518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095978"/>
            <a:ext cx="207455" cy="232601"/>
          </a:xfrm>
          <a:prstGeom prst="rect">
            <a:avLst/>
          </a:prstGeom>
        </p:spPr>
      </p:pic>
      <p:pic>
        <p:nvPicPr>
          <p:cNvPr id="26" name="Graphic 25">
            <a:extLst>
              <a:ext uri="{FF2B5EF4-FFF2-40B4-BE49-F238E27FC236}">
                <a16:creationId xmlns:a16="http://schemas.microsoft.com/office/drawing/2014/main" id="{60629037-B878-CA2E-A2A1-00BE8A20F13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4907877"/>
            <a:ext cx="207455" cy="232601"/>
          </a:xfrm>
          <a:prstGeom prst="rect">
            <a:avLst/>
          </a:prstGeom>
        </p:spPr>
      </p:pic>
      <p:pic>
        <p:nvPicPr>
          <p:cNvPr id="29" name="Graphic 28">
            <a:extLst>
              <a:ext uri="{FF2B5EF4-FFF2-40B4-BE49-F238E27FC236}">
                <a16:creationId xmlns:a16="http://schemas.microsoft.com/office/drawing/2014/main" id="{A996E476-CB08-9216-C0A3-3BA150A59AA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3258" y="1104042"/>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19</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
        <p:nvSpPr>
          <p:cNvPr id="2" name="Rectangle 18">
            <a:extLst>
              <a:ext uri="{FF2B5EF4-FFF2-40B4-BE49-F238E27FC236}">
                <a16:creationId xmlns:a16="http://schemas.microsoft.com/office/drawing/2014/main" id="{B944E8BA-7C94-7119-B91A-FF0C3D26488E}"/>
              </a:ext>
            </a:extLst>
          </p:cNvPr>
          <p:cNvSpPr/>
          <p:nvPr/>
        </p:nvSpPr>
        <p:spPr>
          <a:xfrm>
            <a:off x="433533" y="4980727"/>
            <a:ext cx="7343776" cy="1173012"/>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Vejledning til udfyldelse af oplysningspunkt</a:t>
            </a:r>
          </a:p>
          <a:p>
            <a:pPr algn="l">
              <a:lnSpc>
                <a:spcPct val="106000"/>
              </a:lnSpc>
            </a:pPr>
            <a:endParaRPr lang="da-DK" sz="900" b="1" spc="-10">
              <a:solidFill>
                <a:schemeClr val="tx2"/>
              </a:solidFill>
            </a:endParaRPr>
          </a:p>
          <a:p>
            <a:pPr algn="l"/>
            <a:r>
              <a:rPr lang="da-DK" sz="900" spc="-10">
                <a:solidFill>
                  <a:schemeClr val="tx2"/>
                </a:solidFill>
              </a:rPr>
              <a:t>For at udregne din virksomheds medarbejderomsætning skal du bruge følgende formel:</a:t>
            </a:r>
          </a:p>
        </p:txBody>
      </p:sp>
      <p:graphicFrame>
        <p:nvGraphicFramePr>
          <p:cNvPr id="7" name="Table 18">
            <a:extLst>
              <a:ext uri="{FF2B5EF4-FFF2-40B4-BE49-F238E27FC236}">
                <a16:creationId xmlns:a16="http://schemas.microsoft.com/office/drawing/2014/main" id="{3C907E51-2F2D-2983-689A-37752E228E9C}"/>
              </a:ext>
            </a:extLst>
          </p:cNvPr>
          <p:cNvGraphicFramePr>
            <a:graphicFrameLocks noGrp="1"/>
          </p:cNvGraphicFramePr>
          <p:nvPr>
            <p:extLst>
              <p:ext uri="{D42A27DB-BD31-4B8C-83A1-F6EECF244321}">
                <p14:modId xmlns:p14="http://schemas.microsoft.com/office/powerpoint/2010/main" val="2868576049"/>
              </p:ext>
            </p:extLst>
          </p:nvPr>
        </p:nvGraphicFramePr>
        <p:xfrm>
          <a:off x="726054" y="5667368"/>
          <a:ext cx="6918015" cy="389520"/>
        </p:xfrm>
        <a:graphic>
          <a:graphicData uri="http://schemas.openxmlformats.org/drawingml/2006/table">
            <a:tbl>
              <a:tblPr firstRow="1" bandRow="1">
                <a:tableStyleId>{2D5ABB26-0587-4C30-8999-92F81FD0307C}</a:tableStyleId>
              </a:tblPr>
              <a:tblGrid>
                <a:gridCol w="4812769">
                  <a:extLst>
                    <a:ext uri="{9D8B030D-6E8A-4147-A177-3AD203B41FA5}">
                      <a16:colId xmlns:a16="http://schemas.microsoft.com/office/drawing/2014/main" val="415512874"/>
                    </a:ext>
                  </a:extLst>
                </a:gridCol>
                <a:gridCol w="637953">
                  <a:extLst>
                    <a:ext uri="{9D8B030D-6E8A-4147-A177-3AD203B41FA5}">
                      <a16:colId xmlns:a16="http://schemas.microsoft.com/office/drawing/2014/main" val="357143271"/>
                    </a:ext>
                  </a:extLst>
                </a:gridCol>
                <a:gridCol w="1467293">
                  <a:extLst>
                    <a:ext uri="{9D8B030D-6E8A-4147-A177-3AD203B41FA5}">
                      <a16:colId xmlns:a16="http://schemas.microsoft.com/office/drawing/2014/main" val="4151931152"/>
                    </a:ext>
                  </a:extLst>
                </a:gridCol>
              </a:tblGrid>
              <a:tr h="156729">
                <a:tc>
                  <a:txBody>
                    <a:bodyPr/>
                    <a:lstStyle/>
                    <a:p>
                      <a:pPr algn="ctr"/>
                      <a:r>
                        <a:rPr lang="da-DK" sz="900" b="0" i="1" noProof="0">
                          <a:solidFill>
                            <a:schemeClr val="tx2"/>
                          </a:solidFill>
                        </a:rPr>
                        <a:t>Antallet af ansatte, der har forladt virksomheden inden for rapporteringsåret</a:t>
                      </a:r>
                    </a:p>
                  </a:txBody>
                  <a:tcPr marL="36000" marR="36000" marT="28800" marB="28800" anchor="ctr">
                    <a:lnB w="6350" cap="flat" cmpd="sng" algn="ctr">
                      <a:solidFill>
                        <a:schemeClr val="tx2"/>
                      </a:solidFill>
                      <a:prstDash val="solid"/>
                      <a:round/>
                      <a:headEnd type="none" w="med" len="med"/>
                      <a:tailEnd type="none" w="med" len="med"/>
                    </a:lnB>
                  </a:tcPr>
                </a:tc>
                <a:tc rowSpan="2">
                  <a:txBody>
                    <a:bodyPr/>
                    <a:lstStyle/>
                    <a:p>
                      <a:pPr algn="ctr"/>
                      <a:r>
                        <a:rPr lang="da-DK" sz="900" b="0" i="1" noProof="0">
                          <a:solidFill>
                            <a:schemeClr val="tx2"/>
                          </a:solidFill>
                        </a:rPr>
                        <a:t>X 100</a:t>
                      </a:r>
                    </a:p>
                  </a:txBody>
                  <a:tcPr marL="36000" marR="36000" marT="28800" marB="28800" anchor="ctr"/>
                </a:tc>
                <a:tc rowSpan="2">
                  <a:txBody>
                    <a:bodyPr/>
                    <a:lstStyle/>
                    <a:p>
                      <a:pPr algn="l"/>
                      <a:r>
                        <a:rPr lang="da-DK" sz="900" b="0" i="1" noProof="0">
                          <a:solidFill>
                            <a:schemeClr val="tx2"/>
                          </a:solidFill>
                        </a:rPr>
                        <a:t>= Medarbejderomsætning</a:t>
                      </a:r>
                    </a:p>
                  </a:txBody>
                  <a:tcPr marL="36000" marR="36000" marT="28800" marB="28800" anchor="ctr"/>
                </a:tc>
                <a:extLst>
                  <a:ext uri="{0D108BD9-81ED-4DB2-BD59-A6C34878D82A}">
                    <a16:rowId xmlns:a16="http://schemas.microsoft.com/office/drawing/2014/main" val="2898994374"/>
                  </a:ext>
                </a:extLst>
              </a:tr>
              <a:tr h="156729">
                <a:tc>
                  <a:txBody>
                    <a:bodyPr/>
                    <a:lstStyle/>
                    <a:p>
                      <a:pPr algn="ctr"/>
                      <a:r>
                        <a:rPr lang="da-DK" sz="900" b="0" i="1" noProof="0" dirty="0">
                          <a:solidFill>
                            <a:schemeClr val="tx2"/>
                          </a:solidFill>
                        </a:rPr>
                        <a:t>Gennemsnitligt antal ansatte inden for rapporteringsåret</a:t>
                      </a:r>
                    </a:p>
                  </a:txBody>
                  <a:tcPr marL="36000" marR="36000" marT="28800" marB="28800" anchor="ctr">
                    <a:lnT w="6350" cap="flat" cmpd="sng" algn="ctr">
                      <a:solidFill>
                        <a:schemeClr val="tx2"/>
                      </a:solidFill>
                      <a:prstDash val="solid"/>
                      <a:round/>
                      <a:headEnd type="none" w="med" len="med"/>
                      <a:tailEnd type="none" w="med" len="med"/>
                    </a:lnT>
                  </a:tcPr>
                </a:tc>
                <a:tc vMerge="1">
                  <a:txBody>
                    <a:bodyPr/>
                    <a:lstStyle/>
                    <a:p>
                      <a:pPr algn="ctr"/>
                      <a:endParaRPr lang="da-DK" sz="900" b="0" noProof="0">
                        <a:solidFill>
                          <a:schemeClr val="tx2"/>
                        </a:solidFill>
                      </a:endParaRPr>
                    </a:p>
                  </a:txBody>
                  <a:tcPr marL="36000" marR="36000" marT="28800" marB="28800" anchor="ctr">
                    <a:lnT w="6350" cap="flat" cmpd="sng" algn="ctr">
                      <a:solidFill>
                        <a:schemeClr val="tx2"/>
                      </a:solidFill>
                      <a:prstDash val="solid"/>
                      <a:round/>
                      <a:headEnd type="none" w="med" len="med"/>
                      <a:tailEnd type="none" w="med" len="med"/>
                    </a:lnT>
                  </a:tcPr>
                </a:tc>
                <a:tc vMerge="1">
                  <a:txBody>
                    <a:bodyPr/>
                    <a:lstStyle/>
                    <a:p>
                      <a:endParaRPr lang="da-DK"/>
                    </a:p>
                  </a:txBody>
                  <a:tcPr/>
                </a:tc>
                <a:extLst>
                  <a:ext uri="{0D108BD9-81ED-4DB2-BD59-A6C34878D82A}">
                    <a16:rowId xmlns:a16="http://schemas.microsoft.com/office/drawing/2014/main" val="1013102162"/>
                  </a:ext>
                </a:extLst>
              </a:tr>
            </a:tbl>
          </a:graphicData>
        </a:graphic>
      </p:graphicFrame>
      <p:pic>
        <p:nvPicPr>
          <p:cNvPr id="11" name="Graphic 20">
            <a:extLst>
              <a:ext uri="{FF2B5EF4-FFF2-40B4-BE49-F238E27FC236}">
                <a16:creationId xmlns:a16="http://schemas.microsoft.com/office/drawing/2014/main" id="{7FD58F62-120C-4E31-CD3E-6C58FAE964C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8556" y="5091446"/>
            <a:ext cx="207455" cy="232601"/>
          </a:xfrm>
          <a:prstGeom prst="rect">
            <a:avLst/>
          </a:prstGeom>
        </p:spPr>
      </p:pic>
      <p:graphicFrame>
        <p:nvGraphicFramePr>
          <p:cNvPr id="8" name="Table 7">
            <a:extLst>
              <a:ext uri="{FF2B5EF4-FFF2-40B4-BE49-F238E27FC236}">
                <a16:creationId xmlns:a16="http://schemas.microsoft.com/office/drawing/2014/main" id="{CE6D2864-50B1-0967-9DFF-408DD8B377E5}"/>
              </a:ext>
            </a:extLst>
          </p:cNvPr>
          <p:cNvGraphicFramePr>
            <a:graphicFrameLocks noGrp="1"/>
          </p:cNvGraphicFramePr>
          <p:nvPr>
            <p:extLst>
              <p:ext uri="{D42A27DB-BD31-4B8C-83A1-F6EECF244321}">
                <p14:modId xmlns:p14="http://schemas.microsoft.com/office/powerpoint/2010/main" val="1421674378"/>
              </p:ext>
            </p:extLst>
          </p:nvPr>
        </p:nvGraphicFramePr>
        <p:xfrm>
          <a:off x="433537" y="4306866"/>
          <a:ext cx="7343774" cy="576000"/>
        </p:xfrm>
        <a:graphic>
          <a:graphicData uri="http://schemas.openxmlformats.org/drawingml/2006/table">
            <a:tbl>
              <a:tblPr firstRow="1">
                <a:tableStyleId>{2A488322-F2BA-4B5B-9748-0D474271808F}</a:tableStyleId>
              </a:tblPr>
              <a:tblGrid>
                <a:gridCol w="5701449">
                  <a:extLst>
                    <a:ext uri="{9D8B030D-6E8A-4147-A177-3AD203B41FA5}">
                      <a16:colId xmlns:a16="http://schemas.microsoft.com/office/drawing/2014/main" val="2698153288"/>
                    </a:ext>
                  </a:extLst>
                </a:gridCol>
                <a:gridCol w="1642325">
                  <a:extLst>
                    <a:ext uri="{9D8B030D-6E8A-4147-A177-3AD203B41FA5}">
                      <a16:colId xmlns:a16="http://schemas.microsoft.com/office/drawing/2014/main" val="2119413191"/>
                    </a:ext>
                  </a:extLst>
                </a:gridCol>
              </a:tblGrid>
              <a:tr h="288000">
                <a:tc rowSpan="2">
                  <a:txBody>
                    <a:bodyPr/>
                    <a:lstStyle/>
                    <a:p>
                      <a:r>
                        <a:rPr lang="da-DK" sz="900" b="1">
                          <a:solidFill>
                            <a:schemeClr val="tx2"/>
                          </a:solidFill>
                        </a:rPr>
                        <a:t>Medarbejderomsætning </a:t>
                      </a:r>
                      <a:r>
                        <a:rPr lang="da-DK" sz="900" b="0">
                          <a:solidFill>
                            <a:schemeClr val="tx2"/>
                          </a:solidFill>
                        </a:rPr>
                        <a:t>(pkt. 40)</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288000">
                <a:tc vMerge="1">
                  <a:txBody>
                    <a:bodyPr/>
                    <a:lstStyle/>
                    <a:p>
                      <a:endParaRPr lang="da-DK" sz="900" b="0" noProof="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dirty="0">
                          <a:solidFill>
                            <a:schemeClr val="accent2"/>
                          </a:solidFill>
                        </a:rPr>
                        <a:t>[Indsæt i %]</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bl>
          </a:graphicData>
        </a:graphic>
      </p:graphicFrame>
      <p:sp>
        <p:nvSpPr>
          <p:cNvPr id="12" name="Rectangle 7">
            <a:extLst>
              <a:ext uri="{FF2B5EF4-FFF2-40B4-BE49-F238E27FC236}">
                <a16:creationId xmlns:a16="http://schemas.microsoft.com/office/drawing/2014/main" id="{2B881DB8-5B63-9A3C-42A7-86D5BF88894B}"/>
              </a:ext>
            </a:extLst>
          </p:cNvPr>
          <p:cNvSpPr/>
          <p:nvPr/>
        </p:nvSpPr>
        <p:spPr>
          <a:xfrm>
            <a:off x="433537" y="981085"/>
            <a:ext cx="7343772" cy="76630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Basismodulet.</a:t>
            </a:r>
          </a:p>
          <a:p>
            <a:pPr>
              <a:lnSpc>
                <a:spcPct val="106000"/>
              </a:lnSpc>
            </a:pPr>
            <a:endParaRPr lang="da-DK" sz="900" spc="-10">
              <a:solidFill>
                <a:schemeClr val="bg1"/>
              </a:solidFill>
            </a:endParaRPr>
          </a:p>
          <a:p>
            <a:pPr>
              <a:lnSpc>
                <a:spcPct val="106000"/>
              </a:lnSpc>
            </a:pPr>
            <a:r>
              <a:rPr lang="da-DK" sz="900" spc="-10">
                <a:solidFill>
                  <a:schemeClr val="bg1"/>
                </a:solidFill>
              </a:rPr>
              <a:t>Opgørelsen over antal ansatte fordelt på lande skal kun anvendes, hvis din virksomhed opererer i andre lande udover Danmark. </a:t>
            </a:r>
          </a:p>
        </p:txBody>
      </p:sp>
      <p:graphicFrame>
        <p:nvGraphicFramePr>
          <p:cNvPr id="13" name="Table 13">
            <a:extLst>
              <a:ext uri="{FF2B5EF4-FFF2-40B4-BE49-F238E27FC236}">
                <a16:creationId xmlns:a16="http://schemas.microsoft.com/office/drawing/2014/main" id="{7B83144D-9572-90B8-4162-BC58638F29A4}"/>
              </a:ext>
            </a:extLst>
          </p:cNvPr>
          <p:cNvGraphicFramePr>
            <a:graphicFrameLocks noGrp="1"/>
          </p:cNvGraphicFramePr>
          <p:nvPr>
            <p:extLst>
              <p:ext uri="{D42A27DB-BD31-4B8C-83A1-F6EECF244321}">
                <p14:modId xmlns:p14="http://schemas.microsoft.com/office/powerpoint/2010/main" val="2971534675"/>
              </p:ext>
            </p:extLst>
          </p:nvPr>
        </p:nvGraphicFramePr>
        <p:xfrm>
          <a:off x="433537" y="1796950"/>
          <a:ext cx="7343776" cy="1440000"/>
        </p:xfrm>
        <a:graphic>
          <a:graphicData uri="http://schemas.openxmlformats.org/drawingml/2006/table">
            <a:tbl>
              <a:tblPr firstRow="1">
                <a:tableStyleId>{2A488322-F2BA-4B5B-9748-0D474271808F}</a:tableStyleId>
              </a:tblPr>
              <a:tblGrid>
                <a:gridCol w="3925812">
                  <a:extLst>
                    <a:ext uri="{9D8B030D-6E8A-4147-A177-3AD203B41FA5}">
                      <a16:colId xmlns:a16="http://schemas.microsoft.com/office/drawing/2014/main" val="2698153288"/>
                    </a:ext>
                  </a:extLst>
                </a:gridCol>
                <a:gridCol w="3417964">
                  <a:extLst>
                    <a:ext uri="{9D8B030D-6E8A-4147-A177-3AD203B41FA5}">
                      <a16:colId xmlns:a16="http://schemas.microsoft.com/office/drawing/2014/main" val="2119413191"/>
                    </a:ext>
                  </a:extLst>
                </a:gridCol>
              </a:tblGrid>
              <a:tr h="288000">
                <a:tc>
                  <a:txBody>
                    <a:bodyPr/>
                    <a:lstStyle/>
                    <a:p>
                      <a:r>
                        <a:rPr lang="da-DK" sz="900" b="1">
                          <a:solidFill>
                            <a:schemeClr val="tx2"/>
                          </a:solidFill>
                        </a:rPr>
                        <a:t>Land (hvor ansættelseskontrakten er indgået) </a:t>
                      </a:r>
                      <a:r>
                        <a:rPr lang="da-DK" sz="900" b="0">
                          <a:solidFill>
                            <a:schemeClr val="tx2"/>
                          </a:solidFill>
                        </a:rPr>
                        <a:t>(pkt. 39c)</a:t>
                      </a:r>
                      <a:endParaRPr lang="en-GB" sz="900" b="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r>
                        <a:rPr lang="da-DK" sz="900" b="1" noProof="0">
                          <a:solidFill>
                            <a:schemeClr val="tx2"/>
                          </a:solidFill>
                        </a:rPr>
                        <a:t>Antal ansatte (antal personer eller fuldtidsækvivalenter)</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288000">
                <a:tc>
                  <a:txBody>
                    <a:bodyPr/>
                    <a:lstStyle/>
                    <a:p>
                      <a:r>
                        <a:rPr lang="da-DK" sz="900" b="0" noProof="0">
                          <a:solidFill>
                            <a:schemeClr val="tx2"/>
                          </a:solidFill>
                        </a:rPr>
                        <a:t>Danmark</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a:solidFill>
                            <a:schemeClr val="accent2"/>
                          </a:solidFill>
                        </a:rPr>
                        <a:t>[Antal personer eller fuldtidsækvivalenter]</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r h="288000">
                <a:tc>
                  <a:txBody>
                    <a:bodyPr/>
                    <a:lstStyle/>
                    <a:p>
                      <a:r>
                        <a:rPr lang="da-DK" sz="900" b="0">
                          <a:solidFill>
                            <a:schemeClr val="accent2"/>
                          </a:solidFill>
                          <a:latin typeface="Calibri" panose="020F0502020204030204" pitchFamily="34" charset="0"/>
                          <a:cs typeface="Calibri" panose="020F0502020204030204" pitchFamily="34" charset="0"/>
                        </a:rPr>
                        <a:t>[</a:t>
                      </a:r>
                      <a:r>
                        <a:rPr lang="da-DK" sz="900" b="0">
                          <a:solidFill>
                            <a:schemeClr val="accent2"/>
                          </a:solidFill>
                        </a:rPr>
                        <a:t>Land b</a:t>
                      </a:r>
                      <a:r>
                        <a:rPr lang="da-DK" sz="900" b="0">
                          <a:solidFill>
                            <a:schemeClr val="accent2"/>
                          </a:solidFill>
                          <a:latin typeface="Calibri" panose="020F0502020204030204" pitchFamily="34" charset="0"/>
                          <a:cs typeface="Calibri" panose="020F0502020204030204" pitchFamily="34" charset="0"/>
                        </a:rPr>
                        <a:t>]</a:t>
                      </a:r>
                      <a:endParaRPr lang="en-GB" sz="900" b="0">
                        <a:solidFill>
                          <a:schemeClr val="accent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da-DK" sz="900" b="0" noProof="0">
                          <a:solidFill>
                            <a:schemeClr val="accent2"/>
                          </a:solidFill>
                        </a:rPr>
                        <a:t>[Antal personer eller fuldtidsækvivalenter]</a:t>
                      </a:r>
                      <a:endParaRPr lang="da-DK" sz="900" b="0">
                        <a:solidFill>
                          <a:schemeClr val="accent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da-DK" sz="900" b="0">
                          <a:solidFill>
                            <a:schemeClr val="accent2"/>
                          </a:solidFill>
                          <a:latin typeface="Calibri" panose="020F0502020204030204" pitchFamily="34" charset="0"/>
                          <a:cs typeface="Calibri" panose="020F0502020204030204" pitchFamily="34" charset="0"/>
                        </a:rPr>
                        <a:t>[</a:t>
                      </a:r>
                      <a:r>
                        <a:rPr lang="da-DK" sz="900" b="0">
                          <a:solidFill>
                            <a:schemeClr val="accent2"/>
                          </a:solidFill>
                        </a:rPr>
                        <a:t>Land c</a:t>
                      </a:r>
                      <a:r>
                        <a:rPr lang="da-DK" sz="900" b="0">
                          <a:solidFill>
                            <a:schemeClr val="accent2"/>
                          </a:solidFill>
                          <a:latin typeface="Calibri" panose="020F0502020204030204" pitchFamily="34" charset="0"/>
                          <a:cs typeface="Calibri" panose="020F0502020204030204" pitchFamily="34" charset="0"/>
                        </a:rPr>
                        <a:t>]</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l"/>
                      <a:r>
                        <a:rPr lang="da-DK" sz="900" b="0" noProof="0">
                          <a:solidFill>
                            <a:schemeClr val="accent2"/>
                          </a:solidFill>
                        </a:rPr>
                        <a:t>[Antal personer eller fuldtidsækvivalenter]</a:t>
                      </a:r>
                      <a:endParaRPr lang="da-DK" sz="900" b="0">
                        <a:solidFill>
                          <a:schemeClr val="accent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91813939"/>
                  </a:ext>
                </a:extLst>
              </a:tr>
              <a:tr h="288000">
                <a:tc>
                  <a:txBody>
                    <a:bodyPr/>
                    <a:lstStyle/>
                    <a:p>
                      <a:r>
                        <a:rPr lang="da-DK" sz="900" b="0" noProof="0">
                          <a:solidFill>
                            <a:schemeClr val="tx2"/>
                          </a:solidFill>
                        </a:rPr>
                        <a:t>Totalt antal ansatte</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dirty="0">
                          <a:solidFill>
                            <a:schemeClr val="accent2"/>
                          </a:solidFill>
                        </a:rPr>
                        <a:t>[Antal personer eller fuldtidsækvivalenter]</a:t>
                      </a:r>
                      <a:endParaRPr lang="da-DK" sz="900" b="0" dirty="0">
                        <a:solidFill>
                          <a:schemeClr val="accent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495992891"/>
                  </a:ext>
                </a:extLst>
              </a:tr>
            </a:tbl>
          </a:graphicData>
        </a:graphic>
      </p:graphicFrame>
      <p:pic>
        <p:nvPicPr>
          <p:cNvPr id="17" name="Graphic 7">
            <a:extLst>
              <a:ext uri="{FF2B5EF4-FFF2-40B4-BE49-F238E27FC236}">
                <a16:creationId xmlns:a16="http://schemas.microsoft.com/office/drawing/2014/main" id="{DE84D584-52B8-7762-201E-DE39DEADB23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8557" y="1057782"/>
            <a:ext cx="207455" cy="232601"/>
          </a:xfrm>
          <a:prstGeom prst="rect">
            <a:avLst/>
          </a:prstGeom>
        </p:spPr>
      </p:pic>
      <p:pic>
        <p:nvPicPr>
          <p:cNvPr id="18" name="Graphic 7">
            <a:extLst>
              <a:ext uri="{FF2B5EF4-FFF2-40B4-BE49-F238E27FC236}">
                <a16:creationId xmlns:a16="http://schemas.microsoft.com/office/drawing/2014/main" id="{2F500231-D627-E395-F93F-FB53A3FF162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8599" y="3623517"/>
            <a:ext cx="207455" cy="232601"/>
          </a:xfrm>
          <a:prstGeom prst="rect">
            <a:avLst/>
          </a:prstGeom>
        </p:spPr>
      </p:pic>
    </p:spTree>
    <p:extLst>
      <p:ext uri="{BB962C8B-B14F-4D97-AF65-F5344CB8AC3E}">
        <p14:creationId xmlns:p14="http://schemas.microsoft.com/office/powerpoint/2010/main" val="73926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D5A226A-E9C7-8F96-89B2-041A17C446E7}"/>
              </a:ext>
            </a:extLst>
          </p:cNvPr>
          <p:cNvSpPr>
            <a:spLocks noGrp="1"/>
          </p:cNvSpPr>
          <p:nvPr>
            <p:ph type="title"/>
          </p:nvPr>
        </p:nvSpPr>
        <p:spPr>
          <a:xfrm>
            <a:off x="518600" y="453545"/>
            <a:ext cx="11165400" cy="249299"/>
          </a:xfrm>
        </p:spPr>
        <p:txBody>
          <a:bodyPr/>
          <a:lstStyle/>
          <a:p>
            <a:r>
              <a:rPr lang="da-DK"/>
              <a:t>Overblik over oplysningspunkter i </a:t>
            </a:r>
            <a:r>
              <a:rPr lang="da-DK" u="sng"/>
              <a:t>Basismodulet</a:t>
            </a:r>
            <a:r>
              <a:rPr lang="da-DK"/>
              <a:t> </a:t>
            </a:r>
          </a:p>
        </p:txBody>
      </p:sp>
      <p:graphicFrame>
        <p:nvGraphicFramePr>
          <p:cNvPr id="6" name="Table 2">
            <a:extLst>
              <a:ext uri="{FF2B5EF4-FFF2-40B4-BE49-F238E27FC236}">
                <a16:creationId xmlns:a16="http://schemas.microsoft.com/office/drawing/2014/main" id="{06DE2ADE-26E0-4355-462E-AEBC014293EE}"/>
              </a:ext>
            </a:extLst>
          </p:cNvPr>
          <p:cNvGraphicFramePr>
            <a:graphicFrameLocks noGrp="1"/>
          </p:cNvGraphicFramePr>
          <p:nvPr>
            <p:extLst>
              <p:ext uri="{D42A27DB-BD31-4B8C-83A1-F6EECF244321}">
                <p14:modId xmlns:p14="http://schemas.microsoft.com/office/powerpoint/2010/main" val="2745184396"/>
              </p:ext>
            </p:extLst>
          </p:nvPr>
        </p:nvGraphicFramePr>
        <p:xfrm>
          <a:off x="8170863" y="1047365"/>
          <a:ext cx="3707101" cy="3488400"/>
        </p:xfrm>
        <a:graphic>
          <a:graphicData uri="http://schemas.openxmlformats.org/drawingml/2006/table">
            <a:tbl>
              <a:tblPr firstRow="1">
                <a:tableStyleId>{2A488322-F2BA-4B5B-9748-0D474271808F}</a:tableStyleId>
              </a:tblPr>
              <a:tblGrid>
                <a:gridCol w="659101">
                  <a:extLst>
                    <a:ext uri="{9D8B030D-6E8A-4147-A177-3AD203B41FA5}">
                      <a16:colId xmlns:a16="http://schemas.microsoft.com/office/drawing/2014/main" val="1902117154"/>
                    </a:ext>
                  </a:extLst>
                </a:gridCol>
                <a:gridCol w="3048000">
                  <a:extLst>
                    <a:ext uri="{9D8B030D-6E8A-4147-A177-3AD203B41FA5}">
                      <a16:colId xmlns:a16="http://schemas.microsoft.com/office/drawing/2014/main" val="1904521774"/>
                    </a:ext>
                  </a:extLst>
                </a:gridCol>
              </a:tblGrid>
              <a:tr h="223781">
                <a:tc gridSpan="2">
                  <a:txBody>
                    <a:bodyPr/>
                    <a:lstStyle/>
                    <a:p>
                      <a:pPr algn="l"/>
                      <a:r>
                        <a:rPr lang="da-DK" sz="1200" b="1" kern="1200" spc="-10" noProof="0">
                          <a:solidFill>
                            <a:schemeClr val="tx2"/>
                          </a:solidFill>
                          <a:latin typeface="+mn-lt"/>
                          <a:ea typeface="+mn-ea"/>
                          <a:cs typeface="+mn-cs"/>
                        </a:rPr>
                        <a:t>S-data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BC7BF"/>
                    </a:solidFill>
                  </a:tcPr>
                </a:tc>
                <a:tc hMerge="1">
                  <a:txBody>
                    <a:bodyPr/>
                    <a:lstStyle/>
                    <a:p>
                      <a:pPr algn="l"/>
                      <a:r>
                        <a:rPr lang="da-DK" sz="900" b="1" kern="1200" spc="-10" noProof="0">
                          <a:solidFill>
                            <a:schemeClr val="tx2"/>
                          </a:solidFill>
                          <a:latin typeface="+mn-lt"/>
                          <a:ea typeface="+mn-ea"/>
                          <a:cs typeface="+mn-cs"/>
                        </a:rPr>
                        <a:t>S-data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42311251"/>
                  </a:ext>
                </a:extLst>
              </a:tr>
              <a:tr h="325914">
                <a:tc>
                  <a:txBody>
                    <a:bodyPr/>
                    <a:lstStyle/>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Skal</a:t>
                      </a:r>
                    </a:p>
                    <a:p>
                      <a:pPr algn="l"/>
                      <a:r>
                        <a:rPr lang="da-DK" sz="900" b="0" kern="1200" spc="-10" noProof="0">
                          <a:solidFill>
                            <a:schemeClr val="tx2"/>
                          </a:solidFill>
                          <a:latin typeface="+mn-lt"/>
                          <a:ea typeface="+mn-ea"/>
                          <a:cs typeface="+mn-cs"/>
                        </a:rPr>
                        <a:t>Skal</a:t>
                      </a:r>
                    </a:p>
                    <a:p>
                      <a:pPr algn="l"/>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i="0" u="none" strike="noStrike" kern="1200" spc="-10" noProof="0">
                          <a:solidFill>
                            <a:schemeClr val="tx2"/>
                          </a:solidFill>
                        </a:rPr>
                        <a:t>Skal, hvis relevant</a:t>
                      </a:r>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r>
                        <a:rPr lang="da-DK" sz="900" b="0" i="0" u="none" strike="noStrike" kern="1200" spc="-10" noProof="0">
                          <a:solidFill>
                            <a:schemeClr val="tx2"/>
                          </a:solidFill>
                        </a:rPr>
                        <a:t>Skal, hvis relevant</a:t>
                      </a: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lvl="0" algn="l">
                        <a:buNone/>
                      </a:pPr>
                      <a:r>
                        <a:rPr lang="da-DK" sz="900" b="1" i="0" u="none" strike="noStrike" kern="1200" spc="-10" noProof="0">
                          <a:solidFill>
                            <a:srgbClr val="1B4528"/>
                          </a:solidFill>
                        </a:rPr>
                        <a:t>Egen arbejdsstyrke (B8)</a:t>
                      </a:r>
                    </a:p>
                    <a:p>
                      <a:pPr marL="171450" lvl="0" indent="-171450" algn="l">
                        <a:buFont typeface="Arial" panose="020B0604020202020204" pitchFamily="34" charset="0"/>
                        <a:buChar char="•"/>
                      </a:pPr>
                      <a:r>
                        <a:rPr lang="da-DK" sz="900" b="0" i="0" u="none" strike="noStrike" kern="1200" spc="-10" noProof="0">
                          <a:solidFill>
                            <a:srgbClr val="1B4528"/>
                          </a:solidFill>
                        </a:rPr>
                        <a:t>Kontrakttype</a:t>
                      </a:r>
                    </a:p>
                    <a:p>
                      <a:pPr marL="171450" lvl="0" indent="-171450" algn="l">
                        <a:buFont typeface="Arial" panose="020B0604020202020204" pitchFamily="34" charset="0"/>
                        <a:buChar char="•"/>
                      </a:pPr>
                      <a:r>
                        <a:rPr lang="da-DK" sz="900" b="0" i="0" u="none" strike="noStrike" kern="1200" spc="-10">
                          <a:solidFill>
                            <a:srgbClr val="1B4528"/>
                          </a:solidFill>
                          <a:latin typeface="+mn-lt"/>
                          <a:ea typeface="+mn-ea"/>
                          <a:cs typeface="+mn-cs"/>
                        </a:rPr>
                        <a:t>Kønssammensætning</a:t>
                      </a:r>
                    </a:p>
                    <a:p>
                      <a:pPr marL="0" lvl="0" indent="0" algn="l">
                        <a:buFont typeface="Arial" panose="020B0604020202020204" pitchFamily="34" charset="0"/>
                        <a:buNone/>
                      </a:pPr>
                      <a:endParaRPr lang="da-DK" sz="900" b="0" i="0" u="none" strike="noStrike" kern="1200" spc="-10">
                        <a:solidFill>
                          <a:srgbClr val="1B4528"/>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i="0" u="none" strike="noStrike" kern="1200" spc="-10" noProof="0">
                          <a:solidFill>
                            <a:srgbClr val="1B4528"/>
                          </a:solidFill>
                        </a:rPr>
                        <a:t>Ansættelseskontrakter i andre lande udover Danmark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i="0" u="none" strike="noStrike" kern="1200" spc="-10" noProof="0">
                        <a:solidFill>
                          <a:srgbClr val="1B4528"/>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i="0" u="none" strike="noStrike" kern="1200" spc="-10" noProof="0">
                        <a:solidFill>
                          <a:srgbClr val="1B4528"/>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i="0" u="none" strike="noStrike" kern="1200" spc="-10" noProof="0">
                          <a:solidFill>
                            <a:srgbClr val="1B4528"/>
                          </a:solidFill>
                        </a:rPr>
                        <a:t>Medarbejderomsætning (oplyses kun ved mere end 50 ansatte)</a:t>
                      </a:r>
                      <a:endParaRPr lang="da-DK" sz="900"/>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25914">
                <a:tc>
                  <a:txBody>
                    <a:bodyPr/>
                    <a:lstStyle/>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Skal</a:t>
                      </a:r>
                    </a:p>
                    <a:p>
                      <a:pPr algn="l"/>
                      <a:r>
                        <a:rPr lang="da-DK" sz="900" b="0" kern="1200" spc="-10" noProof="0">
                          <a:solidFill>
                            <a:schemeClr val="tx2"/>
                          </a:solidFill>
                          <a:latin typeface="+mn-lt"/>
                          <a:ea typeface="+mn-ea"/>
                          <a:cs typeface="+mn-cs"/>
                        </a:rPr>
                        <a:t>Skal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lvl="0" algn="l" defTabSz="914400" rtl="0" eaLnBrk="1" latinLnBrk="0" hangingPunct="1">
                        <a:buNone/>
                      </a:pPr>
                      <a:r>
                        <a:rPr lang="da-DK" sz="900" b="1" i="0" u="none" strike="noStrike" kern="1200" spc="-10">
                          <a:solidFill>
                            <a:srgbClr val="1B4528"/>
                          </a:solidFill>
                          <a:latin typeface="+mn-lt"/>
                          <a:ea typeface="+mn-ea"/>
                          <a:cs typeface="+mn-cs"/>
                        </a:rPr>
                        <a:t>Sundhed og sikkerhed (B9)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i="0" u="none" strike="noStrike" kern="1200" spc="-10" noProof="0">
                          <a:solidFill>
                            <a:srgbClr val="1B4528"/>
                          </a:solidFill>
                        </a:rPr>
                        <a:t>Egen arbejdsstyrke: Registrerede arbejdsulykker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i="0" u="none" strike="noStrike" kern="1200" spc="-10" noProof="0">
                          <a:solidFill>
                            <a:srgbClr val="1B4528"/>
                          </a:solidFill>
                        </a:rPr>
                        <a:t>Egen arbejdsstyrke: Arbejdsrelaterede dødsfald </a:t>
                      </a:r>
                      <a:endParaRPr lang="da-DK" sz="900" b="1" i="0" u="none" strike="noStrike" kern="1200" spc="-10">
                        <a:solidFill>
                          <a:srgbClr val="1B4528"/>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25914">
                <a:tc>
                  <a:txBody>
                    <a:bodyPr/>
                    <a:lstStyle/>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Skal</a:t>
                      </a:r>
                    </a:p>
                    <a:p>
                      <a:pPr algn="l"/>
                      <a:endParaRPr lang="da-DK" sz="900" b="0" kern="1200" spc="-10" noProof="0">
                        <a:solidFill>
                          <a:schemeClr val="tx2"/>
                        </a:solidFill>
                        <a:latin typeface="+mn-lt"/>
                        <a:ea typeface="+mn-ea"/>
                        <a:cs typeface="+mn-cs"/>
                      </a:endParaRPr>
                    </a:p>
                    <a:p>
                      <a:pPr algn="l"/>
                      <a:r>
                        <a:rPr lang="da-DK" sz="900" b="0" i="0" u="none" strike="noStrike" kern="1200" spc="-10" noProof="0">
                          <a:solidFill>
                            <a:schemeClr val="tx2"/>
                          </a:solidFill>
                        </a:rPr>
                        <a:t>Skal, hvis relevant</a:t>
                      </a:r>
                    </a:p>
                    <a:p>
                      <a:pPr algn="l"/>
                      <a:endParaRPr lang="da-DK" sz="900" b="0" i="0" u="none" strike="noStrike" kern="1200" spc="-10" noProof="0">
                        <a:solidFill>
                          <a:schemeClr val="tx2"/>
                        </a:solidFill>
                        <a:latin typeface="+mn-lt"/>
                        <a:ea typeface="+mn-ea"/>
                        <a:cs typeface="+mn-cs"/>
                      </a:endParaRPr>
                    </a:p>
                    <a:p>
                      <a:pPr algn="l"/>
                      <a:r>
                        <a:rPr lang="da-DK" sz="900" b="0" i="0" u="none" strike="noStrike" kern="1200" spc="-10" noProof="0">
                          <a:solidFill>
                            <a:schemeClr val="tx2"/>
                          </a:solidFill>
                          <a:latin typeface="+mn-lt"/>
                          <a:ea typeface="+mn-ea"/>
                          <a:cs typeface="+mn-cs"/>
                        </a:rPr>
                        <a:t>Skal</a:t>
                      </a:r>
                    </a:p>
                    <a:p>
                      <a:pPr algn="l"/>
                      <a:endParaRPr lang="da-DK" sz="900" b="0" i="0" u="none" strike="noStrike" kern="1200" spc="-10" noProof="0">
                        <a:solidFill>
                          <a:schemeClr val="tx2"/>
                        </a:solidFill>
                        <a:latin typeface="+mn-lt"/>
                        <a:ea typeface="+mn-ea"/>
                        <a:cs typeface="+mn-cs"/>
                      </a:endParaRPr>
                    </a:p>
                    <a:p>
                      <a:pPr algn="l"/>
                      <a:r>
                        <a:rPr lang="da-DK" sz="900" b="0" i="0" u="none" strike="noStrike" kern="1200" spc="-10" noProof="0">
                          <a:solidFill>
                            <a:schemeClr val="tx2"/>
                          </a:solidFill>
                          <a:latin typeface="+mn-lt"/>
                          <a:ea typeface="+mn-ea"/>
                          <a:cs typeface="+mn-cs"/>
                        </a:rPr>
                        <a:t>Skal</a:t>
                      </a:r>
                    </a:p>
                    <a:p>
                      <a:pPr algn="l"/>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1" i="0" u="none" strike="noStrike" kern="1200" spc="-10" noProof="0" dirty="0">
                          <a:solidFill>
                            <a:srgbClr val="1B4528"/>
                          </a:solidFill>
                          <a:latin typeface="+mn-lt"/>
                          <a:ea typeface="+mn-ea"/>
                          <a:cs typeface="+mn-cs"/>
                        </a:rPr>
                        <a:t>Vederlag, overenskomster og uddannelse (B10)</a:t>
                      </a:r>
                      <a:endParaRPr lang="da-DK" sz="900" b="0" i="0" u="none" strike="noStrike" kern="1200" spc="-10" noProof="0" dirty="0">
                        <a:solidFill>
                          <a:srgbClr val="1B4528"/>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i="0" u="none" strike="noStrike" kern="1200" spc="-10" noProof="0" dirty="0">
                          <a:solidFill>
                            <a:srgbClr val="1B4528"/>
                          </a:solidFill>
                          <a:latin typeface="+mn-lt"/>
                          <a:ea typeface="+mn-ea"/>
                          <a:cs typeface="+mn-cs"/>
                        </a:rPr>
                        <a:t>Oplysning om aflønning over/under minimumsløn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i="0" u="none" strike="noStrike" kern="1200" spc="-10" noProof="0" dirty="0">
                        <a:solidFill>
                          <a:srgbClr val="1B4528"/>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dirty="0">
                          <a:solidFill>
                            <a:schemeClr val="tx2"/>
                          </a:solidFill>
                        </a:rPr>
                        <a:t>Lønforskel mellem mandlige og kvindelige ansatte (oplyses kun ved over 150 ansatte)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dirty="0">
                        <a:solidFill>
                          <a:schemeClr val="tx2"/>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dirty="0">
                          <a:solidFill>
                            <a:schemeClr val="tx2"/>
                          </a:solidFill>
                        </a:rPr>
                        <a:t>Procentvis ansatte, der er dækket af en kollektiv overenskomst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dirty="0">
                          <a:solidFill>
                            <a:schemeClr val="tx2"/>
                          </a:solidFill>
                        </a:rPr>
                        <a:t>Uddannelsestimer i gennemsnit pr. ansat </a:t>
                      </a:r>
                      <a:endParaRPr lang="da-DK" sz="900" b="0" i="0" u="none" strike="noStrike" kern="1200" spc="-10" noProof="0" dirty="0">
                        <a:solidFill>
                          <a:srgbClr val="1B4528"/>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35917724"/>
                  </a:ext>
                </a:extLst>
              </a:tr>
            </a:tbl>
          </a:graphicData>
        </a:graphic>
      </p:graphicFrame>
      <p:graphicFrame>
        <p:nvGraphicFramePr>
          <p:cNvPr id="7" name="Table 2">
            <a:extLst>
              <a:ext uri="{FF2B5EF4-FFF2-40B4-BE49-F238E27FC236}">
                <a16:creationId xmlns:a16="http://schemas.microsoft.com/office/drawing/2014/main" id="{AC136CF9-99C5-0F3A-E689-F5537CEA9499}"/>
              </a:ext>
            </a:extLst>
          </p:cNvPr>
          <p:cNvGraphicFramePr>
            <a:graphicFrameLocks noGrp="1"/>
          </p:cNvGraphicFramePr>
          <p:nvPr>
            <p:extLst>
              <p:ext uri="{D42A27DB-BD31-4B8C-83A1-F6EECF244321}">
                <p14:modId xmlns:p14="http://schemas.microsoft.com/office/powerpoint/2010/main" val="2218070498"/>
              </p:ext>
            </p:extLst>
          </p:nvPr>
        </p:nvGraphicFramePr>
        <p:xfrm>
          <a:off x="8170862" y="4777041"/>
          <a:ext cx="3707101" cy="738360"/>
        </p:xfrm>
        <a:graphic>
          <a:graphicData uri="http://schemas.openxmlformats.org/drawingml/2006/table">
            <a:tbl>
              <a:tblPr firstRow="1">
                <a:tableStyleId>{2A488322-F2BA-4B5B-9748-0D474271808F}</a:tableStyleId>
              </a:tblPr>
              <a:tblGrid>
                <a:gridCol w="675998">
                  <a:extLst>
                    <a:ext uri="{9D8B030D-6E8A-4147-A177-3AD203B41FA5}">
                      <a16:colId xmlns:a16="http://schemas.microsoft.com/office/drawing/2014/main" val="1902117154"/>
                    </a:ext>
                  </a:extLst>
                </a:gridCol>
                <a:gridCol w="3031103">
                  <a:extLst>
                    <a:ext uri="{9D8B030D-6E8A-4147-A177-3AD203B41FA5}">
                      <a16:colId xmlns:a16="http://schemas.microsoft.com/office/drawing/2014/main" val="1904521774"/>
                    </a:ext>
                  </a:extLst>
                </a:gridCol>
              </a:tblGrid>
              <a:tr h="227867">
                <a:tc gridSpan="2">
                  <a:txBody>
                    <a:bodyPr/>
                    <a:lstStyle/>
                    <a:p>
                      <a:pPr algn="l"/>
                      <a:r>
                        <a:rPr lang="da-DK" sz="1200" b="1" kern="1200" spc="-10" noProof="0">
                          <a:solidFill>
                            <a:schemeClr val="tx2"/>
                          </a:solidFill>
                          <a:latin typeface="+mn-lt"/>
                          <a:ea typeface="+mn-ea"/>
                          <a:cs typeface="+mn-cs"/>
                        </a:rPr>
                        <a:t>G-data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BC7BF"/>
                    </a:solidFill>
                  </a:tcPr>
                </a:tc>
                <a:tc hMerge="1">
                  <a:txBody>
                    <a:bodyPr/>
                    <a:lstStyle/>
                    <a:p>
                      <a:pPr algn="l"/>
                      <a:r>
                        <a:rPr lang="da-DK" sz="900" b="1" kern="1200" spc="-10" noProof="0">
                          <a:solidFill>
                            <a:schemeClr val="tx2"/>
                          </a:solidFill>
                          <a:latin typeface="+mn-lt"/>
                          <a:ea typeface="+mn-ea"/>
                          <a:cs typeface="+mn-cs"/>
                        </a:rPr>
                        <a:t>G-data</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369112906"/>
                  </a:ext>
                </a:extLst>
              </a:tr>
              <a:tr h="325914">
                <a:tc>
                  <a:txBody>
                    <a:bodyPr/>
                    <a:lstStyle/>
                    <a:p>
                      <a:pPr lvl="0" algn="l">
                        <a:buNone/>
                      </a:pPr>
                      <a:r>
                        <a:rPr lang="da-DK" sz="900" b="0" i="0" u="none" strike="noStrike" kern="1200" spc="-10" noProof="0">
                          <a:solidFill>
                            <a:schemeClr val="tx2"/>
                          </a:solidFill>
                        </a:rPr>
                        <a:t>Skal, hvis relevant</a:t>
                      </a:r>
                      <a:endParaRPr lang="da-DK"/>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lvl="0" algn="l">
                        <a:buNone/>
                      </a:pPr>
                      <a:r>
                        <a:rPr lang="da-DK" sz="900" b="1" i="0" u="none" strike="noStrike" kern="1200" spc="-10" noProof="0" dirty="0">
                          <a:solidFill>
                            <a:srgbClr val="1B4528"/>
                          </a:solidFill>
                        </a:rPr>
                        <a:t>Virksomhedsledelse (B11)</a:t>
                      </a:r>
                    </a:p>
                    <a:p>
                      <a:pPr marL="171450" lvl="0" indent="-171450" algn="l">
                        <a:buFont typeface="Arial" panose="020B0604020202020204" pitchFamily="34" charset="0"/>
                        <a:buChar char="•"/>
                      </a:pPr>
                      <a:r>
                        <a:rPr lang="da-DK" sz="900" b="0" i="0" u="none" strike="noStrike" kern="1200" spc="-10" noProof="0" dirty="0">
                          <a:solidFill>
                            <a:srgbClr val="1B4528"/>
                          </a:solidFill>
                        </a:rPr>
                        <a:t>Antal domme og bøder i relation til korruption &amp; bestikkelse</a:t>
                      </a:r>
                      <a:endParaRPr lang="da-DK" dirty="0"/>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25880347"/>
                  </a:ext>
                </a:extLst>
              </a:tr>
            </a:tbl>
          </a:graphicData>
        </a:graphic>
      </p:graphicFrame>
      <p:graphicFrame>
        <p:nvGraphicFramePr>
          <p:cNvPr id="9" name="Table 2">
            <a:extLst>
              <a:ext uri="{FF2B5EF4-FFF2-40B4-BE49-F238E27FC236}">
                <a16:creationId xmlns:a16="http://schemas.microsoft.com/office/drawing/2014/main" id="{02EB357B-6C8E-63D3-19C4-5C171C292C97}"/>
              </a:ext>
            </a:extLst>
          </p:cNvPr>
          <p:cNvGraphicFramePr>
            <a:graphicFrameLocks noGrp="1"/>
          </p:cNvGraphicFramePr>
          <p:nvPr>
            <p:extLst>
              <p:ext uri="{D42A27DB-BD31-4B8C-83A1-F6EECF244321}">
                <p14:modId xmlns:p14="http://schemas.microsoft.com/office/powerpoint/2010/main" val="851232030"/>
              </p:ext>
            </p:extLst>
          </p:nvPr>
        </p:nvGraphicFramePr>
        <p:xfrm>
          <a:off x="4344731" y="1047365"/>
          <a:ext cx="3700142" cy="5624640"/>
        </p:xfrm>
        <a:graphic>
          <a:graphicData uri="http://schemas.openxmlformats.org/drawingml/2006/table">
            <a:tbl>
              <a:tblPr firstRow="1">
                <a:tableStyleId>{2A488322-F2BA-4B5B-9748-0D474271808F}</a:tableStyleId>
              </a:tblPr>
              <a:tblGrid>
                <a:gridCol w="716796">
                  <a:extLst>
                    <a:ext uri="{9D8B030D-6E8A-4147-A177-3AD203B41FA5}">
                      <a16:colId xmlns:a16="http://schemas.microsoft.com/office/drawing/2014/main" val="1902117154"/>
                    </a:ext>
                  </a:extLst>
                </a:gridCol>
                <a:gridCol w="2983346">
                  <a:extLst>
                    <a:ext uri="{9D8B030D-6E8A-4147-A177-3AD203B41FA5}">
                      <a16:colId xmlns:a16="http://schemas.microsoft.com/office/drawing/2014/main" val="1904521774"/>
                    </a:ext>
                  </a:extLst>
                </a:gridCol>
              </a:tblGrid>
              <a:tr h="251005">
                <a:tc gridSpan="2">
                  <a:txBody>
                    <a:bodyPr/>
                    <a:lstStyle/>
                    <a:p>
                      <a:pPr algn="l"/>
                      <a:r>
                        <a:rPr lang="da-DK" sz="1200" b="1" kern="1200" spc="-10" noProof="0">
                          <a:solidFill>
                            <a:schemeClr val="tx2"/>
                          </a:solidFill>
                          <a:latin typeface="+mn-lt"/>
                          <a:ea typeface="+mn-ea"/>
                          <a:cs typeface="+mn-cs"/>
                        </a:rPr>
                        <a:t>E-data</a:t>
                      </a:r>
                      <a:r>
                        <a:rPr lang="da-DK" sz="900" b="1" kern="1200" spc="-10" noProof="0">
                          <a:solidFill>
                            <a:schemeClr val="tx2"/>
                          </a:solidFill>
                          <a:latin typeface="+mn-lt"/>
                          <a:ea typeface="+mn-ea"/>
                          <a:cs typeface="+mn-cs"/>
                        </a:rPr>
                        <a:t> </a:t>
                      </a: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BC7BF"/>
                    </a:solidFill>
                  </a:tcPr>
                </a:tc>
                <a:tc hMerge="1">
                  <a:txBody>
                    <a:bodyPr/>
                    <a:lstStyle/>
                    <a:p>
                      <a:pPr algn="l"/>
                      <a:r>
                        <a:rPr lang="da-DK" sz="900" b="1" kern="1200" spc="-10" noProof="0">
                          <a:solidFill>
                            <a:schemeClr val="tx2"/>
                          </a:solidFill>
                          <a:latin typeface="+mn-lt"/>
                          <a:ea typeface="+mn-ea"/>
                          <a:cs typeface="+mn-cs"/>
                        </a:rPr>
                        <a:t>E-data </a:t>
                      </a:r>
                      <a:endParaRPr lang="da-DK" sz="900" b="0"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1126365689"/>
                  </a:ext>
                </a:extLst>
              </a:tr>
              <a:tr h="33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a-DK" sz="900" b="1" kern="1200" spc="-10" noProof="0">
                          <a:solidFill>
                            <a:schemeClr val="tx2"/>
                          </a:solidFill>
                          <a:latin typeface="+mn-lt"/>
                          <a:ea typeface="+mn-ea"/>
                          <a:cs typeface="+mn-cs"/>
                        </a:rPr>
                        <a:t>Energiforbrug (B3)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Elektricitet: Vedvarende/Ikke-vedvarende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Brændstoffer: Vedvarende/Ikke-vedvarende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33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Kan</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CO₂e-udledninger (B3)</a:t>
                      </a:r>
                      <a:endParaRPr lang="da-DK" sz="900" b="0" kern="1200" spc="-10" noProof="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a:solidFill>
                            <a:schemeClr val="tx2"/>
                          </a:solidFill>
                          <a:latin typeface="+mn-lt"/>
                          <a:ea typeface="+mn-ea"/>
                          <a:cs typeface="+mn-cs"/>
                        </a:rPr>
                        <a:t>Scope 1 CO₂e udledninger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a:solidFill>
                            <a:schemeClr val="tx2"/>
                          </a:solidFill>
                          <a:latin typeface="+mn-lt"/>
                          <a:ea typeface="+mn-ea"/>
                          <a:cs typeface="+mn-cs"/>
                        </a:rPr>
                        <a:t>Scope 2 CO₂e udledninger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a:solidFill>
                            <a:schemeClr val="tx2"/>
                          </a:solidFill>
                          <a:latin typeface="+mn-lt"/>
                          <a:ea typeface="+mn-ea"/>
                          <a:cs typeface="+mn-cs"/>
                        </a:rPr>
                        <a:t>CO₂e-intensitet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kern="1200" spc="-1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a:solidFill>
                            <a:schemeClr val="tx2"/>
                          </a:solidFill>
                          <a:latin typeface="+mn-lt"/>
                          <a:ea typeface="+mn-ea"/>
                          <a:cs typeface="+mn-cs"/>
                        </a:rPr>
                        <a:t>Scope 3 CO₂e udledninger </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72839680"/>
                  </a:ext>
                </a:extLst>
              </a:tr>
              <a:tr h="33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 hvis relevant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Forurening af luft, vand og jord (B4)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Kun et oplysningskrav, hvis din virksomhed i forvejen rapporterer om forurening som følge af lovkrav eller på frivilligt basis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76431257"/>
                  </a:ext>
                </a:extLst>
              </a:tr>
              <a:tr h="33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 hvis relevant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Kan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Biodiversitet (B5)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a:solidFill>
                            <a:schemeClr val="tx2"/>
                          </a:solidFill>
                        </a:rPr>
                        <a:t>Opgørelse af virksomhedens områder i nærheden af eller i 'biodiversitetsfølsomme områder’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a:solidFill>
                          <a:schemeClr val="tx2"/>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a:solidFill>
                            <a:schemeClr val="tx2"/>
                          </a:solidFill>
                        </a:rPr>
                        <a:t>Virksomhedens arealforbrug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91277326"/>
                  </a:ext>
                </a:extLst>
              </a:tr>
              <a:tr h="33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 hvis relevant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Vand (B6)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Udtagning af vand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noProof="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Vandforbrug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04949788"/>
                  </a:ext>
                </a:extLst>
              </a:tr>
              <a:tr h="33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 hvis relevant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dirty="0">
                          <a:solidFill>
                            <a:schemeClr val="tx2"/>
                          </a:solidFill>
                          <a:latin typeface="+mn-lt"/>
                          <a:ea typeface="+mn-ea"/>
                          <a:cs typeface="+mn-cs"/>
                        </a:rPr>
                        <a:t>Ressourceforbrug, cirkulær økonomi og affaldshåndtering (B7)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Anvendelse af principper fra cirkulær økonomi (JA/NEJ). </a:t>
                      </a:r>
                      <a:br>
                        <a:rPr lang="da-DK" sz="900" b="0" kern="1200" spc="-10" noProof="0" dirty="0">
                          <a:solidFill>
                            <a:srgbClr val="1B4528"/>
                          </a:solidFill>
                          <a:latin typeface="+mn-lt"/>
                          <a:ea typeface="+mn-ea"/>
                          <a:cs typeface="+mn-cs"/>
                        </a:rPr>
                      </a:br>
                      <a:r>
                        <a:rPr lang="da-DK" sz="900" b="0" kern="1200" spc="-10" noProof="0" dirty="0">
                          <a:solidFill>
                            <a:schemeClr val="tx2"/>
                          </a:solidFill>
                          <a:latin typeface="+mn-lt"/>
                          <a:ea typeface="+mn-ea"/>
                          <a:cs typeface="+mn-cs"/>
                        </a:rPr>
                        <a:t>Hvis JA: Beskrivelse af, hvordan der  arbejdes med principper fra cirkulær økonomi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Total mængde affald årligt (farligt/ikke-farligt)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Total mængde affald, der sendes til genbrug eller genanvendelse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Hvis din virksomhed opererer i en materialetung sektor, skal der oplyses om det årlige masse-flow for virksomhedens centrale materialer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50390184"/>
                  </a:ext>
                </a:extLst>
              </a:tr>
            </a:tbl>
          </a:graphicData>
        </a:graphic>
      </p:graphicFrame>
      <p:graphicFrame>
        <p:nvGraphicFramePr>
          <p:cNvPr id="10" name="Table 2">
            <a:extLst>
              <a:ext uri="{FF2B5EF4-FFF2-40B4-BE49-F238E27FC236}">
                <a16:creationId xmlns:a16="http://schemas.microsoft.com/office/drawing/2014/main" id="{17DC92B2-44BF-4E5E-B684-37AE10192EFE}"/>
              </a:ext>
            </a:extLst>
          </p:cNvPr>
          <p:cNvGraphicFramePr>
            <a:graphicFrameLocks noGrp="1"/>
          </p:cNvGraphicFramePr>
          <p:nvPr>
            <p:extLst>
              <p:ext uri="{D42A27DB-BD31-4B8C-83A1-F6EECF244321}">
                <p14:modId xmlns:p14="http://schemas.microsoft.com/office/powerpoint/2010/main" val="2192254904"/>
              </p:ext>
            </p:extLst>
          </p:nvPr>
        </p:nvGraphicFramePr>
        <p:xfrm>
          <a:off x="518600" y="1047365"/>
          <a:ext cx="3711655" cy="3416400"/>
        </p:xfrm>
        <a:graphic>
          <a:graphicData uri="http://schemas.openxmlformats.org/drawingml/2006/table">
            <a:tbl>
              <a:tblPr firstRow="1">
                <a:tableStyleId>{2A488322-F2BA-4B5B-9748-0D474271808F}</a:tableStyleId>
              </a:tblPr>
              <a:tblGrid>
                <a:gridCol w="654418">
                  <a:extLst>
                    <a:ext uri="{9D8B030D-6E8A-4147-A177-3AD203B41FA5}">
                      <a16:colId xmlns:a16="http://schemas.microsoft.com/office/drawing/2014/main" val="1902117154"/>
                    </a:ext>
                  </a:extLst>
                </a:gridCol>
                <a:gridCol w="3057237">
                  <a:extLst>
                    <a:ext uri="{9D8B030D-6E8A-4147-A177-3AD203B41FA5}">
                      <a16:colId xmlns:a16="http://schemas.microsoft.com/office/drawing/2014/main" val="1904521774"/>
                    </a:ext>
                  </a:extLst>
                </a:gridCol>
              </a:tblGrid>
              <a:tr h="24521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spc="-10" noProof="0">
                          <a:solidFill>
                            <a:schemeClr val="tx2"/>
                          </a:solidFill>
                          <a:latin typeface="+mn-lt"/>
                          <a:ea typeface="+mn-ea"/>
                          <a:cs typeface="+mn-cs"/>
                        </a:rPr>
                        <a:t>Generelle oplysninger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Generelle oplysninger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42311251"/>
                  </a:ext>
                </a:extLst>
              </a:tr>
              <a:tr h="2048679">
                <a:tc>
                  <a:txBody>
                    <a:bodyPr/>
                    <a:lstStyle/>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Skal</a:t>
                      </a:r>
                    </a:p>
                    <a:p>
                      <a:pPr algn="l"/>
                      <a:r>
                        <a:rPr lang="da-DK" sz="900" b="0" kern="1200" spc="-10" noProof="0">
                          <a:solidFill>
                            <a:schemeClr val="tx2"/>
                          </a:solidFill>
                          <a:latin typeface="+mn-lt"/>
                          <a:ea typeface="+mn-ea"/>
                          <a:cs typeface="+mn-cs"/>
                        </a:rPr>
                        <a:t>Skal</a:t>
                      </a:r>
                    </a:p>
                    <a:p>
                      <a:pPr algn="l"/>
                      <a:r>
                        <a:rPr lang="da-DK" sz="900" b="0" kern="1200" spc="-10" noProof="0">
                          <a:solidFill>
                            <a:schemeClr val="tx2"/>
                          </a:solidFill>
                          <a:latin typeface="+mn-lt"/>
                          <a:ea typeface="+mn-ea"/>
                          <a:cs typeface="+mn-cs"/>
                        </a:rPr>
                        <a:t>Skal</a:t>
                      </a:r>
                    </a:p>
                    <a:p>
                      <a:pPr algn="l"/>
                      <a:r>
                        <a:rPr lang="da-DK" sz="900" b="0" kern="1200" spc="-10" noProof="0">
                          <a:solidFill>
                            <a:schemeClr val="tx2"/>
                          </a:solidFill>
                          <a:latin typeface="+mn-lt"/>
                          <a:ea typeface="+mn-ea"/>
                          <a:cs typeface="+mn-cs"/>
                        </a:rPr>
                        <a:t>Skal</a:t>
                      </a:r>
                    </a:p>
                    <a:p>
                      <a:pPr algn="l"/>
                      <a:r>
                        <a:rPr lang="da-DK" sz="900" b="0" kern="1200" spc="-10" noProof="0">
                          <a:solidFill>
                            <a:schemeClr val="tx2"/>
                          </a:solidFill>
                          <a:latin typeface="+mn-lt"/>
                          <a:ea typeface="+mn-ea"/>
                          <a:cs typeface="+mn-cs"/>
                        </a:rPr>
                        <a:t>Skal</a:t>
                      </a:r>
                    </a:p>
                    <a:p>
                      <a:pPr algn="l"/>
                      <a:r>
                        <a:rPr lang="da-DK" sz="900" b="0" kern="1200" spc="-10" noProof="0">
                          <a:solidFill>
                            <a:schemeClr val="tx2"/>
                          </a:solidFill>
                          <a:latin typeface="+mn-lt"/>
                          <a:ea typeface="+mn-ea"/>
                          <a:cs typeface="+mn-cs"/>
                        </a:rPr>
                        <a:t>Skal</a:t>
                      </a: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 hvis relevant</a:t>
                      </a:r>
                    </a:p>
                    <a:p>
                      <a:pPr algn="l"/>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 hvis relevant</a:t>
                      </a:r>
                    </a:p>
                    <a:p>
                      <a:pPr algn="l"/>
                      <a:endParaRPr lang="da-DK" sz="900" b="0"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da-DK" sz="900" b="1" kern="1200" spc="-10" noProof="0">
                          <a:solidFill>
                            <a:schemeClr val="tx2"/>
                          </a:solidFill>
                          <a:latin typeface="+mn-lt"/>
                          <a:ea typeface="+mn-ea"/>
                          <a:cs typeface="+mn-cs"/>
                        </a:rPr>
                        <a:t>Grundlag for udarbejdelse (B1)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Virksomhedens juridiske 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NACE sektor kode(r)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Balancesum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Omsætning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a:solidFill>
                            <a:schemeClr val="tx2"/>
                          </a:solidFill>
                          <a:latin typeface="+mn-lt"/>
                          <a:ea typeface="+mn-ea"/>
                          <a:cs typeface="+mn-cs"/>
                        </a:rPr>
                        <a:t>Antal ansatte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a:solidFill>
                            <a:schemeClr val="tx2"/>
                          </a:solidFill>
                          <a:latin typeface="+mn-lt"/>
                          <a:ea typeface="+mn-ea"/>
                          <a:cs typeface="+mn-cs"/>
                        </a:rPr>
                        <a:t>Adresser og geolokation på </a:t>
                      </a:r>
                      <a:r>
                        <a:rPr lang="da-DK" sz="900" b="0" u="none" kern="1200" spc="-10">
                          <a:solidFill>
                            <a:schemeClr val="tx2"/>
                          </a:solidFill>
                          <a:latin typeface="+mn-lt"/>
                          <a:ea typeface="+mn-ea"/>
                          <a:cs typeface="+mn-cs"/>
                        </a:rPr>
                        <a:t>væsentlige</a:t>
                      </a:r>
                      <a:r>
                        <a:rPr lang="da-DK" sz="900" b="0" kern="1200" spc="-10">
                          <a:solidFill>
                            <a:schemeClr val="tx2"/>
                          </a:solidFill>
                          <a:latin typeface="+mn-lt"/>
                          <a:ea typeface="+mn-ea"/>
                          <a:cs typeface="+mn-cs"/>
                        </a:rPr>
                        <a:t> aktiver og anlæg, som virksomheden ejer, lejer eller kontrollerer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a:solidFill>
                            <a:schemeClr val="tx2"/>
                          </a:solidFill>
                          <a:latin typeface="+mn-lt"/>
                          <a:ea typeface="+mn-ea"/>
                          <a:cs typeface="+mn-cs"/>
                        </a:rPr>
                        <a:t>Eventuelle udeladelser grundet fortrolighed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kern="1200" spc="-1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a:solidFill>
                            <a:schemeClr val="tx2"/>
                          </a:solidFill>
                          <a:latin typeface="+mn-lt"/>
                          <a:ea typeface="+mn-ea"/>
                          <a:cs typeface="+mn-cs"/>
                        </a:rPr>
                        <a:t>Kort beskrivelse af din virksomheds eventuelle ESG-certifikat eller miljø)mærker</a:t>
                      </a:r>
                      <a:endParaRPr lang="da-DK" sz="900" b="0"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992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 hvis relevant</a:t>
                      </a:r>
                    </a:p>
                    <a:p>
                      <a:pPr algn="l"/>
                      <a:endParaRPr lang="da-DK" sz="900" b="0"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da-DK" sz="900" b="1" kern="1200" spc="-10" noProof="0" dirty="0">
                          <a:solidFill>
                            <a:schemeClr val="tx2"/>
                          </a:solidFill>
                          <a:latin typeface="+mn-lt"/>
                          <a:ea typeface="+mn-ea"/>
                          <a:cs typeface="+mn-cs"/>
                        </a:rPr>
                        <a:t>Indsatser, politikker og fremtidige initiativer for omstilling til en mere bæredygtig økonomi (B2)</a:t>
                      </a:r>
                      <a:endParaRPr lang="da-DK" sz="900" b="0"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dirty="0">
                          <a:solidFill>
                            <a:schemeClr val="tx2"/>
                          </a:solidFill>
                          <a:latin typeface="+mn-lt"/>
                          <a:ea typeface="+mn-ea"/>
                          <a:cs typeface="+mn-cs"/>
                        </a:rPr>
                        <a:t>Hvis din virksomhed allerede har konkrete indsatser, politikker eller initiativer, der understøtter omstilling til en mere bæredygtig økonomi, skal dette oplyses ved at svare JA/NEJ i oplysningsskemaet </a:t>
                      </a:r>
                      <a:r>
                        <a:rPr lang="da-DK" sz="900" b="0" kern="1200" spc="-10" noProof="0" dirty="0">
                          <a:solidFill>
                            <a:schemeClr val="tx2"/>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noProof="0" dirty="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91882193"/>
                  </a:ext>
                </a:extLst>
              </a:tr>
            </a:tbl>
          </a:graphicData>
        </a:graphic>
      </p:graphicFrame>
    </p:spTree>
    <p:extLst>
      <p:ext uri="{BB962C8B-B14F-4D97-AF65-F5344CB8AC3E}">
        <p14:creationId xmlns:p14="http://schemas.microsoft.com/office/powerpoint/2010/main" val="2917560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a:t>Egen arbejdsstyrke: Sundhed og sikkerhed (B9)</a:t>
            </a:r>
          </a:p>
        </p:txBody>
      </p:sp>
      <p:sp>
        <p:nvSpPr>
          <p:cNvPr id="7" name="Rectangle 7">
            <a:extLst>
              <a:ext uri="{FF2B5EF4-FFF2-40B4-BE49-F238E27FC236}">
                <a16:creationId xmlns:a16="http://schemas.microsoft.com/office/drawing/2014/main" id="{B01ED3E8-8487-AF26-27EC-A7F24207A7DF}"/>
              </a:ext>
            </a:extLst>
          </p:cNvPr>
          <p:cNvSpPr/>
          <p:nvPr/>
        </p:nvSpPr>
        <p:spPr>
          <a:xfrm>
            <a:off x="507999" y="1016000"/>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a:t>
            </a:r>
          </a:p>
        </p:txBody>
      </p:sp>
      <p:graphicFrame>
        <p:nvGraphicFramePr>
          <p:cNvPr id="13" name="Table 12">
            <a:extLst>
              <a:ext uri="{FF2B5EF4-FFF2-40B4-BE49-F238E27FC236}">
                <a16:creationId xmlns:a16="http://schemas.microsoft.com/office/drawing/2014/main" id="{AE932BB9-32D4-19FC-5E73-EB89688D4CBF}"/>
              </a:ext>
            </a:extLst>
          </p:cNvPr>
          <p:cNvGraphicFramePr>
            <a:graphicFrameLocks noGrp="1"/>
          </p:cNvGraphicFramePr>
          <p:nvPr>
            <p:extLst>
              <p:ext uri="{D42A27DB-BD31-4B8C-83A1-F6EECF244321}">
                <p14:modId xmlns:p14="http://schemas.microsoft.com/office/powerpoint/2010/main" val="1946508865"/>
              </p:ext>
            </p:extLst>
          </p:nvPr>
        </p:nvGraphicFramePr>
        <p:xfrm>
          <a:off x="507999" y="1526400"/>
          <a:ext cx="7343769" cy="864000"/>
        </p:xfrm>
        <a:graphic>
          <a:graphicData uri="http://schemas.openxmlformats.org/drawingml/2006/table">
            <a:tbl>
              <a:tblPr firstRow="1">
                <a:tableStyleId>{2A488322-F2BA-4B5B-9748-0D474271808F}</a:tableStyleId>
              </a:tblPr>
              <a:tblGrid>
                <a:gridCol w="5727156">
                  <a:extLst>
                    <a:ext uri="{9D8B030D-6E8A-4147-A177-3AD203B41FA5}">
                      <a16:colId xmlns:a16="http://schemas.microsoft.com/office/drawing/2014/main" val="2698153288"/>
                    </a:ext>
                  </a:extLst>
                </a:gridCol>
                <a:gridCol w="1616613">
                  <a:extLst>
                    <a:ext uri="{9D8B030D-6E8A-4147-A177-3AD203B41FA5}">
                      <a16:colId xmlns:a16="http://schemas.microsoft.com/office/drawing/2014/main" val="2119413191"/>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Registrerede arbejdsulykker </a:t>
                      </a:r>
                      <a:r>
                        <a:rPr lang="da-DK" sz="900" b="0">
                          <a:solidFill>
                            <a:schemeClr val="tx2"/>
                          </a:solidFill>
                        </a:rPr>
                        <a:t>(pkt. 41a)</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År</a:t>
                      </a:r>
                      <a:r>
                        <a:rPr lang="en-GB" sz="900" b="1">
                          <a:solidFill>
                            <a:schemeClr val="accent2"/>
                          </a:solidFill>
                          <a:latin typeface="Calibri" panose="020F0502020204030204" pitchFamily="34" charset="0"/>
                          <a:cs typeface="Calibri" panose="020F0502020204030204" pitchFamily="34" charset="0"/>
                        </a:rPr>
                        <a:t>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r>
                        <a:rPr lang="da-DK" sz="900" b="0">
                          <a:solidFill>
                            <a:schemeClr val="tx2"/>
                          </a:solidFill>
                        </a:rPr>
                        <a:t>Antal</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antal]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da-DK" sz="900" b="0">
                          <a:solidFill>
                            <a:schemeClr val="tx2"/>
                          </a:solidFill>
                        </a:rPr>
                        <a:t>Frekvens</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[Indsæt antal]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bl>
          </a:graphicData>
        </a:graphic>
      </p:graphicFrame>
      <p:sp>
        <p:nvSpPr>
          <p:cNvPr id="21" name="Rectangle 7">
            <a:extLst>
              <a:ext uri="{FF2B5EF4-FFF2-40B4-BE49-F238E27FC236}">
                <a16:creationId xmlns:a16="http://schemas.microsoft.com/office/drawing/2014/main" id="{7EFAA828-141C-9C06-1160-F1BB8D2E8904}"/>
              </a:ext>
            </a:extLst>
          </p:cNvPr>
          <p:cNvSpPr/>
          <p:nvPr/>
        </p:nvSpPr>
        <p:spPr>
          <a:xfrm>
            <a:off x="507999" y="2586115"/>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a:t>
            </a:r>
          </a:p>
        </p:txBody>
      </p:sp>
      <p:graphicFrame>
        <p:nvGraphicFramePr>
          <p:cNvPr id="9" name="Table 8">
            <a:extLst>
              <a:ext uri="{FF2B5EF4-FFF2-40B4-BE49-F238E27FC236}">
                <a16:creationId xmlns:a16="http://schemas.microsoft.com/office/drawing/2014/main" id="{F34D7173-AC05-2CA2-966F-6F3A8736B5C6}"/>
              </a:ext>
            </a:extLst>
          </p:cNvPr>
          <p:cNvGraphicFramePr>
            <a:graphicFrameLocks noGrp="1"/>
          </p:cNvGraphicFramePr>
          <p:nvPr>
            <p:extLst>
              <p:ext uri="{D42A27DB-BD31-4B8C-83A1-F6EECF244321}">
                <p14:modId xmlns:p14="http://schemas.microsoft.com/office/powerpoint/2010/main" val="1387419146"/>
              </p:ext>
            </p:extLst>
          </p:nvPr>
        </p:nvGraphicFramePr>
        <p:xfrm>
          <a:off x="507999" y="3102591"/>
          <a:ext cx="7343769" cy="864000"/>
        </p:xfrm>
        <a:graphic>
          <a:graphicData uri="http://schemas.openxmlformats.org/drawingml/2006/table">
            <a:tbl>
              <a:tblPr firstRow="1">
                <a:tableStyleId>{2A488322-F2BA-4B5B-9748-0D474271808F}</a:tableStyleId>
              </a:tblPr>
              <a:tblGrid>
                <a:gridCol w="5727156">
                  <a:extLst>
                    <a:ext uri="{9D8B030D-6E8A-4147-A177-3AD203B41FA5}">
                      <a16:colId xmlns:a16="http://schemas.microsoft.com/office/drawing/2014/main" val="2698153288"/>
                    </a:ext>
                  </a:extLst>
                </a:gridCol>
                <a:gridCol w="1616613">
                  <a:extLst>
                    <a:ext uri="{9D8B030D-6E8A-4147-A177-3AD203B41FA5}">
                      <a16:colId xmlns:a16="http://schemas.microsoft.com/office/drawing/2014/main" val="2119413191"/>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Arbejdsrelaterede dødsfald </a:t>
                      </a:r>
                      <a:r>
                        <a:rPr lang="da-DK" sz="900" b="0">
                          <a:solidFill>
                            <a:schemeClr val="tx2"/>
                          </a:solidFill>
                        </a:rPr>
                        <a:t>(pkt. 41b)</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År</a:t>
                      </a:r>
                      <a:r>
                        <a:rPr lang="en-GB" sz="900" b="1">
                          <a:solidFill>
                            <a:schemeClr val="accent2"/>
                          </a:solidFill>
                          <a:latin typeface="Calibri" panose="020F0502020204030204" pitchFamily="34" charset="0"/>
                          <a:cs typeface="Calibri" panose="020F0502020204030204" pitchFamily="34" charset="0"/>
                        </a:rPr>
                        <a:t>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r>
                        <a:rPr lang="da-DK" sz="900" b="0">
                          <a:solidFill>
                            <a:schemeClr val="tx2"/>
                          </a:solidFill>
                        </a:rPr>
                        <a:t>Som følge af arbejdsskade/-ulykke</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antal]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da-DK" sz="900" b="0">
                          <a:solidFill>
                            <a:schemeClr val="tx2"/>
                          </a:solidFill>
                        </a:rPr>
                        <a:t>Som følge af arbejdsrelateret dårligt helbred</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[indsæt antal]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bl>
          </a:graphicData>
        </a:graphic>
      </p:graphicFrame>
      <p:sp>
        <p:nvSpPr>
          <p:cNvPr id="19" name="Rectangle 18">
            <a:extLst>
              <a:ext uri="{FF2B5EF4-FFF2-40B4-BE49-F238E27FC236}">
                <a16:creationId xmlns:a16="http://schemas.microsoft.com/office/drawing/2014/main" id="{5E6DD59F-7103-EFCF-A12E-E9F96640387C}"/>
              </a:ext>
            </a:extLst>
          </p:cNvPr>
          <p:cNvSpPr/>
          <p:nvPr/>
        </p:nvSpPr>
        <p:spPr>
          <a:xfrm>
            <a:off x="507999" y="4167960"/>
            <a:ext cx="7343776" cy="250716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Vejledning til udfyldelse af oplysningspunkt</a:t>
            </a:r>
          </a:p>
          <a:p>
            <a:pPr algn="l">
              <a:lnSpc>
                <a:spcPct val="106000"/>
              </a:lnSpc>
            </a:pPr>
            <a:endParaRPr lang="da-DK" sz="900" b="1" spc="-10">
              <a:solidFill>
                <a:schemeClr val="tx2"/>
              </a:solidFill>
            </a:endParaRPr>
          </a:p>
          <a:p>
            <a:pPr algn="l"/>
            <a:r>
              <a:rPr lang="da-DK" sz="900" spc="-10">
                <a:solidFill>
                  <a:schemeClr val="tx2"/>
                </a:solidFill>
              </a:rPr>
              <a:t>Frekvensen af registrerede arbejdsulykker (pkt. 42a) skal opgøres ved hjælp af følgende formel:</a:t>
            </a:r>
          </a:p>
          <a:p>
            <a:pPr algn="l"/>
            <a:endParaRPr lang="da-DK" sz="900" spc="-10">
              <a:solidFill>
                <a:schemeClr val="tx2"/>
              </a:solidFill>
            </a:endParaRPr>
          </a:p>
          <a:p>
            <a:pPr algn="l"/>
            <a:endParaRPr lang="da-DK" sz="900" spc="-10">
              <a:solidFill>
                <a:schemeClr val="tx2"/>
              </a:solidFill>
            </a:endParaRPr>
          </a:p>
          <a:p>
            <a:pPr algn="l"/>
            <a:endParaRPr lang="da-DK" sz="900" spc="-10">
              <a:solidFill>
                <a:schemeClr val="tx2"/>
              </a:solidFill>
            </a:endParaRPr>
          </a:p>
          <a:p>
            <a:pPr algn="l"/>
            <a:endParaRPr lang="da-DK" sz="900" spc="-10">
              <a:solidFill>
                <a:schemeClr val="tx2"/>
              </a:solidFill>
            </a:endParaRPr>
          </a:p>
          <a:p>
            <a:pPr algn="l"/>
            <a:r>
              <a:rPr lang="da-DK" sz="900" spc="-10">
                <a:solidFill>
                  <a:schemeClr val="tx2"/>
                </a:solidFill>
              </a:rPr>
              <a:t>Du må gerne estimere antallet af arbejdstimer, hvis du ikke kan udregne det præcise tal.</a:t>
            </a:r>
          </a:p>
          <a:p>
            <a:pPr algn="l"/>
            <a:endParaRPr lang="da-DK" sz="900" spc="-10">
              <a:solidFill>
                <a:schemeClr val="tx2"/>
              </a:solidFill>
            </a:endParaRPr>
          </a:p>
          <a:p>
            <a:pPr algn="l"/>
            <a:r>
              <a:rPr lang="da-DK" sz="900" spc="-10">
                <a:solidFill>
                  <a:schemeClr val="tx2"/>
                </a:solidFill>
              </a:rPr>
              <a:t>Eksempel på opgørelse af frekvens: Virksomhed A har 40 ansatte, som det antages arbejder 2.000 timer årligt = 80.000 timer. </a:t>
            </a:r>
          </a:p>
          <a:p>
            <a:pPr algn="l"/>
            <a:r>
              <a:rPr lang="da-DK" sz="900" spc="-10">
                <a:solidFill>
                  <a:schemeClr val="tx2"/>
                </a:solidFill>
              </a:rPr>
              <a:t>Hvis der er registreret 3 arbejdsrelaterede ulykker i det givne år, vil deres frekvens være: </a:t>
            </a:r>
          </a:p>
          <a:p>
            <a:pPr algn="l"/>
            <a:r>
              <a:rPr lang="da-DK" sz="900" spc="-10">
                <a:solidFill>
                  <a:schemeClr val="tx2"/>
                </a:solidFill>
              </a:rPr>
              <a:t>3/80000*200000 = 7,5 ulykker pr. 100 ansatte i det år.</a:t>
            </a:r>
          </a:p>
          <a:p>
            <a:pPr algn="l"/>
            <a:endParaRPr lang="da-DK" sz="900" spc="-10">
              <a:solidFill>
                <a:schemeClr val="tx2"/>
              </a:solidFill>
            </a:endParaRPr>
          </a:p>
          <a:p>
            <a:r>
              <a:rPr lang="da-DK" sz="900" spc="-10">
                <a:solidFill>
                  <a:schemeClr val="tx2"/>
                </a:solidFill>
              </a:rPr>
              <a:t>Frekvensen opgøres ud fra en fælles europæisk antagelse om, at et fuldtidsarbejdsår består af 2.000 timer om året, hvilket er et højere timetal på årsbasis, end der ofte regnes med i dansk sammenhæng. For at kunne sammenligne frekvensen for arbejdsulykker på tværs af virksomheder i EU skal der derfor ganges med 200.000.</a:t>
            </a:r>
          </a:p>
          <a:p>
            <a:pPr algn="l"/>
            <a:endParaRPr lang="da-DK" sz="900" spc="-10">
              <a:solidFill>
                <a:schemeClr val="tx2"/>
              </a:solidFill>
            </a:endParaRPr>
          </a:p>
        </p:txBody>
      </p:sp>
      <p:graphicFrame>
        <p:nvGraphicFramePr>
          <p:cNvPr id="3" name="Table 2">
            <a:extLst>
              <a:ext uri="{FF2B5EF4-FFF2-40B4-BE49-F238E27FC236}">
                <a16:creationId xmlns:a16="http://schemas.microsoft.com/office/drawing/2014/main" id="{DB2BF55A-1A31-4917-0544-0A2EF1A83F98}"/>
              </a:ext>
            </a:extLst>
          </p:cNvPr>
          <p:cNvGraphicFramePr>
            <a:graphicFrameLocks noGrp="1"/>
          </p:cNvGraphicFramePr>
          <p:nvPr>
            <p:extLst>
              <p:ext uri="{D42A27DB-BD31-4B8C-83A1-F6EECF244321}">
                <p14:modId xmlns:p14="http://schemas.microsoft.com/office/powerpoint/2010/main" val="4014384112"/>
              </p:ext>
            </p:extLst>
          </p:nvPr>
        </p:nvGraphicFramePr>
        <p:xfrm>
          <a:off x="601802" y="4778860"/>
          <a:ext cx="7065050" cy="389520"/>
        </p:xfrm>
        <a:graphic>
          <a:graphicData uri="http://schemas.openxmlformats.org/drawingml/2006/table">
            <a:tbl>
              <a:tblPr firstRow="1" bandRow="1">
                <a:tableStyleId>{2D5ABB26-0587-4C30-8999-92F81FD0307C}</a:tableStyleId>
              </a:tblPr>
              <a:tblGrid>
                <a:gridCol w="4090326">
                  <a:extLst>
                    <a:ext uri="{9D8B030D-6E8A-4147-A177-3AD203B41FA5}">
                      <a16:colId xmlns:a16="http://schemas.microsoft.com/office/drawing/2014/main" val="415512874"/>
                    </a:ext>
                  </a:extLst>
                </a:gridCol>
                <a:gridCol w="624151">
                  <a:extLst>
                    <a:ext uri="{9D8B030D-6E8A-4147-A177-3AD203B41FA5}">
                      <a16:colId xmlns:a16="http://schemas.microsoft.com/office/drawing/2014/main" val="1269923156"/>
                    </a:ext>
                  </a:extLst>
                </a:gridCol>
                <a:gridCol w="2350573">
                  <a:extLst>
                    <a:ext uri="{9D8B030D-6E8A-4147-A177-3AD203B41FA5}">
                      <a16:colId xmlns:a16="http://schemas.microsoft.com/office/drawing/2014/main" val="2223036149"/>
                    </a:ext>
                  </a:extLst>
                </a:gridCol>
              </a:tblGrid>
              <a:tr h="156729">
                <a:tc>
                  <a:txBody>
                    <a:bodyPr/>
                    <a:lstStyle/>
                    <a:p>
                      <a:pPr algn="ctr"/>
                      <a:r>
                        <a:rPr lang="da-DK" sz="900" b="0" i="1">
                          <a:solidFill>
                            <a:schemeClr val="tx2"/>
                          </a:solidFill>
                        </a:rPr>
                        <a:t>Antallet af registrerede arbejdsrelaterede ulykker i rapporteringsåret</a:t>
                      </a:r>
                      <a:endParaRPr lang="en-GB" sz="900" b="0" i="1">
                        <a:solidFill>
                          <a:schemeClr val="tx2"/>
                        </a:solidFill>
                      </a:endParaRPr>
                    </a:p>
                  </a:txBody>
                  <a:tcPr marL="36000" marR="36000" marT="28800" marB="28800" anchor="ctr">
                    <a:lnB w="6350" cap="flat" cmpd="sng" algn="ctr">
                      <a:solidFill>
                        <a:schemeClr val="tx2"/>
                      </a:solidFill>
                      <a:prstDash val="solid"/>
                      <a:round/>
                      <a:headEnd type="none" w="med" len="med"/>
                      <a:tailEnd type="none" w="med" len="med"/>
                    </a:lnB>
                  </a:tcPr>
                </a:tc>
                <a:tc rowSpan="2">
                  <a:txBody>
                    <a:bodyPr/>
                    <a:lstStyle/>
                    <a:p>
                      <a:pPr algn="l"/>
                      <a:r>
                        <a:rPr lang="en-GB" sz="900" b="0" i="1">
                          <a:solidFill>
                            <a:schemeClr val="tx2"/>
                          </a:solidFill>
                        </a:rPr>
                        <a:t>x 200.000</a:t>
                      </a:r>
                    </a:p>
                  </a:txBody>
                  <a:tcPr marL="54000" marR="36000" marT="28800" marB="28800" anchor="ctr"/>
                </a:tc>
                <a:tc rowSpan="2">
                  <a:txBody>
                    <a:bodyPr/>
                    <a:lstStyle/>
                    <a:p>
                      <a:pPr algn="l"/>
                      <a:r>
                        <a:rPr lang="en-GB" sz="900" b="0" i="1">
                          <a:solidFill>
                            <a:schemeClr val="tx2"/>
                          </a:solidFill>
                        </a:rPr>
                        <a:t>= </a:t>
                      </a:r>
                      <a:r>
                        <a:rPr lang="da-DK" sz="900" i="1" spc="-10">
                          <a:solidFill>
                            <a:schemeClr val="tx2"/>
                          </a:solidFill>
                        </a:rPr>
                        <a:t>Frekvensen af registrerede arbejdsulykker </a:t>
                      </a:r>
                      <a:endParaRPr lang="en-GB" sz="900" b="0" i="1">
                        <a:solidFill>
                          <a:schemeClr val="tx2"/>
                        </a:solidFill>
                      </a:endParaRPr>
                    </a:p>
                  </a:txBody>
                  <a:tcPr marL="54000" marR="36000" marT="28800" marB="28800" anchor="ctr"/>
                </a:tc>
                <a:extLst>
                  <a:ext uri="{0D108BD9-81ED-4DB2-BD59-A6C34878D82A}">
                    <a16:rowId xmlns:a16="http://schemas.microsoft.com/office/drawing/2014/main" val="2898994374"/>
                  </a:ext>
                </a:extLst>
              </a:tr>
              <a:tr h="156729">
                <a:tc>
                  <a:txBody>
                    <a:bodyPr/>
                    <a:lstStyle/>
                    <a:p>
                      <a:pPr algn="ctr"/>
                      <a:r>
                        <a:rPr lang="da-DK" sz="900" b="0" i="1" noProof="0" dirty="0">
                          <a:solidFill>
                            <a:schemeClr val="tx2"/>
                          </a:solidFill>
                        </a:rPr>
                        <a:t>Antal arbejdstimer for alle ansatte sammenlagt for rapporteringsåret</a:t>
                      </a:r>
                    </a:p>
                  </a:txBody>
                  <a:tcPr marL="36000" marR="36000" marT="28800" marB="28800" anchor="ctr">
                    <a:lnT w="6350" cap="flat" cmpd="sng" algn="ctr">
                      <a:solidFill>
                        <a:schemeClr val="tx2"/>
                      </a:solidFill>
                      <a:prstDash val="solid"/>
                      <a:round/>
                      <a:headEnd type="none" w="med" len="med"/>
                      <a:tailEnd type="none" w="med" len="med"/>
                    </a:lnT>
                  </a:tcPr>
                </a:tc>
                <a:tc vMerge="1">
                  <a:txBody>
                    <a:bodyPr/>
                    <a:lstStyle/>
                    <a:p>
                      <a:pPr algn="ctr"/>
                      <a:endParaRPr lang="en-GB" sz="800">
                        <a:solidFill>
                          <a:srgbClr val="5F7D69"/>
                        </a:solidFill>
                      </a:endParaRPr>
                    </a:p>
                  </a:txBody>
                  <a:tcPr anchor="ctr"/>
                </a:tc>
                <a:tc vMerge="1">
                  <a:txBody>
                    <a:bodyPr/>
                    <a:lstStyle/>
                    <a:p>
                      <a:endParaRPr lang="da-DK"/>
                    </a:p>
                  </a:txBody>
                  <a:tcPr/>
                </a:tc>
                <a:extLst>
                  <a:ext uri="{0D108BD9-81ED-4DB2-BD59-A6C34878D82A}">
                    <a16:rowId xmlns:a16="http://schemas.microsoft.com/office/drawing/2014/main" val="1013102162"/>
                  </a:ext>
                </a:extLst>
              </a:tr>
            </a:tbl>
          </a:graphicData>
        </a:graphic>
      </p:graphicFrame>
      <p:sp>
        <p:nvSpPr>
          <p:cNvPr id="10" name="Rectangle 9">
            <a:extLst>
              <a:ext uri="{FF2B5EF4-FFF2-40B4-BE49-F238E27FC236}">
                <a16:creationId xmlns:a16="http://schemas.microsoft.com/office/drawing/2014/main" id="{BF7B8674-8E86-C2D3-7728-AD21F161D0A0}"/>
              </a:ext>
            </a:extLst>
          </p:cNvPr>
          <p:cNvSpPr/>
          <p:nvPr/>
        </p:nvSpPr>
        <p:spPr>
          <a:xfrm>
            <a:off x="8169275" y="1016001"/>
            <a:ext cx="3514725" cy="2685255"/>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Arbejdsulykke</a:t>
            </a:r>
          </a:p>
          <a:p>
            <a:pPr algn="l">
              <a:lnSpc>
                <a:spcPct val="106000"/>
              </a:lnSpc>
            </a:pPr>
            <a:r>
              <a:rPr lang="da-DK" sz="900" spc="-10">
                <a:solidFill>
                  <a:schemeClr val="tx2"/>
                </a:solidFill>
                <a:latin typeface="+mj-lt"/>
              </a:rPr>
              <a:t>En arbejdsulykke er en pludselig hændelse i forbindelse med arbejdet, som fører til, at en person kommer fysisk eller psykisk til skade. </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Arbejdsulykker - Frekvens </a:t>
            </a:r>
          </a:p>
          <a:p>
            <a:pPr algn="l">
              <a:lnSpc>
                <a:spcPct val="106000"/>
              </a:lnSpc>
            </a:pPr>
            <a:r>
              <a:rPr lang="da-DK" sz="900" spc="-10">
                <a:solidFill>
                  <a:schemeClr val="tx2"/>
                </a:solidFill>
              </a:rPr>
              <a:t>Frekvensen angiver antallet af arbejdsrelaterede ulykker pr. 100 fuldtidsansatte pr. år.</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Arbejdsrelaterede dødsfald – Dårligt helbred</a:t>
            </a:r>
          </a:p>
          <a:p>
            <a:pPr algn="l">
              <a:lnSpc>
                <a:spcPct val="106000"/>
              </a:lnSpc>
            </a:pPr>
            <a:r>
              <a:rPr lang="da-DK" sz="900" spc="-10">
                <a:solidFill>
                  <a:schemeClr val="tx2"/>
                </a:solidFill>
              </a:rPr>
              <a:t>Sundhedsproblemer, som følge af rygning, stof- og alkoholmisbrug, fysisk inaktivitet, usunde kostvaner og psykosociale faktorer, der ikke er forbundet med arbejde, betragtes ikke som arbejdsrelateret.</a:t>
            </a:r>
          </a:p>
        </p:txBody>
      </p:sp>
      <p:sp>
        <p:nvSpPr>
          <p:cNvPr id="14" name="Rectangle 13">
            <a:extLst>
              <a:ext uri="{FF2B5EF4-FFF2-40B4-BE49-F238E27FC236}">
                <a16:creationId xmlns:a16="http://schemas.microsoft.com/office/drawing/2014/main" id="{EC89E36B-F560-CE14-9CFA-A38BA917466E}"/>
              </a:ext>
            </a:extLst>
          </p:cNvPr>
          <p:cNvSpPr/>
          <p:nvPr/>
        </p:nvSpPr>
        <p:spPr>
          <a:xfrm>
            <a:off x="8169275" y="4167959"/>
            <a:ext cx="3514725" cy="86655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Mulige datakilder</a:t>
            </a:r>
          </a:p>
          <a:p>
            <a:pPr algn="l">
              <a:lnSpc>
                <a:spcPct val="106000"/>
              </a:lnSpc>
            </a:pPr>
            <a:endParaRPr lang="da-DK" sz="900" b="1" spc="-10">
              <a:solidFill>
                <a:schemeClr val="tx2"/>
              </a:solidFill>
            </a:endParaRPr>
          </a:p>
          <a:p>
            <a:pPr algn="l">
              <a:lnSpc>
                <a:spcPct val="106000"/>
              </a:lnSpc>
            </a:pPr>
            <a:r>
              <a:rPr lang="da-DK" sz="900" spc="-10">
                <a:solidFill>
                  <a:schemeClr val="accent1">
                    <a:lumMod val="90000"/>
                    <a:lumOff val="10000"/>
                  </a:schemeClr>
                </a:solidFill>
                <a:hlinkClick r:id="rId3">
                  <a:extLst>
                    <a:ext uri="{A12FA001-AC4F-418D-AE19-62706E023703}">
                      <ahyp:hlinkClr xmlns:ahyp="http://schemas.microsoft.com/office/drawing/2018/hyperlinkcolor" val="tx"/>
                    </a:ext>
                  </a:extLst>
                </a:hlinkClick>
              </a:rPr>
              <a:t>Læs mere om arbejdsulykker på Arbejdstilsynets hjemmeside</a:t>
            </a:r>
            <a:endParaRPr lang="da-DK" sz="900" spc="-10">
              <a:solidFill>
                <a:schemeClr val="accent1">
                  <a:lumMod val="90000"/>
                  <a:lumOff val="10000"/>
                </a:schemeClr>
              </a:solidFill>
            </a:endParaRPr>
          </a:p>
        </p:txBody>
      </p:sp>
      <p:pic>
        <p:nvPicPr>
          <p:cNvPr id="15" name="Graphic 14">
            <a:extLst>
              <a:ext uri="{FF2B5EF4-FFF2-40B4-BE49-F238E27FC236}">
                <a16:creationId xmlns:a16="http://schemas.microsoft.com/office/drawing/2014/main" id="{94A419A0-2897-CB74-5100-9E0650059B3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3258" y="4254726"/>
            <a:ext cx="226314" cy="226314"/>
          </a:xfrm>
          <a:prstGeom prst="rect">
            <a:avLst/>
          </a:prstGeom>
        </p:spPr>
      </p:pic>
      <p:pic>
        <p:nvPicPr>
          <p:cNvPr id="20" name="Graphic 19">
            <a:extLst>
              <a:ext uri="{FF2B5EF4-FFF2-40B4-BE49-F238E27FC236}">
                <a16:creationId xmlns:a16="http://schemas.microsoft.com/office/drawing/2014/main" id="{75E17D6E-72AE-27CA-C626-49F6C7246BB8}"/>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9188" y="4237288"/>
            <a:ext cx="207455" cy="232601"/>
          </a:xfrm>
          <a:prstGeom prst="rect">
            <a:avLst/>
          </a:prstGeom>
        </p:spPr>
      </p:pic>
      <p:pic>
        <p:nvPicPr>
          <p:cNvPr id="8" name="Graphic 7">
            <a:extLst>
              <a:ext uri="{FF2B5EF4-FFF2-40B4-BE49-F238E27FC236}">
                <a16:creationId xmlns:a16="http://schemas.microsoft.com/office/drawing/2014/main" id="{ACEA3762-3160-9279-EDAA-43B57F79C69D}"/>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1802" y="1095978"/>
            <a:ext cx="207455" cy="232601"/>
          </a:xfrm>
          <a:prstGeom prst="rect">
            <a:avLst/>
          </a:prstGeom>
        </p:spPr>
      </p:pic>
      <p:pic>
        <p:nvPicPr>
          <p:cNvPr id="22" name="Graphic 21">
            <a:extLst>
              <a:ext uri="{FF2B5EF4-FFF2-40B4-BE49-F238E27FC236}">
                <a16:creationId xmlns:a16="http://schemas.microsoft.com/office/drawing/2014/main" id="{5DAA0E52-883D-310C-F34E-12DBDA05BA46}"/>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1802" y="2666093"/>
            <a:ext cx="207455" cy="232601"/>
          </a:xfrm>
          <a:prstGeom prst="rect">
            <a:avLst/>
          </a:prstGeom>
        </p:spPr>
      </p:pic>
      <p:pic>
        <p:nvPicPr>
          <p:cNvPr id="25" name="Graphic 24">
            <a:extLst>
              <a:ext uri="{FF2B5EF4-FFF2-40B4-BE49-F238E27FC236}">
                <a16:creationId xmlns:a16="http://schemas.microsoft.com/office/drawing/2014/main" id="{D36AA861-735B-0178-F637-AC7ECCEF961F}"/>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233258" y="1104042"/>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20</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pic>
        <p:nvPicPr>
          <p:cNvPr id="2" name="Graphic 15">
            <a:extLst>
              <a:ext uri="{FF2B5EF4-FFF2-40B4-BE49-F238E27FC236}">
                <a16:creationId xmlns:a16="http://schemas.microsoft.com/office/drawing/2014/main" id="{4A6B827A-FB4A-1E9A-8BDF-AC7A6AF600DF}"/>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30477" y="4624529"/>
            <a:ext cx="83482" cy="88700"/>
          </a:xfrm>
          <a:prstGeom prst="rect">
            <a:avLst/>
          </a:prstGeom>
        </p:spPr>
      </p:pic>
    </p:spTree>
    <p:extLst>
      <p:ext uri="{BB962C8B-B14F-4D97-AF65-F5344CB8AC3E}">
        <p14:creationId xmlns:p14="http://schemas.microsoft.com/office/powerpoint/2010/main" val="1034862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noProof="0"/>
              <a:t>Egen arbejdsstyrke: Vederlag, overenskomster og uddannelse (B10)</a:t>
            </a:r>
          </a:p>
        </p:txBody>
      </p:sp>
      <p:sp>
        <p:nvSpPr>
          <p:cNvPr id="11" name="Rectangle 7">
            <a:extLst>
              <a:ext uri="{FF2B5EF4-FFF2-40B4-BE49-F238E27FC236}">
                <a16:creationId xmlns:a16="http://schemas.microsoft.com/office/drawing/2014/main" id="{4DFE388F-E363-7FAC-DDBA-25A279BF1076}"/>
              </a:ext>
            </a:extLst>
          </p:cNvPr>
          <p:cNvSpPr/>
          <p:nvPr/>
        </p:nvSpPr>
        <p:spPr>
          <a:xfrm>
            <a:off x="507999" y="1015999"/>
            <a:ext cx="7343772" cy="47255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a:t>
            </a:r>
            <a:r>
              <a:rPr lang="da-DK" sz="900" spc="-10">
                <a:solidFill>
                  <a:schemeClr val="bg1"/>
                </a:solidFill>
              </a:rPr>
              <a:t>jf.</a:t>
            </a:r>
            <a:r>
              <a:rPr lang="da-DK" sz="900" b="1" spc="-10">
                <a:solidFill>
                  <a:schemeClr val="bg1"/>
                </a:solidFill>
              </a:rPr>
              <a:t> </a:t>
            </a:r>
            <a:r>
              <a:rPr lang="da-DK" sz="900" spc="-10">
                <a:solidFill>
                  <a:schemeClr val="bg1"/>
                </a:solidFill>
              </a:rPr>
              <a:t>Basismodulet.</a:t>
            </a: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p:txBody>
      </p:sp>
      <p:sp>
        <p:nvSpPr>
          <p:cNvPr id="16" name="Rectangle 7">
            <a:extLst>
              <a:ext uri="{FF2B5EF4-FFF2-40B4-BE49-F238E27FC236}">
                <a16:creationId xmlns:a16="http://schemas.microsoft.com/office/drawing/2014/main" id="{53A025DB-22EC-96FE-5F2A-6CE4ABDBB072}"/>
              </a:ext>
            </a:extLst>
          </p:cNvPr>
          <p:cNvSpPr/>
          <p:nvPr/>
        </p:nvSpPr>
        <p:spPr>
          <a:xfrm>
            <a:off x="507999" y="2869935"/>
            <a:ext cx="7343772" cy="78655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Basismodulet.</a:t>
            </a:r>
          </a:p>
          <a:p>
            <a:pPr>
              <a:lnSpc>
                <a:spcPct val="106000"/>
              </a:lnSpc>
            </a:pPr>
            <a:endParaRPr lang="da-DK" sz="900" spc="-10">
              <a:solidFill>
                <a:schemeClr val="bg1"/>
              </a:solidFill>
            </a:endParaRPr>
          </a:p>
          <a:p>
            <a:pPr>
              <a:lnSpc>
                <a:spcPct val="106000"/>
              </a:lnSpc>
            </a:pPr>
            <a:r>
              <a:rPr lang="da-DK" sz="900" spc="-10">
                <a:solidFill>
                  <a:schemeClr val="bg1"/>
                </a:solidFill>
              </a:rPr>
              <a:t>Dette er kun et oplysningskrav, hvis du har over 150 ansatte i din virksomhed. </a:t>
            </a:r>
          </a:p>
          <a:p>
            <a:pPr>
              <a:lnSpc>
                <a:spcPct val="106000"/>
              </a:lnSpc>
            </a:pPr>
            <a:endParaRPr lang="da-DK" sz="900" spc="-10">
              <a:solidFill>
                <a:schemeClr val="bg1"/>
              </a:solidFill>
            </a:endParaRPr>
          </a:p>
        </p:txBody>
      </p:sp>
      <p:graphicFrame>
        <p:nvGraphicFramePr>
          <p:cNvPr id="15" name="Table 14">
            <a:extLst>
              <a:ext uri="{FF2B5EF4-FFF2-40B4-BE49-F238E27FC236}">
                <a16:creationId xmlns:a16="http://schemas.microsoft.com/office/drawing/2014/main" id="{CA1FDBC3-7734-85A8-5D2E-AC2673ED8187}"/>
              </a:ext>
            </a:extLst>
          </p:cNvPr>
          <p:cNvGraphicFramePr>
            <a:graphicFrameLocks noGrp="1"/>
          </p:cNvGraphicFramePr>
          <p:nvPr>
            <p:extLst>
              <p:ext uri="{D42A27DB-BD31-4B8C-83A1-F6EECF244321}">
                <p14:modId xmlns:p14="http://schemas.microsoft.com/office/powerpoint/2010/main" val="2076531318"/>
              </p:ext>
            </p:extLst>
          </p:nvPr>
        </p:nvGraphicFramePr>
        <p:xfrm>
          <a:off x="507999" y="3789286"/>
          <a:ext cx="7343772" cy="652320"/>
        </p:xfrm>
        <a:graphic>
          <a:graphicData uri="http://schemas.openxmlformats.org/drawingml/2006/table">
            <a:tbl>
              <a:tblPr firstRow="1">
                <a:tableStyleId>{2A488322-F2BA-4B5B-9748-0D474271808F}</a:tableStyleId>
              </a:tblPr>
              <a:tblGrid>
                <a:gridCol w="5731636">
                  <a:extLst>
                    <a:ext uri="{9D8B030D-6E8A-4147-A177-3AD203B41FA5}">
                      <a16:colId xmlns:a16="http://schemas.microsoft.com/office/drawing/2014/main" val="2698153288"/>
                    </a:ext>
                  </a:extLst>
                </a:gridCol>
                <a:gridCol w="1612136">
                  <a:extLst>
                    <a:ext uri="{9D8B030D-6E8A-4147-A177-3AD203B41FA5}">
                      <a16:colId xmlns:a16="http://schemas.microsoft.com/office/drawing/2014/main" val="2119413191"/>
                    </a:ext>
                  </a:extLst>
                </a:gridCol>
              </a:tblGrid>
              <a:tr h="30600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Lønforskel mellem mandlige og kvindelige ansatte </a:t>
                      </a:r>
                      <a:r>
                        <a:rPr lang="da-DK" sz="900" b="0">
                          <a:solidFill>
                            <a:schemeClr val="tx2"/>
                          </a:solidFill>
                        </a:rPr>
                        <a:t>(pkt. 42b)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År</a:t>
                      </a:r>
                      <a:r>
                        <a:rPr lang="en-GB" sz="900" b="1">
                          <a:solidFill>
                            <a:schemeClr val="accent2"/>
                          </a:solidFill>
                          <a:latin typeface="Calibri" panose="020F0502020204030204" pitchFamily="34" charset="0"/>
                          <a:cs typeface="Calibri" panose="020F0502020204030204" pitchFamily="34" charset="0"/>
                        </a:rPr>
                        <a:t> </a:t>
                      </a:r>
                      <a:r>
                        <a:rPr lang="da-DK" sz="900" b="1" noProof="0">
                          <a:solidFill>
                            <a:schemeClr val="accent2"/>
                          </a:solidFill>
                          <a:latin typeface="Calibri" panose="020F0502020204030204" pitchFamily="34" charset="0"/>
                          <a:cs typeface="Calibri" panose="020F0502020204030204" pitchFamily="34" charset="0"/>
                        </a:rPr>
                        <a:t>[</a:t>
                      </a:r>
                      <a:r>
                        <a:rPr lang="da-DK" sz="900" b="1" noProof="0">
                          <a:solidFill>
                            <a:schemeClr val="accent2"/>
                          </a:solidFill>
                        </a:rPr>
                        <a:t>Indsæt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vMerge="1">
                  <a:txBody>
                    <a:bodyPr/>
                    <a:lstStyle/>
                    <a:p>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ctr"/>
                      <a:r>
                        <a:rPr lang="da-DK" sz="900" b="0" noProof="0" dirty="0">
                          <a:solidFill>
                            <a:schemeClr val="accent2"/>
                          </a:solidFill>
                        </a:rPr>
                        <a:t>[Indsæt den procentvise lønforskel]</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sp>
        <p:nvSpPr>
          <p:cNvPr id="22" name="Rectangle 21">
            <a:extLst>
              <a:ext uri="{FF2B5EF4-FFF2-40B4-BE49-F238E27FC236}">
                <a16:creationId xmlns:a16="http://schemas.microsoft.com/office/drawing/2014/main" id="{5D563187-F5D8-B9A2-2897-4386D5CEDEA2}"/>
              </a:ext>
            </a:extLst>
          </p:cNvPr>
          <p:cNvSpPr/>
          <p:nvPr/>
        </p:nvSpPr>
        <p:spPr>
          <a:xfrm>
            <a:off x="507995" y="4515354"/>
            <a:ext cx="7343776" cy="1400814"/>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Vejledning til udfyldelse af oplysningspunkt</a:t>
            </a:r>
          </a:p>
          <a:p>
            <a:pPr algn="l">
              <a:lnSpc>
                <a:spcPct val="106000"/>
              </a:lnSpc>
            </a:pPr>
            <a:endParaRPr lang="da-DK" sz="900" spc="-10">
              <a:solidFill>
                <a:schemeClr val="tx2"/>
              </a:solidFill>
            </a:endParaRPr>
          </a:p>
          <a:p>
            <a:pPr algn="l">
              <a:lnSpc>
                <a:spcPct val="106000"/>
              </a:lnSpc>
            </a:pPr>
            <a:r>
              <a:rPr lang="da-DK" sz="900" spc="-10">
                <a:solidFill>
                  <a:schemeClr val="tx2"/>
                </a:solidFill>
              </a:rPr>
              <a:t>Du kan bruge følgende formel til at udregne den procentvise lønforskel:</a:t>
            </a:r>
          </a:p>
        </p:txBody>
      </p:sp>
      <p:graphicFrame>
        <p:nvGraphicFramePr>
          <p:cNvPr id="26" name="Table 25">
            <a:extLst>
              <a:ext uri="{FF2B5EF4-FFF2-40B4-BE49-F238E27FC236}">
                <a16:creationId xmlns:a16="http://schemas.microsoft.com/office/drawing/2014/main" id="{DBB89052-4EE3-8B83-1716-B3FAA8006726}"/>
              </a:ext>
            </a:extLst>
          </p:cNvPr>
          <p:cNvGraphicFramePr>
            <a:graphicFrameLocks noGrp="1"/>
          </p:cNvGraphicFramePr>
          <p:nvPr>
            <p:extLst>
              <p:ext uri="{D42A27DB-BD31-4B8C-83A1-F6EECF244321}">
                <p14:modId xmlns:p14="http://schemas.microsoft.com/office/powerpoint/2010/main" val="1545512092"/>
              </p:ext>
            </p:extLst>
          </p:nvPr>
        </p:nvGraphicFramePr>
        <p:xfrm>
          <a:off x="705526" y="5219372"/>
          <a:ext cx="4973142" cy="526680"/>
        </p:xfrm>
        <a:graphic>
          <a:graphicData uri="http://schemas.openxmlformats.org/drawingml/2006/table">
            <a:tbl>
              <a:tblPr firstRow="1" bandRow="1">
                <a:tableStyleId>{2D5ABB26-0587-4C30-8999-92F81FD0307C}</a:tableStyleId>
              </a:tblPr>
              <a:tblGrid>
                <a:gridCol w="3179680">
                  <a:extLst>
                    <a:ext uri="{9D8B030D-6E8A-4147-A177-3AD203B41FA5}">
                      <a16:colId xmlns:a16="http://schemas.microsoft.com/office/drawing/2014/main" val="415512874"/>
                    </a:ext>
                  </a:extLst>
                </a:gridCol>
                <a:gridCol w="396924">
                  <a:extLst>
                    <a:ext uri="{9D8B030D-6E8A-4147-A177-3AD203B41FA5}">
                      <a16:colId xmlns:a16="http://schemas.microsoft.com/office/drawing/2014/main" val="1269923156"/>
                    </a:ext>
                  </a:extLst>
                </a:gridCol>
                <a:gridCol w="1396538">
                  <a:extLst>
                    <a:ext uri="{9D8B030D-6E8A-4147-A177-3AD203B41FA5}">
                      <a16:colId xmlns:a16="http://schemas.microsoft.com/office/drawing/2014/main" val="1849229301"/>
                    </a:ext>
                  </a:extLst>
                </a:gridCol>
              </a:tblGrid>
              <a:tr h="156729">
                <a:tc>
                  <a:txBody>
                    <a:bodyPr/>
                    <a:lstStyle/>
                    <a:p>
                      <a:pPr algn="ctr"/>
                      <a:r>
                        <a:rPr lang="da-DK" sz="900" b="0" i="1">
                          <a:solidFill>
                            <a:schemeClr val="tx2"/>
                          </a:solidFill>
                        </a:rPr>
                        <a:t>(Gennemsnitsbruttotimeløn for alle mandlige ansatte </a:t>
                      </a:r>
                      <a:br>
                        <a:rPr lang="da-DK" sz="900" b="0" i="1">
                          <a:solidFill>
                            <a:schemeClr val="tx2"/>
                          </a:solidFill>
                        </a:rPr>
                      </a:br>
                      <a:r>
                        <a:rPr lang="da-DK" sz="900" b="0" i="1">
                          <a:solidFill>
                            <a:schemeClr val="tx2"/>
                          </a:solidFill>
                        </a:rPr>
                        <a:t>– gennemsnitsbruttotimeløn for alle kvindelige ansatte)</a:t>
                      </a:r>
                      <a:endParaRPr lang="en-GB" sz="900" b="0" i="1">
                        <a:solidFill>
                          <a:schemeClr val="tx2"/>
                        </a:solidFill>
                      </a:endParaRPr>
                    </a:p>
                  </a:txBody>
                  <a:tcPr marL="36000" marR="36000" marT="28800" marB="28800" anchor="ctr">
                    <a:lnB w="6350" cap="flat" cmpd="sng" algn="ctr">
                      <a:solidFill>
                        <a:srgbClr val="5F7D69"/>
                      </a:solidFill>
                      <a:prstDash val="solid"/>
                      <a:round/>
                      <a:headEnd type="none" w="med" len="med"/>
                      <a:tailEnd type="none" w="med" len="med"/>
                    </a:lnB>
                  </a:tcPr>
                </a:tc>
                <a:tc rowSpan="2">
                  <a:txBody>
                    <a:bodyPr/>
                    <a:lstStyle/>
                    <a:p>
                      <a:pPr algn="l"/>
                      <a:r>
                        <a:rPr lang="en-GB" sz="900" b="0" i="1">
                          <a:solidFill>
                            <a:schemeClr val="tx2"/>
                          </a:solidFill>
                        </a:rPr>
                        <a:t>x 100</a:t>
                      </a:r>
                    </a:p>
                  </a:txBody>
                  <a:tcPr marL="54000" marR="36000" marT="108000" marB="28800" anchor="ctr"/>
                </a:tc>
                <a:tc rowSpan="2">
                  <a:txBody>
                    <a:bodyPr/>
                    <a:lstStyle/>
                    <a:p>
                      <a:pPr algn="l"/>
                      <a:r>
                        <a:rPr lang="da-DK" sz="900" b="0" i="1">
                          <a:solidFill>
                            <a:schemeClr val="tx2"/>
                          </a:solidFill>
                        </a:rPr>
                        <a:t>= Procentvise lønforskel </a:t>
                      </a:r>
                    </a:p>
                  </a:txBody>
                  <a:tcPr marL="54000" marR="36000" marT="108000" marB="28800" anchor="ctr"/>
                </a:tc>
                <a:extLst>
                  <a:ext uri="{0D108BD9-81ED-4DB2-BD59-A6C34878D82A}">
                    <a16:rowId xmlns:a16="http://schemas.microsoft.com/office/drawing/2014/main" val="2898994374"/>
                  </a:ext>
                </a:extLst>
              </a:tr>
              <a:tr h="156729">
                <a:tc>
                  <a:txBody>
                    <a:bodyPr/>
                    <a:lstStyle/>
                    <a:p>
                      <a:pPr algn="ctr"/>
                      <a:r>
                        <a:rPr lang="da-DK" sz="900" b="0" i="1" noProof="0" dirty="0">
                          <a:solidFill>
                            <a:schemeClr val="tx2"/>
                          </a:solidFill>
                        </a:rPr>
                        <a:t>Gennemsnitsbruttotimeløn for alle mandlige ansatte</a:t>
                      </a:r>
                    </a:p>
                  </a:txBody>
                  <a:tcPr marL="36000" marR="36000" marT="28800" marB="28800" anchor="ctr">
                    <a:lnT w="6350" cap="flat" cmpd="sng" algn="ctr">
                      <a:solidFill>
                        <a:srgbClr val="5F7D69"/>
                      </a:solidFill>
                      <a:prstDash val="solid"/>
                      <a:round/>
                      <a:headEnd type="none" w="med" len="med"/>
                      <a:tailEnd type="none" w="med" len="med"/>
                    </a:lnT>
                  </a:tcPr>
                </a:tc>
                <a:tc vMerge="1">
                  <a:txBody>
                    <a:bodyPr/>
                    <a:lstStyle/>
                    <a:p>
                      <a:pPr algn="ctr"/>
                      <a:endParaRPr lang="en-GB" sz="800">
                        <a:solidFill>
                          <a:srgbClr val="5F7D69"/>
                        </a:solidFill>
                      </a:endParaRPr>
                    </a:p>
                  </a:txBody>
                  <a:tcPr anchor="ctr"/>
                </a:tc>
                <a:tc vMerge="1">
                  <a:txBody>
                    <a:bodyPr/>
                    <a:lstStyle/>
                    <a:p>
                      <a:endParaRPr lang="en-GB"/>
                    </a:p>
                  </a:txBody>
                  <a:tcPr/>
                </a:tc>
                <a:extLst>
                  <a:ext uri="{0D108BD9-81ED-4DB2-BD59-A6C34878D82A}">
                    <a16:rowId xmlns:a16="http://schemas.microsoft.com/office/drawing/2014/main" val="1013102162"/>
                  </a:ext>
                </a:extLst>
              </a:tr>
            </a:tbl>
          </a:graphicData>
        </a:graphic>
      </p:graphicFrame>
      <p:sp>
        <p:nvSpPr>
          <p:cNvPr id="10" name="Rectangle 9">
            <a:extLst>
              <a:ext uri="{FF2B5EF4-FFF2-40B4-BE49-F238E27FC236}">
                <a16:creationId xmlns:a16="http://schemas.microsoft.com/office/drawing/2014/main" id="{BF7B8674-8E86-C2D3-7728-AD21F161D0A0}"/>
              </a:ext>
            </a:extLst>
          </p:cNvPr>
          <p:cNvSpPr/>
          <p:nvPr/>
        </p:nvSpPr>
        <p:spPr>
          <a:xfrm>
            <a:off x="8169274" y="1060050"/>
            <a:ext cx="3514725" cy="2065922"/>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Minimumsløn</a:t>
            </a:r>
            <a:r>
              <a:rPr lang="da-DK" sz="900" spc="-10">
                <a:solidFill>
                  <a:schemeClr val="tx2"/>
                </a:solidFill>
              </a:rPr>
              <a:t> refererer til den overenskomstbestemte mindsteløn, hvor den findes.</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Bruttoløn</a:t>
            </a:r>
            <a:r>
              <a:rPr lang="da-DK" sz="900" spc="-10">
                <a:solidFill>
                  <a:schemeClr val="tx2"/>
                </a:solidFill>
              </a:rPr>
              <a:t> dækker over alle aflønningselementer som fx:  basisløn, bonusudbetaling, kontant løntillæg, fri bil, forsikringer og sundhedsprogrammer. </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Den gennemsnitlige bruttotimeløn </a:t>
            </a:r>
            <a:r>
              <a:rPr lang="da-DK" sz="900" spc="-10">
                <a:solidFill>
                  <a:schemeClr val="tx2"/>
                </a:solidFill>
              </a:rPr>
              <a:t>er den ugentlige/årlige bruttoløn divideret med det gennemsnitlige antal timer arbejde om ugen/år.</a:t>
            </a:r>
          </a:p>
          <a:p>
            <a:pPr algn="l">
              <a:lnSpc>
                <a:spcPct val="106000"/>
              </a:lnSpc>
            </a:pPr>
            <a:endParaRPr lang="da-DK" sz="900" spc="-10">
              <a:solidFill>
                <a:schemeClr val="tx2"/>
              </a:solidFill>
            </a:endParaRPr>
          </a:p>
        </p:txBody>
      </p:sp>
      <p:sp>
        <p:nvSpPr>
          <p:cNvPr id="3" name="Rectangle 2">
            <a:extLst>
              <a:ext uri="{FF2B5EF4-FFF2-40B4-BE49-F238E27FC236}">
                <a16:creationId xmlns:a16="http://schemas.microsoft.com/office/drawing/2014/main" id="{6AFC4A54-64F3-395A-88FB-C30535EF8C0B}"/>
              </a:ext>
            </a:extLst>
          </p:cNvPr>
          <p:cNvSpPr/>
          <p:nvPr/>
        </p:nvSpPr>
        <p:spPr>
          <a:xfrm>
            <a:off x="8169273" y="3329532"/>
            <a:ext cx="3514725" cy="1142570"/>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Mulige datakilder</a:t>
            </a:r>
          </a:p>
          <a:p>
            <a:pPr algn="l">
              <a:lnSpc>
                <a:spcPct val="106000"/>
              </a:lnSpc>
            </a:pPr>
            <a:endParaRPr lang="da-DK" sz="900" b="1" spc="-10">
              <a:solidFill>
                <a:schemeClr val="tx2"/>
              </a:solidFill>
            </a:endParaRPr>
          </a:p>
          <a:p>
            <a:pPr algn="l">
              <a:lnSpc>
                <a:spcPct val="106000"/>
              </a:lnSpc>
            </a:pPr>
            <a:r>
              <a:rPr lang="da-DK" sz="900">
                <a:solidFill>
                  <a:schemeClr val="accent1">
                    <a:lumMod val="90000"/>
                    <a:lumOff val="10000"/>
                  </a:schemeClr>
                </a:solidFill>
                <a:hlinkClick r:id="rId2">
                  <a:extLst>
                    <a:ext uri="{A12FA001-AC4F-418D-AE19-62706E023703}">
                      <ahyp:hlinkClr xmlns:ahyp="http://schemas.microsoft.com/office/drawing/2018/hyperlinkcolor" val="tx"/>
                    </a:ext>
                  </a:extLst>
                </a:hlinkClick>
              </a:rPr>
              <a:t>Læs om EU, den danske model og direktivet om mindsteløn hos Folketingets EU-Oplysning</a:t>
            </a:r>
            <a:endParaRPr lang="da-DK" sz="900" spc="-10">
              <a:solidFill>
                <a:schemeClr val="accent1">
                  <a:lumMod val="90000"/>
                  <a:lumOff val="10000"/>
                </a:schemeClr>
              </a:solidFill>
            </a:endParaRPr>
          </a:p>
        </p:txBody>
      </p:sp>
      <p:pic>
        <p:nvPicPr>
          <p:cNvPr id="7" name="Graphic 6">
            <a:extLst>
              <a:ext uri="{FF2B5EF4-FFF2-40B4-BE49-F238E27FC236}">
                <a16:creationId xmlns:a16="http://schemas.microsoft.com/office/drawing/2014/main" id="{0EDF8382-4CA2-4160-DBCB-A070DD0D3A6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64690" y="3366975"/>
            <a:ext cx="226314" cy="226314"/>
          </a:xfrm>
          <a:prstGeom prst="rect">
            <a:avLst/>
          </a:prstGeom>
        </p:spPr>
      </p:pic>
      <p:pic>
        <p:nvPicPr>
          <p:cNvPr id="14" name="Graphic 13">
            <a:extLst>
              <a:ext uri="{FF2B5EF4-FFF2-40B4-BE49-F238E27FC236}">
                <a16:creationId xmlns:a16="http://schemas.microsoft.com/office/drawing/2014/main" id="{3B84A967-CBF4-6B29-406D-7AE11E6574E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1802" y="1095978"/>
            <a:ext cx="207455" cy="232601"/>
          </a:xfrm>
          <a:prstGeom prst="rect">
            <a:avLst/>
          </a:prstGeom>
        </p:spPr>
      </p:pic>
      <p:pic>
        <p:nvPicPr>
          <p:cNvPr id="17" name="Graphic 16">
            <a:extLst>
              <a:ext uri="{FF2B5EF4-FFF2-40B4-BE49-F238E27FC236}">
                <a16:creationId xmlns:a16="http://schemas.microsoft.com/office/drawing/2014/main" id="{FC04FC9A-2E46-4FD6-3E07-CA156FA2DD2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6126" y="3010952"/>
            <a:ext cx="207455" cy="232601"/>
          </a:xfrm>
          <a:prstGeom prst="rect">
            <a:avLst/>
          </a:prstGeom>
        </p:spPr>
      </p:pic>
      <p:pic>
        <p:nvPicPr>
          <p:cNvPr id="25" name="Graphic 24">
            <a:extLst>
              <a:ext uri="{FF2B5EF4-FFF2-40B4-BE49-F238E27FC236}">
                <a16:creationId xmlns:a16="http://schemas.microsoft.com/office/drawing/2014/main" id="{C2BD25EE-56FF-0361-F19C-6A2350B391D2}"/>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800" y="4645724"/>
            <a:ext cx="207455" cy="232601"/>
          </a:xfrm>
          <a:prstGeom prst="rect">
            <a:avLst/>
          </a:prstGeom>
        </p:spPr>
      </p:pic>
      <p:pic>
        <p:nvPicPr>
          <p:cNvPr id="29" name="Graphic 28">
            <a:extLst>
              <a:ext uri="{FF2B5EF4-FFF2-40B4-BE49-F238E27FC236}">
                <a16:creationId xmlns:a16="http://schemas.microsoft.com/office/drawing/2014/main" id="{CE5A0ED2-DC31-60C2-D89C-85F4230F71BA}"/>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233257" y="1160704"/>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21</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pic>
        <p:nvPicPr>
          <p:cNvPr id="2" name="Graphic 15">
            <a:extLst>
              <a:ext uri="{FF2B5EF4-FFF2-40B4-BE49-F238E27FC236}">
                <a16:creationId xmlns:a16="http://schemas.microsoft.com/office/drawing/2014/main" id="{DB03AF96-28C3-4811-FA4D-6235CD2188E1}"/>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77847" y="3802620"/>
            <a:ext cx="83482" cy="88700"/>
          </a:xfrm>
          <a:prstGeom prst="rect">
            <a:avLst/>
          </a:prstGeom>
        </p:spPr>
      </p:pic>
      <p:graphicFrame>
        <p:nvGraphicFramePr>
          <p:cNvPr id="9" name="Tabel 8">
            <a:extLst>
              <a:ext uri="{FF2B5EF4-FFF2-40B4-BE49-F238E27FC236}">
                <a16:creationId xmlns:a16="http://schemas.microsoft.com/office/drawing/2014/main" id="{42A3F9AE-42FA-ED31-AE3B-FDC12F2818CA}"/>
              </a:ext>
            </a:extLst>
          </p:cNvPr>
          <p:cNvGraphicFramePr>
            <a:graphicFrameLocks noGrp="1"/>
          </p:cNvGraphicFramePr>
          <p:nvPr>
            <p:extLst>
              <p:ext uri="{D42A27DB-BD31-4B8C-83A1-F6EECF244321}">
                <p14:modId xmlns:p14="http://schemas.microsoft.com/office/powerpoint/2010/main" val="3432325276"/>
              </p:ext>
            </p:extLst>
          </p:nvPr>
        </p:nvGraphicFramePr>
        <p:xfrm>
          <a:off x="507995" y="1540256"/>
          <a:ext cx="7343776" cy="634320"/>
        </p:xfrm>
        <a:graphic>
          <a:graphicData uri="http://schemas.openxmlformats.org/drawingml/2006/table">
            <a:tbl>
              <a:tblPr firstRow="1">
                <a:tableStyleId>{2A488322-F2BA-4B5B-9748-0D474271808F}</a:tableStyleId>
              </a:tblPr>
              <a:tblGrid>
                <a:gridCol w="4032107">
                  <a:extLst>
                    <a:ext uri="{9D8B030D-6E8A-4147-A177-3AD203B41FA5}">
                      <a16:colId xmlns:a16="http://schemas.microsoft.com/office/drawing/2014/main" val="160727125"/>
                    </a:ext>
                  </a:extLst>
                </a:gridCol>
                <a:gridCol w="1701210">
                  <a:extLst>
                    <a:ext uri="{9D8B030D-6E8A-4147-A177-3AD203B41FA5}">
                      <a16:colId xmlns:a16="http://schemas.microsoft.com/office/drawing/2014/main" val="1767985329"/>
                    </a:ext>
                  </a:extLst>
                </a:gridCol>
                <a:gridCol w="1610459">
                  <a:extLst>
                    <a:ext uri="{9D8B030D-6E8A-4147-A177-3AD203B41FA5}">
                      <a16:colId xmlns:a16="http://schemas.microsoft.com/office/drawing/2014/main" val="1397164534"/>
                    </a:ext>
                  </a:extLst>
                </a:gridCol>
              </a:tblGrid>
              <a:tr h="288000">
                <a:tc>
                  <a:txBody>
                    <a:bodyPr/>
                    <a:lstStyle/>
                    <a:p>
                      <a:r>
                        <a:rPr lang="da-DK" sz="900" b="1" noProof="0">
                          <a:solidFill>
                            <a:schemeClr val="tx2"/>
                          </a:solidFill>
                        </a:rPr>
                        <a:t>Oplysninger om minimumsløn </a:t>
                      </a:r>
                      <a:r>
                        <a:rPr lang="da-DK" sz="900" b="0" noProof="0">
                          <a:solidFill>
                            <a:schemeClr val="tx2"/>
                          </a:solidFill>
                        </a:rPr>
                        <a:t>(42a</a:t>
                      </a:r>
                      <a:r>
                        <a:rPr lang="en-GB" sz="900" b="0">
                          <a:solidFill>
                            <a:schemeClr val="tx2"/>
                          </a:solidFill>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en-GB" sz="900" b="1">
                          <a:solidFill>
                            <a:schemeClr val="tx2"/>
                          </a:solidFill>
                        </a:rPr>
                        <a:t>Ja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da-DK" sz="900" b="1" noProof="0">
                          <a:solidFill>
                            <a:schemeClr val="tx2"/>
                          </a:solidFill>
                        </a:rPr>
                        <a:t>Nej</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4203607533"/>
                  </a:ext>
                </a:extLst>
              </a:tr>
              <a:tr h="0">
                <a:tc>
                  <a:txBody>
                    <a:bodyPr/>
                    <a:lstStyle/>
                    <a:p>
                      <a:r>
                        <a:rPr lang="da-DK" sz="900" b="0">
                          <a:solidFill>
                            <a:schemeClr val="tx2"/>
                          </a:solidFill>
                        </a:rPr>
                        <a:t>I </a:t>
                      </a:r>
                      <a:r>
                        <a:rPr lang="da-DK" sz="900" b="0" noProof="0">
                          <a:solidFill>
                            <a:schemeClr val="accent2"/>
                          </a:solidFill>
                          <a:latin typeface="Calibri" panose="020F0502020204030204" pitchFamily="34" charset="0"/>
                          <a:cs typeface="Calibri" panose="020F0502020204030204" pitchFamily="34" charset="0"/>
                        </a:rPr>
                        <a:t>[I</a:t>
                      </a:r>
                      <a:r>
                        <a:rPr lang="da-DK" sz="900" b="0" noProof="0">
                          <a:solidFill>
                            <a:schemeClr val="accent2"/>
                          </a:solidFill>
                        </a:rPr>
                        <a:t>ndsæt virksomhedsnavn</a:t>
                      </a:r>
                      <a:r>
                        <a:rPr lang="da-DK" sz="900" b="0" noProof="0">
                          <a:solidFill>
                            <a:schemeClr val="accent2"/>
                          </a:solidFill>
                          <a:latin typeface="Calibri" panose="020F0502020204030204" pitchFamily="34" charset="0"/>
                          <a:cs typeface="Calibri" panose="020F0502020204030204" pitchFamily="34" charset="0"/>
                        </a:rPr>
                        <a:t>]</a:t>
                      </a:r>
                      <a:r>
                        <a:rPr lang="da-DK" sz="900" b="0">
                          <a:solidFill>
                            <a:schemeClr val="tx2"/>
                          </a:solidFill>
                        </a:rPr>
                        <a:t> modtager alle ansatte en løn, der som minimum er på niveau med minimumslønnen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da-DK" sz="900" b="0" noProof="0">
                          <a:solidFill>
                            <a:schemeClr val="accent2"/>
                          </a:solidFill>
                        </a:rPr>
                        <a:t>[Sæt kryds i det korrekte felt]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[Sæt kryds i det korrekte felt]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93907362"/>
                  </a:ext>
                </a:extLst>
              </a:tr>
            </a:tbl>
          </a:graphicData>
        </a:graphic>
      </p:graphicFrame>
    </p:spTree>
    <p:extLst>
      <p:ext uri="{BB962C8B-B14F-4D97-AF65-F5344CB8AC3E}">
        <p14:creationId xmlns:p14="http://schemas.microsoft.com/office/powerpoint/2010/main" val="786116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noProof="0"/>
              <a:t>Egen arbejdsstyrke: Vederlag, overenskomster og uddannelse (B10) – fortsat</a:t>
            </a:r>
          </a:p>
        </p:txBody>
      </p:sp>
      <p:sp>
        <p:nvSpPr>
          <p:cNvPr id="18" name="Rectangle 7">
            <a:extLst>
              <a:ext uri="{FF2B5EF4-FFF2-40B4-BE49-F238E27FC236}">
                <a16:creationId xmlns:a16="http://schemas.microsoft.com/office/drawing/2014/main" id="{0EF3A3C7-2BF5-F0EF-95F9-F00DE90086D9}"/>
              </a:ext>
            </a:extLst>
          </p:cNvPr>
          <p:cNvSpPr/>
          <p:nvPr/>
        </p:nvSpPr>
        <p:spPr>
          <a:xfrm>
            <a:off x="507999" y="1016000"/>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a:t>
            </a:r>
          </a:p>
        </p:txBody>
      </p:sp>
      <p:graphicFrame>
        <p:nvGraphicFramePr>
          <p:cNvPr id="17" name="Table 16">
            <a:extLst>
              <a:ext uri="{FF2B5EF4-FFF2-40B4-BE49-F238E27FC236}">
                <a16:creationId xmlns:a16="http://schemas.microsoft.com/office/drawing/2014/main" id="{F947BBA0-04A4-8A98-6AB5-7BFF8E6D0349}"/>
              </a:ext>
            </a:extLst>
          </p:cNvPr>
          <p:cNvGraphicFramePr>
            <a:graphicFrameLocks noGrp="1"/>
          </p:cNvGraphicFramePr>
          <p:nvPr>
            <p:extLst>
              <p:ext uri="{D42A27DB-BD31-4B8C-83A1-F6EECF244321}">
                <p14:modId xmlns:p14="http://schemas.microsoft.com/office/powerpoint/2010/main" val="262497385"/>
              </p:ext>
            </p:extLst>
          </p:nvPr>
        </p:nvGraphicFramePr>
        <p:xfrm>
          <a:off x="507998" y="1526400"/>
          <a:ext cx="7354373" cy="594000"/>
        </p:xfrm>
        <a:graphic>
          <a:graphicData uri="http://schemas.openxmlformats.org/drawingml/2006/table">
            <a:tbl>
              <a:tblPr firstRow="1">
                <a:tableStyleId>{2A488322-F2BA-4B5B-9748-0D474271808F}</a:tableStyleId>
              </a:tblPr>
              <a:tblGrid>
                <a:gridCol w="5765211">
                  <a:extLst>
                    <a:ext uri="{9D8B030D-6E8A-4147-A177-3AD203B41FA5}">
                      <a16:colId xmlns:a16="http://schemas.microsoft.com/office/drawing/2014/main" val="81046444"/>
                    </a:ext>
                  </a:extLst>
                </a:gridCol>
                <a:gridCol w="1589162">
                  <a:extLst>
                    <a:ext uri="{9D8B030D-6E8A-4147-A177-3AD203B41FA5}">
                      <a16:colId xmlns:a16="http://schemas.microsoft.com/office/drawing/2014/main" val="2119413191"/>
                    </a:ext>
                  </a:extLst>
                </a:gridCol>
              </a:tblGrid>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Kollektiv overenskomst </a:t>
                      </a:r>
                      <a:r>
                        <a:rPr lang="da-DK" sz="900" b="0">
                          <a:solidFill>
                            <a:schemeClr val="tx2"/>
                          </a:solidFill>
                        </a:rPr>
                        <a:t>(pkt. 42c)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År</a:t>
                      </a:r>
                      <a:r>
                        <a:rPr lang="da-DK" sz="900" b="1" noProof="0">
                          <a:solidFill>
                            <a:schemeClr val="accent2"/>
                          </a:solidFill>
                          <a:latin typeface="Calibri" panose="020F0502020204030204" pitchFamily="34" charset="0"/>
                          <a:cs typeface="Calibri" panose="020F0502020204030204" pitchFamily="34" charset="0"/>
                        </a:rPr>
                        <a:t> [</a:t>
                      </a:r>
                      <a:r>
                        <a:rPr lang="da-DK" sz="900" b="1" noProof="0">
                          <a:solidFill>
                            <a:schemeClr val="accent2"/>
                          </a:solidFill>
                        </a:rPr>
                        <a:t>Indsæt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a:solidFill>
                            <a:schemeClr val="tx2"/>
                          </a:solidFill>
                        </a:rPr>
                        <a:t>Procentvis ansatte, der er dækket af en kollektiv overenskomst</a:t>
                      </a:r>
                      <a:endParaRPr kumimoji="0" lang="da-DK" sz="900" b="0" i="0" u="none" strike="noStrike" kern="1200" cap="none" spc="0" normalizeH="0" baseline="0" noProof="0">
                        <a:ln>
                          <a:noFill/>
                        </a:ln>
                        <a:solidFill>
                          <a:srgbClr val="2D55FF"/>
                        </a:solidFill>
                        <a:effectLst/>
                        <a:uLnTx/>
                        <a:uFillTx/>
                        <a:latin typeface="IBM Plex Sans"/>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[Indsæt procent]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sp>
        <p:nvSpPr>
          <p:cNvPr id="25" name="Rectangle 24">
            <a:extLst>
              <a:ext uri="{FF2B5EF4-FFF2-40B4-BE49-F238E27FC236}">
                <a16:creationId xmlns:a16="http://schemas.microsoft.com/office/drawing/2014/main" id="{58AD0846-B6BB-F728-295E-2BC0F2ADEB59}"/>
              </a:ext>
            </a:extLst>
          </p:cNvPr>
          <p:cNvSpPr/>
          <p:nvPr/>
        </p:nvSpPr>
        <p:spPr>
          <a:xfrm>
            <a:off x="507999" y="2273933"/>
            <a:ext cx="7343776" cy="145403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Vejledning til udfyldelse af oplysningspunkt </a:t>
            </a:r>
          </a:p>
          <a:p>
            <a:pPr algn="l">
              <a:lnSpc>
                <a:spcPct val="106000"/>
              </a:lnSpc>
            </a:pPr>
            <a:r>
              <a:rPr lang="da-DK" sz="900" spc="-10">
                <a:solidFill>
                  <a:schemeClr val="tx2"/>
                </a:solidFill>
              </a:rPr>
              <a:t>Hvis ingen af dine ansatte er dækket af en overenskomst, kan du skrive 0% i tabellen. </a:t>
            </a:r>
          </a:p>
          <a:p>
            <a:pPr algn="l">
              <a:lnSpc>
                <a:spcPct val="106000"/>
              </a:lnSpc>
            </a:pPr>
            <a:endParaRPr lang="da-DK" sz="900" spc="-10">
              <a:solidFill>
                <a:schemeClr val="tx2"/>
              </a:solidFill>
            </a:endParaRPr>
          </a:p>
          <a:p>
            <a:pPr algn="l">
              <a:lnSpc>
                <a:spcPct val="106000"/>
              </a:lnSpc>
            </a:pPr>
            <a:r>
              <a:rPr lang="da-DK" sz="900" spc="-10">
                <a:solidFill>
                  <a:schemeClr val="tx2"/>
                </a:solidFill>
              </a:rPr>
              <a:t>Hvis du har ansatte, der er dækket af en overenskomst, skal du bruge følgende formel til at udregne procentandelen:</a:t>
            </a:r>
          </a:p>
        </p:txBody>
      </p:sp>
      <p:graphicFrame>
        <p:nvGraphicFramePr>
          <p:cNvPr id="28" name="Table 27">
            <a:extLst>
              <a:ext uri="{FF2B5EF4-FFF2-40B4-BE49-F238E27FC236}">
                <a16:creationId xmlns:a16="http://schemas.microsoft.com/office/drawing/2014/main" id="{B84949F6-E641-3ABC-6017-8EC4BBD43F06}"/>
              </a:ext>
            </a:extLst>
          </p:cNvPr>
          <p:cNvGraphicFramePr>
            <a:graphicFrameLocks noGrp="1"/>
          </p:cNvGraphicFramePr>
          <p:nvPr>
            <p:extLst>
              <p:ext uri="{D42A27DB-BD31-4B8C-83A1-F6EECF244321}">
                <p14:modId xmlns:p14="http://schemas.microsoft.com/office/powerpoint/2010/main" val="4199510247"/>
              </p:ext>
            </p:extLst>
          </p:nvPr>
        </p:nvGraphicFramePr>
        <p:xfrm>
          <a:off x="883896" y="3214124"/>
          <a:ext cx="6888504" cy="389520"/>
        </p:xfrm>
        <a:graphic>
          <a:graphicData uri="http://schemas.openxmlformats.org/drawingml/2006/table">
            <a:tbl>
              <a:tblPr firstRow="1" bandRow="1">
                <a:tableStyleId>{2D5ABB26-0587-4C30-8999-92F81FD0307C}</a:tableStyleId>
              </a:tblPr>
              <a:tblGrid>
                <a:gridCol w="3315184">
                  <a:extLst>
                    <a:ext uri="{9D8B030D-6E8A-4147-A177-3AD203B41FA5}">
                      <a16:colId xmlns:a16="http://schemas.microsoft.com/office/drawing/2014/main" val="415512874"/>
                    </a:ext>
                  </a:extLst>
                </a:gridCol>
                <a:gridCol w="394185">
                  <a:extLst>
                    <a:ext uri="{9D8B030D-6E8A-4147-A177-3AD203B41FA5}">
                      <a16:colId xmlns:a16="http://schemas.microsoft.com/office/drawing/2014/main" val="1269923156"/>
                    </a:ext>
                  </a:extLst>
                </a:gridCol>
                <a:gridCol w="3179135">
                  <a:extLst>
                    <a:ext uri="{9D8B030D-6E8A-4147-A177-3AD203B41FA5}">
                      <a16:colId xmlns:a16="http://schemas.microsoft.com/office/drawing/2014/main" val="1849229301"/>
                    </a:ext>
                  </a:extLst>
                </a:gridCol>
              </a:tblGrid>
              <a:tr h="156729">
                <a:tc>
                  <a:txBody>
                    <a:bodyPr/>
                    <a:lstStyle/>
                    <a:p>
                      <a:pPr algn="ctr"/>
                      <a:r>
                        <a:rPr lang="da-DK" sz="900" b="0" i="1">
                          <a:solidFill>
                            <a:schemeClr val="tx2"/>
                          </a:solidFill>
                        </a:rPr>
                        <a:t>Antal ansatte, dækket af en overenskomst</a:t>
                      </a:r>
                      <a:endParaRPr lang="en-GB" sz="900" b="0" i="1">
                        <a:solidFill>
                          <a:schemeClr val="tx2"/>
                        </a:solidFill>
                      </a:endParaRPr>
                    </a:p>
                  </a:txBody>
                  <a:tcPr marL="36000" marR="36000" marT="28800" marB="28800" anchor="ctr">
                    <a:lnB w="6350" cap="flat" cmpd="sng" algn="ctr">
                      <a:solidFill>
                        <a:schemeClr val="tx2"/>
                      </a:solidFill>
                      <a:prstDash val="solid"/>
                      <a:round/>
                      <a:headEnd type="none" w="med" len="med"/>
                      <a:tailEnd type="none" w="med" len="med"/>
                    </a:lnB>
                  </a:tcPr>
                </a:tc>
                <a:tc rowSpan="2">
                  <a:txBody>
                    <a:bodyPr/>
                    <a:lstStyle/>
                    <a:p>
                      <a:pPr algn="l"/>
                      <a:r>
                        <a:rPr lang="en-GB" sz="900" b="0" i="1">
                          <a:solidFill>
                            <a:schemeClr val="tx2"/>
                          </a:solidFill>
                        </a:rPr>
                        <a:t>x 100</a:t>
                      </a:r>
                    </a:p>
                  </a:txBody>
                  <a:tcPr marL="54000" marR="36000" marT="28800" marB="28800" anchor="ctr"/>
                </a:tc>
                <a:tc rowSpan="2">
                  <a:txBody>
                    <a:bodyPr/>
                    <a:lstStyle/>
                    <a:p>
                      <a:pPr algn="l"/>
                      <a:r>
                        <a:rPr lang="da-DK" sz="900" b="0" i="1">
                          <a:solidFill>
                            <a:schemeClr val="tx2"/>
                          </a:solidFill>
                        </a:rPr>
                        <a:t>= Procentvis ansatte, der er dækket af overenskomst</a:t>
                      </a:r>
                    </a:p>
                  </a:txBody>
                  <a:tcPr marL="54000" marR="36000" marT="28800" marB="28800" anchor="ctr"/>
                </a:tc>
                <a:extLst>
                  <a:ext uri="{0D108BD9-81ED-4DB2-BD59-A6C34878D82A}">
                    <a16:rowId xmlns:a16="http://schemas.microsoft.com/office/drawing/2014/main" val="2898994374"/>
                  </a:ext>
                </a:extLst>
              </a:tr>
              <a:tr h="156729">
                <a:tc>
                  <a:txBody>
                    <a:bodyPr/>
                    <a:lstStyle/>
                    <a:p>
                      <a:pPr algn="ctr"/>
                      <a:r>
                        <a:rPr lang="da-DK" sz="900" b="0" i="1" noProof="0" dirty="0">
                          <a:solidFill>
                            <a:schemeClr val="tx2"/>
                          </a:solidFill>
                        </a:rPr>
                        <a:t>Antal ansatte i alt</a:t>
                      </a:r>
                    </a:p>
                  </a:txBody>
                  <a:tcPr marL="36000" marR="36000" marT="28800" marB="28800" anchor="ctr">
                    <a:lnT w="6350" cap="flat" cmpd="sng" algn="ctr">
                      <a:solidFill>
                        <a:schemeClr val="tx2"/>
                      </a:solidFill>
                      <a:prstDash val="solid"/>
                      <a:round/>
                      <a:headEnd type="none" w="med" len="med"/>
                      <a:tailEnd type="none" w="med" len="med"/>
                    </a:lnT>
                  </a:tcPr>
                </a:tc>
                <a:tc vMerge="1">
                  <a:txBody>
                    <a:bodyPr/>
                    <a:lstStyle/>
                    <a:p>
                      <a:pPr algn="ctr"/>
                      <a:endParaRPr lang="en-GB" sz="800">
                        <a:solidFill>
                          <a:srgbClr val="5F7D69"/>
                        </a:solidFill>
                      </a:endParaRPr>
                    </a:p>
                  </a:txBody>
                  <a:tcPr anchor="ctr"/>
                </a:tc>
                <a:tc vMerge="1">
                  <a:txBody>
                    <a:bodyPr/>
                    <a:lstStyle/>
                    <a:p>
                      <a:endParaRPr lang="en-GB"/>
                    </a:p>
                  </a:txBody>
                  <a:tcPr/>
                </a:tc>
                <a:extLst>
                  <a:ext uri="{0D108BD9-81ED-4DB2-BD59-A6C34878D82A}">
                    <a16:rowId xmlns:a16="http://schemas.microsoft.com/office/drawing/2014/main" val="1013102162"/>
                  </a:ext>
                </a:extLst>
              </a:tr>
            </a:tbl>
          </a:graphicData>
        </a:graphic>
      </p:graphicFrame>
      <p:sp>
        <p:nvSpPr>
          <p:cNvPr id="36" name="Rectangle 7">
            <a:extLst>
              <a:ext uri="{FF2B5EF4-FFF2-40B4-BE49-F238E27FC236}">
                <a16:creationId xmlns:a16="http://schemas.microsoft.com/office/drawing/2014/main" id="{09C95B7C-E05A-6B71-AF0A-DCAF30B35FF7}"/>
              </a:ext>
            </a:extLst>
          </p:cNvPr>
          <p:cNvSpPr/>
          <p:nvPr/>
        </p:nvSpPr>
        <p:spPr>
          <a:xfrm>
            <a:off x="518600" y="3970767"/>
            <a:ext cx="7343772" cy="4151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a:t>
            </a:r>
          </a:p>
        </p:txBody>
      </p:sp>
      <p:graphicFrame>
        <p:nvGraphicFramePr>
          <p:cNvPr id="20" name="Table 19">
            <a:extLst>
              <a:ext uri="{FF2B5EF4-FFF2-40B4-BE49-F238E27FC236}">
                <a16:creationId xmlns:a16="http://schemas.microsoft.com/office/drawing/2014/main" id="{B62F6C26-37B3-F898-7C94-E73A2FEA32F1}"/>
              </a:ext>
            </a:extLst>
          </p:cNvPr>
          <p:cNvGraphicFramePr>
            <a:graphicFrameLocks noGrp="1"/>
          </p:cNvGraphicFramePr>
          <p:nvPr>
            <p:extLst>
              <p:ext uri="{D42A27DB-BD31-4B8C-83A1-F6EECF244321}">
                <p14:modId xmlns:p14="http://schemas.microsoft.com/office/powerpoint/2010/main" val="28411924"/>
              </p:ext>
            </p:extLst>
          </p:nvPr>
        </p:nvGraphicFramePr>
        <p:xfrm>
          <a:off x="507998" y="4444959"/>
          <a:ext cx="7343771" cy="1170000"/>
        </p:xfrm>
        <a:graphic>
          <a:graphicData uri="http://schemas.openxmlformats.org/drawingml/2006/table">
            <a:tbl>
              <a:tblPr firstRow="1">
                <a:tableStyleId>{2A488322-F2BA-4B5B-9748-0D474271808F}</a:tableStyleId>
              </a:tblPr>
              <a:tblGrid>
                <a:gridCol w="5724912">
                  <a:extLst>
                    <a:ext uri="{9D8B030D-6E8A-4147-A177-3AD203B41FA5}">
                      <a16:colId xmlns:a16="http://schemas.microsoft.com/office/drawing/2014/main" val="2698153288"/>
                    </a:ext>
                  </a:extLst>
                </a:gridCol>
                <a:gridCol w="1618859">
                  <a:extLst>
                    <a:ext uri="{9D8B030D-6E8A-4147-A177-3AD203B41FA5}">
                      <a16:colId xmlns:a16="http://schemas.microsoft.com/office/drawing/2014/main" val="2119413191"/>
                    </a:ext>
                  </a:extLst>
                </a:gridCol>
              </a:tblGrid>
              <a:tr h="306000">
                <a:tc>
                  <a:txBody>
                    <a:bodyPr/>
                    <a:lstStyle/>
                    <a:p>
                      <a:r>
                        <a:rPr lang="da-DK" sz="900" b="1">
                          <a:solidFill>
                            <a:schemeClr val="tx2"/>
                          </a:solidFill>
                        </a:rPr>
                        <a:t>Uddannelsestimer i gennemsnit pr. ansat </a:t>
                      </a:r>
                      <a:r>
                        <a:rPr lang="da-DK" sz="900" b="0">
                          <a:solidFill>
                            <a:schemeClr val="tx2"/>
                          </a:solidFill>
                        </a:rPr>
                        <a:t>(pkt. 42d)</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År</a:t>
                      </a:r>
                      <a:r>
                        <a:rPr lang="da-DK" sz="900" b="1" noProof="0">
                          <a:solidFill>
                            <a:schemeClr val="accent2"/>
                          </a:solidFill>
                          <a:latin typeface="Calibri" panose="020F0502020204030204" pitchFamily="34" charset="0"/>
                          <a:cs typeface="Calibri" panose="020F0502020204030204" pitchFamily="34" charset="0"/>
                        </a:rPr>
                        <a:t> [</a:t>
                      </a:r>
                      <a:r>
                        <a:rPr lang="da-DK" sz="900" b="1" noProof="0">
                          <a:solidFill>
                            <a:schemeClr val="accent2"/>
                          </a:solidFill>
                        </a:rPr>
                        <a:t>Indsæt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r>
                        <a:rPr lang="da-DK" sz="900" b="0" noProof="0">
                          <a:solidFill>
                            <a:schemeClr val="tx2"/>
                          </a:solidFill>
                        </a:rPr>
                        <a:t>Mandlige ansatte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[Gennemsnitstimer]</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da-DK" sz="900" b="0" noProof="0">
                          <a:solidFill>
                            <a:schemeClr val="tx2"/>
                          </a:solidFill>
                        </a:rPr>
                        <a:t>Kvindelige ansatte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[Gennemsnitstimer]</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272270305"/>
                  </a:ext>
                </a:extLst>
              </a:tr>
              <a:tr h="288000">
                <a:tc>
                  <a:txBody>
                    <a:bodyPr/>
                    <a:lstStyle/>
                    <a:p>
                      <a:r>
                        <a:rPr lang="da-DK" sz="900" b="0" noProof="0">
                          <a:solidFill>
                            <a:schemeClr val="tx2"/>
                          </a:solidFill>
                        </a:rPr>
                        <a:t>Andre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[Gennemsnitstimer]</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100585068"/>
                  </a:ext>
                </a:extLst>
              </a:tr>
            </a:tbl>
          </a:graphicData>
        </a:graphic>
      </p:graphicFrame>
      <p:sp>
        <p:nvSpPr>
          <p:cNvPr id="29" name="Rectangle 28">
            <a:extLst>
              <a:ext uri="{FF2B5EF4-FFF2-40B4-BE49-F238E27FC236}">
                <a16:creationId xmlns:a16="http://schemas.microsoft.com/office/drawing/2014/main" id="{772F9B18-1943-3D9F-8BEE-D2E01B65BBF3}"/>
              </a:ext>
            </a:extLst>
          </p:cNvPr>
          <p:cNvSpPr/>
          <p:nvPr/>
        </p:nvSpPr>
        <p:spPr>
          <a:xfrm>
            <a:off x="507998" y="5679063"/>
            <a:ext cx="7343776" cy="665009"/>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Vejledning til udfyldelse af oplysningspunkt </a:t>
            </a:r>
          </a:p>
          <a:p>
            <a:pPr algn="l">
              <a:lnSpc>
                <a:spcPct val="106000"/>
              </a:lnSpc>
            </a:pPr>
            <a:endParaRPr lang="da-DK" sz="900" spc="-10">
              <a:solidFill>
                <a:schemeClr val="tx2"/>
              </a:solidFill>
            </a:endParaRPr>
          </a:p>
          <a:p>
            <a:pPr algn="l">
              <a:lnSpc>
                <a:spcPct val="106000"/>
              </a:lnSpc>
            </a:pPr>
            <a:r>
              <a:rPr lang="da-DK" sz="900" spc="-10">
                <a:solidFill>
                  <a:schemeClr val="tx2"/>
                </a:solidFill>
              </a:rPr>
              <a:t>Det præcise antal uddannelsestimer kan være vanskeligt at opgøre. Opgørelsen kan derfor baseres på estimater.</a:t>
            </a:r>
          </a:p>
        </p:txBody>
      </p:sp>
      <p:sp>
        <p:nvSpPr>
          <p:cNvPr id="31" name="Rectangle 30">
            <a:extLst>
              <a:ext uri="{FF2B5EF4-FFF2-40B4-BE49-F238E27FC236}">
                <a16:creationId xmlns:a16="http://schemas.microsoft.com/office/drawing/2014/main" id="{917DFB8B-B790-68C0-52E3-2BA76C87C906}"/>
              </a:ext>
            </a:extLst>
          </p:cNvPr>
          <p:cNvSpPr/>
          <p:nvPr/>
        </p:nvSpPr>
        <p:spPr>
          <a:xfrm>
            <a:off x="8169275" y="1015999"/>
            <a:ext cx="3514725" cy="185684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Kollektiv overenskomst</a:t>
            </a:r>
          </a:p>
          <a:p>
            <a:pPr algn="l">
              <a:lnSpc>
                <a:spcPct val="106000"/>
              </a:lnSpc>
            </a:pPr>
            <a:r>
              <a:rPr lang="da-DK" sz="900" spc="-10">
                <a:solidFill>
                  <a:schemeClr val="tx2"/>
                </a:solidFill>
                <a:latin typeface="+mj-lt"/>
              </a:rPr>
              <a:t>Overenskomsten dækker altid alle ansatte inden for den pågældende sektor, uanset om den enkelte ansatte er medlem af en fagforening eller ej.</a:t>
            </a:r>
          </a:p>
          <a:p>
            <a:pPr algn="l">
              <a:lnSpc>
                <a:spcPct val="106000"/>
              </a:lnSpc>
            </a:pPr>
            <a:endParaRPr lang="da-DK" sz="900" spc="-10">
              <a:solidFill>
                <a:schemeClr val="tx2"/>
              </a:solidFill>
            </a:endParaRPr>
          </a:p>
          <a:p>
            <a:pPr algn="l">
              <a:lnSpc>
                <a:spcPct val="106000"/>
              </a:lnSpc>
            </a:pPr>
            <a:r>
              <a:rPr lang="da-DK" sz="900" b="1" spc="-10">
                <a:solidFill>
                  <a:schemeClr val="tx2"/>
                </a:solidFill>
                <a:latin typeface="+mj-lt"/>
              </a:rPr>
              <a:t>Uddannelsestimer</a:t>
            </a:r>
            <a:r>
              <a:rPr lang="da-DK" sz="900" spc="-10">
                <a:solidFill>
                  <a:schemeClr val="tx2"/>
                </a:solidFill>
              </a:rPr>
              <a:t> refererer til udvikling af færdigheder og kompetencer (både formelt, fx i form af kurser, og uformelt, fx i form af sidemandsoplæring). Opgørelse kan baseres på estimater.</a:t>
            </a:r>
          </a:p>
        </p:txBody>
      </p:sp>
      <p:sp>
        <p:nvSpPr>
          <p:cNvPr id="33" name="Rectangle 32">
            <a:extLst>
              <a:ext uri="{FF2B5EF4-FFF2-40B4-BE49-F238E27FC236}">
                <a16:creationId xmlns:a16="http://schemas.microsoft.com/office/drawing/2014/main" id="{B26D069E-327B-8B27-E271-80C8F952A80D}"/>
              </a:ext>
            </a:extLst>
          </p:cNvPr>
          <p:cNvSpPr/>
          <p:nvPr/>
        </p:nvSpPr>
        <p:spPr>
          <a:xfrm>
            <a:off x="8169275" y="3106860"/>
            <a:ext cx="3514725" cy="993567"/>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Mulige datakilder</a:t>
            </a:r>
          </a:p>
          <a:p>
            <a:pPr algn="l">
              <a:lnSpc>
                <a:spcPct val="106000"/>
              </a:lnSpc>
            </a:pPr>
            <a:endParaRPr lang="da-DK" sz="900" b="1" spc="-10">
              <a:solidFill>
                <a:schemeClr val="tx2"/>
              </a:solidFill>
            </a:endParaRPr>
          </a:p>
          <a:p>
            <a:pPr algn="l">
              <a:lnSpc>
                <a:spcPct val="106000"/>
              </a:lnSpc>
            </a:pPr>
            <a:r>
              <a:rPr lang="da-DK" sz="900">
                <a:solidFill>
                  <a:schemeClr val="accent1">
                    <a:lumMod val="90000"/>
                    <a:lumOff val="10000"/>
                  </a:schemeClr>
                </a:solidFill>
                <a:hlinkClick r:id="rId3">
                  <a:extLst>
                    <a:ext uri="{A12FA001-AC4F-418D-AE19-62706E023703}">
                      <ahyp:hlinkClr xmlns:ahyp="http://schemas.microsoft.com/office/drawing/2018/hyperlinkcolor" val="tx"/>
                    </a:ext>
                  </a:extLst>
                </a:hlinkClick>
              </a:rPr>
              <a:t>Læs om den danske model på Beskæftigelsesministeriets hjemmeside</a:t>
            </a:r>
            <a:endParaRPr lang="da-DK" sz="900" spc="-10">
              <a:solidFill>
                <a:schemeClr val="accent1">
                  <a:lumMod val="90000"/>
                  <a:lumOff val="10000"/>
                </a:schemeClr>
              </a:solidFill>
            </a:endParaRPr>
          </a:p>
        </p:txBody>
      </p:sp>
      <p:pic>
        <p:nvPicPr>
          <p:cNvPr id="27" name="Graphic 26">
            <a:extLst>
              <a:ext uri="{FF2B5EF4-FFF2-40B4-BE49-F238E27FC236}">
                <a16:creationId xmlns:a16="http://schemas.microsoft.com/office/drawing/2014/main" id="{207F7CFA-8854-BE02-4D14-711AF372646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9188" y="2389089"/>
            <a:ext cx="207455" cy="232601"/>
          </a:xfrm>
          <a:prstGeom prst="rect">
            <a:avLst/>
          </a:prstGeom>
        </p:spPr>
      </p:pic>
      <p:pic>
        <p:nvPicPr>
          <p:cNvPr id="30" name="Graphic 29">
            <a:extLst>
              <a:ext uri="{FF2B5EF4-FFF2-40B4-BE49-F238E27FC236}">
                <a16:creationId xmlns:a16="http://schemas.microsoft.com/office/drawing/2014/main" id="{256DA8BD-B9E4-ED3A-E406-AC061D8A1FC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9188" y="5788215"/>
            <a:ext cx="207455" cy="232601"/>
          </a:xfrm>
          <a:prstGeom prst="rect">
            <a:avLst/>
          </a:prstGeom>
        </p:spPr>
      </p:pic>
      <p:pic>
        <p:nvPicPr>
          <p:cNvPr id="34" name="Graphic 33">
            <a:extLst>
              <a:ext uri="{FF2B5EF4-FFF2-40B4-BE49-F238E27FC236}">
                <a16:creationId xmlns:a16="http://schemas.microsoft.com/office/drawing/2014/main" id="{F3B7CA66-9DC6-C1E6-F04B-174F4733520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58337" y="3175228"/>
            <a:ext cx="226314" cy="226314"/>
          </a:xfrm>
          <a:prstGeom prst="rect">
            <a:avLst/>
          </a:prstGeom>
        </p:spPr>
      </p:pic>
      <p:pic>
        <p:nvPicPr>
          <p:cNvPr id="19" name="Graphic 18">
            <a:extLst>
              <a:ext uri="{FF2B5EF4-FFF2-40B4-BE49-F238E27FC236}">
                <a16:creationId xmlns:a16="http://schemas.microsoft.com/office/drawing/2014/main" id="{E615E744-F836-AC4E-93B3-90C9A9252FF5}"/>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1802" y="1095978"/>
            <a:ext cx="207455" cy="232601"/>
          </a:xfrm>
          <a:prstGeom prst="rect">
            <a:avLst/>
          </a:prstGeom>
        </p:spPr>
      </p:pic>
      <p:pic>
        <p:nvPicPr>
          <p:cNvPr id="37" name="Graphic 36">
            <a:extLst>
              <a:ext uri="{FF2B5EF4-FFF2-40B4-BE49-F238E27FC236}">
                <a16:creationId xmlns:a16="http://schemas.microsoft.com/office/drawing/2014/main" id="{45884D5B-3495-DBAE-0794-1D1771D93F55}"/>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1802" y="3999446"/>
            <a:ext cx="207455" cy="232601"/>
          </a:xfrm>
          <a:prstGeom prst="rect">
            <a:avLst/>
          </a:prstGeom>
        </p:spPr>
      </p:pic>
      <p:pic>
        <p:nvPicPr>
          <p:cNvPr id="39" name="Graphic 38">
            <a:extLst>
              <a:ext uri="{FF2B5EF4-FFF2-40B4-BE49-F238E27FC236}">
                <a16:creationId xmlns:a16="http://schemas.microsoft.com/office/drawing/2014/main" id="{3AD20BF6-7134-E37B-1135-E54AA6898645}"/>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8233258" y="1104042"/>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22</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pic>
        <p:nvPicPr>
          <p:cNvPr id="2" name="Graphic 15">
            <a:extLst>
              <a:ext uri="{FF2B5EF4-FFF2-40B4-BE49-F238E27FC236}">
                <a16:creationId xmlns:a16="http://schemas.microsoft.com/office/drawing/2014/main" id="{C5773F76-5C0A-6E76-7CF8-2FC02283941A}"/>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30477" y="3574311"/>
            <a:ext cx="83482" cy="88700"/>
          </a:xfrm>
          <a:prstGeom prst="rect">
            <a:avLst/>
          </a:prstGeom>
        </p:spPr>
      </p:pic>
    </p:spTree>
    <p:extLst>
      <p:ext uri="{BB962C8B-B14F-4D97-AF65-F5344CB8AC3E}">
        <p14:creationId xmlns:p14="http://schemas.microsoft.com/office/powerpoint/2010/main" val="904213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p:txBody>
          <a:bodyPr/>
          <a:lstStyle/>
          <a:p>
            <a:r>
              <a:rPr lang="da-DK"/>
              <a:t>Virksomhedsadfærd</a:t>
            </a:r>
            <a:r>
              <a:rPr lang="da-DK" noProof="0"/>
              <a:t>: Antal domme og bøder i relation til korruption &amp; bestikkelse (B11) </a:t>
            </a:r>
          </a:p>
        </p:txBody>
      </p:sp>
      <p:sp>
        <p:nvSpPr>
          <p:cNvPr id="13" name="Rectangle 7">
            <a:extLst>
              <a:ext uri="{FF2B5EF4-FFF2-40B4-BE49-F238E27FC236}">
                <a16:creationId xmlns:a16="http://schemas.microsoft.com/office/drawing/2014/main" id="{E2D87A58-78A6-365B-C6B0-21AA529BADF6}"/>
              </a:ext>
            </a:extLst>
          </p:cNvPr>
          <p:cNvSpPr/>
          <p:nvPr/>
        </p:nvSpPr>
        <p:spPr>
          <a:xfrm>
            <a:off x="507999" y="1015999"/>
            <a:ext cx="7343772" cy="7889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Basismodulet. </a:t>
            </a:r>
          </a:p>
          <a:p>
            <a:pPr>
              <a:lnSpc>
                <a:spcPct val="106000"/>
              </a:lnSpc>
            </a:pPr>
            <a:endParaRPr lang="da-DK" sz="900" spc="-10">
              <a:solidFill>
                <a:schemeClr val="bg1"/>
              </a:solidFill>
            </a:endParaRPr>
          </a:p>
          <a:p>
            <a:pPr>
              <a:lnSpc>
                <a:spcPct val="106000"/>
              </a:lnSpc>
            </a:pPr>
            <a:r>
              <a:rPr lang="da-DK" sz="900" spc="-10">
                <a:solidFill>
                  <a:schemeClr val="bg1"/>
                </a:solidFill>
              </a:rPr>
              <a:t>Dette er kun et oplysningskrav, hvis din virksomhed i rapporteringsperioden har fået domme eller bøder for overtrædelse af lovgivning i relation til antikorruption eller antibestikkelse.</a:t>
            </a:r>
          </a:p>
        </p:txBody>
      </p:sp>
      <p:graphicFrame>
        <p:nvGraphicFramePr>
          <p:cNvPr id="22" name="Table 21">
            <a:extLst>
              <a:ext uri="{FF2B5EF4-FFF2-40B4-BE49-F238E27FC236}">
                <a16:creationId xmlns:a16="http://schemas.microsoft.com/office/drawing/2014/main" id="{AF65586E-0EF1-899A-1FCC-C083408ADE09}"/>
              </a:ext>
            </a:extLst>
          </p:cNvPr>
          <p:cNvGraphicFramePr>
            <a:graphicFrameLocks noGrp="1"/>
          </p:cNvGraphicFramePr>
          <p:nvPr>
            <p:extLst>
              <p:ext uri="{D42A27DB-BD31-4B8C-83A1-F6EECF244321}">
                <p14:modId xmlns:p14="http://schemas.microsoft.com/office/powerpoint/2010/main" val="3233916207"/>
              </p:ext>
            </p:extLst>
          </p:nvPr>
        </p:nvGraphicFramePr>
        <p:xfrm>
          <a:off x="507999" y="1945690"/>
          <a:ext cx="7343772" cy="612000"/>
        </p:xfrm>
        <a:graphic>
          <a:graphicData uri="http://schemas.openxmlformats.org/drawingml/2006/table">
            <a:tbl>
              <a:tblPr firstRow="1">
                <a:tableStyleId>{2A488322-F2BA-4B5B-9748-0D474271808F}</a:tableStyleId>
              </a:tblPr>
              <a:tblGrid>
                <a:gridCol w="2447924">
                  <a:extLst>
                    <a:ext uri="{9D8B030D-6E8A-4147-A177-3AD203B41FA5}">
                      <a16:colId xmlns:a16="http://schemas.microsoft.com/office/drawing/2014/main" val="2698153288"/>
                    </a:ext>
                  </a:extLst>
                </a:gridCol>
                <a:gridCol w="2447924">
                  <a:extLst>
                    <a:ext uri="{9D8B030D-6E8A-4147-A177-3AD203B41FA5}">
                      <a16:colId xmlns:a16="http://schemas.microsoft.com/office/drawing/2014/main" val="2119413191"/>
                    </a:ext>
                  </a:extLst>
                </a:gridCol>
                <a:gridCol w="2447924">
                  <a:extLst>
                    <a:ext uri="{9D8B030D-6E8A-4147-A177-3AD203B41FA5}">
                      <a16:colId xmlns:a16="http://schemas.microsoft.com/office/drawing/2014/main" val="1502960985"/>
                    </a:ext>
                  </a:extLst>
                </a:gridCol>
              </a:tblGrid>
              <a:tr h="306000">
                <a:tc rowSpan="2">
                  <a:txBody>
                    <a:bodyPr/>
                    <a:lstStyle/>
                    <a:p>
                      <a:r>
                        <a:rPr lang="da-DK" sz="900" b="1">
                          <a:solidFill>
                            <a:schemeClr val="tx2"/>
                          </a:solidFill>
                        </a:rPr>
                        <a:t>Korruption og bestikkelse </a:t>
                      </a:r>
                      <a:r>
                        <a:rPr lang="da-DK" sz="900" b="0">
                          <a:solidFill>
                            <a:schemeClr val="tx2"/>
                          </a:solidFill>
                        </a:rPr>
                        <a:t>(pkt. 43)</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ctr"/>
                      <a:r>
                        <a:rPr lang="da-DK" sz="900" b="1" noProof="0">
                          <a:solidFill>
                            <a:schemeClr val="tx2"/>
                          </a:solidFill>
                        </a:rPr>
                        <a:t>Antal domme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da-DK" sz="900" b="1" noProof="0">
                          <a:solidFill>
                            <a:schemeClr val="tx2"/>
                          </a:solidFill>
                        </a:rPr>
                        <a:t>Samlede bødestørrelse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6000">
                <a:tc vMerge="1">
                  <a:txBody>
                    <a:bodyPr/>
                    <a:lstStyle/>
                    <a:p>
                      <a:endParaRPr lang="en-GB"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ctr"/>
                      <a:r>
                        <a:rPr lang="da-DK" sz="900" b="0" noProof="0">
                          <a:solidFill>
                            <a:schemeClr val="accent2"/>
                          </a:solidFill>
                        </a:rPr>
                        <a:t>[Indsæt antal]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da-DK" sz="900" b="0" noProof="0" dirty="0">
                          <a:solidFill>
                            <a:schemeClr val="accent2"/>
                          </a:solidFill>
                        </a:rPr>
                        <a:t>[Indsæt beløb i kr.]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pic>
        <p:nvPicPr>
          <p:cNvPr id="16" name="Graphic 15">
            <a:extLst>
              <a:ext uri="{FF2B5EF4-FFF2-40B4-BE49-F238E27FC236}">
                <a16:creationId xmlns:a16="http://schemas.microsoft.com/office/drawing/2014/main" id="{8727EEDB-043E-6633-08B5-57EA6632E03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23</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Tree>
    <p:extLst>
      <p:ext uri="{BB962C8B-B14F-4D97-AF65-F5344CB8AC3E}">
        <p14:creationId xmlns:p14="http://schemas.microsoft.com/office/powerpoint/2010/main" val="2682118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929CC52-5059-1012-5A40-D359AA36AE2B}"/>
              </a:ext>
            </a:extLst>
          </p:cNvPr>
          <p:cNvSpPr>
            <a:spLocks noGrp="1"/>
          </p:cNvSpPr>
          <p:nvPr>
            <p:ph idx="1"/>
          </p:nvPr>
        </p:nvSpPr>
        <p:spPr>
          <a:xfrm>
            <a:off x="960628" y="2698750"/>
            <a:ext cx="10033000" cy="1460499"/>
          </a:xfrm>
        </p:spPr>
        <p:txBody>
          <a:bodyPr>
            <a:normAutofit/>
          </a:bodyPr>
          <a:lstStyle/>
          <a:p>
            <a:r>
              <a:rPr lang="da-DK" sz="4000" b="1"/>
              <a:t>Oplysningspunkter i Udvidet Modul</a:t>
            </a:r>
          </a:p>
        </p:txBody>
      </p:sp>
      <p:sp>
        <p:nvSpPr>
          <p:cNvPr id="5" name="Pladsholder til slidenummer 4">
            <a:extLst>
              <a:ext uri="{FF2B5EF4-FFF2-40B4-BE49-F238E27FC236}">
                <a16:creationId xmlns:a16="http://schemas.microsoft.com/office/drawing/2014/main" id="{8A923573-02E7-36F8-863E-7A551AE1CD30}"/>
              </a:ext>
            </a:extLst>
          </p:cNvPr>
          <p:cNvSpPr>
            <a:spLocks noGrp="1"/>
          </p:cNvSpPr>
          <p:nvPr>
            <p:ph type="sldNum" sz="quarter" idx="16"/>
          </p:nvPr>
        </p:nvSpPr>
        <p:spPr/>
        <p:txBody>
          <a:bodyPr/>
          <a:lstStyle/>
          <a:p>
            <a:fld id="{5A0D23CF-C5A3-5445-819D-C647D180BB4B}" type="slidenum">
              <a:rPr lang="da-DK" noProof="0" smtClean="0"/>
              <a:pPr/>
              <a:t>24</a:t>
            </a:fld>
            <a:endParaRPr lang="da-DK" noProof="0"/>
          </a:p>
        </p:txBody>
      </p:sp>
    </p:spTree>
    <p:extLst>
      <p:ext uri="{BB962C8B-B14F-4D97-AF65-F5344CB8AC3E}">
        <p14:creationId xmlns:p14="http://schemas.microsoft.com/office/powerpoint/2010/main" val="959639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56224"/>
          </a:xfrm>
        </p:spPr>
        <p:txBody>
          <a:bodyPr/>
          <a:lstStyle/>
          <a:p>
            <a:pPr marL="0" algn="l" rtl="0" eaLnBrk="1" fontAlgn="t" latinLnBrk="0" hangingPunct="1">
              <a:spcBef>
                <a:spcPts val="0"/>
              </a:spcBef>
              <a:spcAft>
                <a:spcPts val="0"/>
              </a:spcAft>
            </a:pPr>
            <a:r>
              <a:rPr lang="da-DK" sz="1800" b="1" i="0" u="none" strike="noStrike" kern="1200" spc="-10">
                <a:solidFill>
                  <a:srgbClr val="1B4528"/>
                </a:solidFill>
                <a:effectLst/>
                <a:latin typeface="IBM Plex Sans" panose="020B0503050203000203" pitchFamily="34" charset="0"/>
              </a:rPr>
              <a:t>Strategi: Forretningsmodel og bæredygtighedsrelaterede initiativer (C1)</a:t>
            </a:r>
            <a:endParaRPr lang="da-DK" noProof="0"/>
          </a:p>
        </p:txBody>
      </p:sp>
      <p:sp>
        <p:nvSpPr>
          <p:cNvPr id="8" name="Rectangle 7">
            <a:extLst>
              <a:ext uri="{FF2B5EF4-FFF2-40B4-BE49-F238E27FC236}">
                <a16:creationId xmlns:a16="http://schemas.microsoft.com/office/drawing/2014/main" id="{9934D2AB-E6CF-078C-41F7-143652518A2B}"/>
              </a:ext>
            </a:extLst>
          </p:cNvPr>
          <p:cNvSpPr/>
          <p:nvPr/>
        </p:nvSpPr>
        <p:spPr>
          <a:xfrm>
            <a:off x="8169275" y="1015999"/>
            <a:ext cx="3514725" cy="1890234"/>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latin typeface="+mj-lt"/>
            </a:endParaRPr>
          </a:p>
          <a:p>
            <a:pPr>
              <a:lnSpc>
                <a:spcPct val="106000"/>
              </a:lnSpc>
            </a:pPr>
            <a:r>
              <a:rPr lang="da-DK" sz="900" spc="-10">
                <a:solidFill>
                  <a:schemeClr val="tx2"/>
                </a:solidFill>
                <a:latin typeface="+mj-lt"/>
              </a:rPr>
              <a:t>Hvis din virksomhed ikke har en nedskrevet bæredygtighedsstrategi eller -politik giver dette oplysningspunkt indirekte information om din virksomheds bæredygtighedsprofil. </a:t>
            </a:r>
          </a:p>
          <a:p>
            <a:pPr>
              <a:lnSpc>
                <a:spcPct val="106000"/>
              </a:lnSpc>
            </a:pPr>
            <a:endParaRPr lang="da-DK" sz="900" spc="-10">
              <a:solidFill>
                <a:schemeClr val="tx2"/>
              </a:solidFill>
              <a:latin typeface="+mj-lt"/>
            </a:endParaRPr>
          </a:p>
          <a:p>
            <a:pPr>
              <a:lnSpc>
                <a:spcPct val="106000"/>
              </a:lnSpc>
            </a:pPr>
            <a:r>
              <a:rPr lang="da-DK" sz="900" spc="-10">
                <a:solidFill>
                  <a:schemeClr val="tx2"/>
                </a:solidFill>
                <a:latin typeface="+mj-lt"/>
              </a:rPr>
              <a:t>Ved at beskrive din din virksomheds primære produkter og/eller tjenesteydelser, markeder, forretningsforbindelser mv. giver du indirekte også vigtige oplysninger om din virksomheds bæredygtighedsprofil.</a:t>
            </a:r>
            <a:endParaRPr lang="da-DK" sz="900" b="1" spc="-10">
              <a:solidFill>
                <a:schemeClr val="tx2"/>
              </a:solidFill>
              <a:latin typeface="+mj-lt"/>
            </a:endParaRPr>
          </a:p>
          <a:p>
            <a:pPr algn="l">
              <a:lnSpc>
                <a:spcPct val="106000"/>
              </a:lnSpc>
            </a:pPr>
            <a:endParaRPr lang="da-DK" sz="900" spc="-10">
              <a:solidFill>
                <a:schemeClr val="tx2"/>
              </a:solidFill>
            </a:endParaRPr>
          </a:p>
        </p:txBody>
      </p:sp>
      <p:pic>
        <p:nvPicPr>
          <p:cNvPr id="17" name="Graphic 16">
            <a:extLst>
              <a:ext uri="{FF2B5EF4-FFF2-40B4-BE49-F238E27FC236}">
                <a16:creationId xmlns:a16="http://schemas.microsoft.com/office/drawing/2014/main" id="{F8180301-6AB5-EEFD-4737-50DB96CBAD1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233258" y="1104042"/>
            <a:ext cx="257747" cy="232600"/>
          </a:xfrm>
          <a:prstGeom prst="rect">
            <a:avLst/>
          </a:prstGeom>
        </p:spPr>
      </p:pic>
      <p:pic>
        <p:nvPicPr>
          <p:cNvPr id="22" name="Graphic 21">
            <a:extLst>
              <a:ext uri="{FF2B5EF4-FFF2-40B4-BE49-F238E27FC236}">
                <a16:creationId xmlns:a16="http://schemas.microsoft.com/office/drawing/2014/main" id="{7E278E08-00A8-7343-0395-14666E2EE20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2" y="1095978"/>
            <a:ext cx="207455" cy="232601"/>
          </a:xfrm>
          <a:prstGeom prst="rect">
            <a:avLst/>
          </a:prstGeom>
        </p:spPr>
      </p:pic>
      <p:pic>
        <p:nvPicPr>
          <p:cNvPr id="24" name="Graphic 23">
            <a:extLst>
              <a:ext uri="{FF2B5EF4-FFF2-40B4-BE49-F238E27FC236}">
                <a16:creationId xmlns:a16="http://schemas.microsoft.com/office/drawing/2014/main" id="{C1CB6473-45A0-323E-9329-E3AEC5C2FC3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1" y="3783853"/>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25</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graphicFrame>
        <p:nvGraphicFramePr>
          <p:cNvPr id="2" name="Table 2">
            <a:extLst>
              <a:ext uri="{FF2B5EF4-FFF2-40B4-BE49-F238E27FC236}">
                <a16:creationId xmlns:a16="http://schemas.microsoft.com/office/drawing/2014/main" id="{73C59346-F692-8EEE-6728-75E283DC6C9B}"/>
              </a:ext>
            </a:extLst>
          </p:cNvPr>
          <p:cNvGraphicFramePr>
            <a:graphicFrameLocks noGrp="1"/>
          </p:cNvGraphicFramePr>
          <p:nvPr>
            <p:extLst>
              <p:ext uri="{D42A27DB-BD31-4B8C-83A1-F6EECF244321}">
                <p14:modId xmlns:p14="http://schemas.microsoft.com/office/powerpoint/2010/main" val="1779389994"/>
              </p:ext>
            </p:extLst>
          </p:nvPr>
        </p:nvGraphicFramePr>
        <p:xfrm>
          <a:off x="518601" y="1518255"/>
          <a:ext cx="7343774" cy="829384"/>
        </p:xfrm>
        <a:graphic>
          <a:graphicData uri="http://schemas.openxmlformats.org/drawingml/2006/table">
            <a:tbl>
              <a:tblPr firstRow="1">
                <a:tableStyleId>{2A488322-F2BA-4B5B-9748-0D474271808F}</a:tableStyleId>
              </a:tblPr>
              <a:tblGrid>
                <a:gridCol w="7343774">
                  <a:extLst>
                    <a:ext uri="{9D8B030D-6E8A-4147-A177-3AD203B41FA5}">
                      <a16:colId xmlns:a16="http://schemas.microsoft.com/office/drawing/2014/main" val="2698153288"/>
                    </a:ext>
                  </a:extLst>
                </a:gridCol>
              </a:tblGrid>
              <a:tr h="147521">
                <a:tc>
                  <a:txBody>
                    <a:bodyPr/>
                    <a:lstStyle/>
                    <a:p>
                      <a:r>
                        <a:rPr lang="da-DK" sz="900" b="1">
                          <a:solidFill>
                            <a:schemeClr val="tx2"/>
                          </a:solidFill>
                        </a:rPr>
                        <a:t>Beskrivelse af væsentlige grupper af produkter og/eller tjenesteydelser, som </a:t>
                      </a:r>
                      <a:r>
                        <a:rPr lang="da-DK" sz="900" b="1" kern="1200">
                          <a:solidFill>
                            <a:schemeClr val="accent2"/>
                          </a:solidFill>
                          <a:latin typeface="+mn-lt"/>
                          <a:ea typeface="+mn-ea"/>
                          <a:cs typeface="+mn-cs"/>
                        </a:rPr>
                        <a:t>[Indsæt virksomhedsnavn] </a:t>
                      </a:r>
                      <a:r>
                        <a:rPr lang="da-DK" sz="900" b="1" kern="1200">
                          <a:solidFill>
                            <a:schemeClr val="tx2"/>
                          </a:solidFill>
                          <a:latin typeface="+mn-lt"/>
                          <a:ea typeface="+mn-ea"/>
                          <a:cs typeface="+mn-cs"/>
                        </a:rPr>
                        <a:t>tilbyder</a:t>
                      </a:r>
                      <a:r>
                        <a:rPr lang="da-DK" sz="900" b="1">
                          <a:solidFill>
                            <a:schemeClr val="tx2"/>
                          </a:solidFill>
                        </a:rPr>
                        <a:t> </a:t>
                      </a:r>
                      <a:r>
                        <a:rPr lang="da-DK" sz="900" b="0">
                          <a:solidFill>
                            <a:schemeClr val="tx2"/>
                          </a:solidFill>
                        </a:rPr>
                        <a:t>(pkt. 47a)</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620224">
                <a:tc>
                  <a:txBody>
                    <a:bodyPr/>
                    <a:lstStyle/>
                    <a:p>
                      <a:pPr algn="l"/>
                      <a:r>
                        <a:rPr lang="da-DK" sz="900" b="0" dirty="0">
                          <a:solidFill>
                            <a:schemeClr val="accent2"/>
                          </a:solidFill>
                        </a:rPr>
                        <a:t>Indsæt en kort beskrivelse af din virksomheds mest væsentlige produkter og/eller tjenesteydelser.</a:t>
                      </a:r>
                    </a:p>
                    <a:p>
                      <a:pPr algn="l"/>
                      <a:endParaRPr lang="da-DK" sz="900" b="0" dirty="0">
                        <a:solidFill>
                          <a:schemeClr val="accent2"/>
                        </a:solidFill>
                      </a:endParaRPr>
                    </a:p>
                    <a:p>
                      <a:pPr algn="l"/>
                      <a:endParaRPr lang="da-DK" sz="900" b="0" kern="1200" dirty="0">
                        <a:solidFill>
                          <a:schemeClr val="accent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13257532"/>
                  </a:ext>
                </a:extLst>
              </a:tr>
            </a:tbl>
          </a:graphicData>
        </a:graphic>
      </p:graphicFrame>
      <p:sp>
        <p:nvSpPr>
          <p:cNvPr id="10" name="Rectangle 7">
            <a:extLst>
              <a:ext uri="{FF2B5EF4-FFF2-40B4-BE49-F238E27FC236}">
                <a16:creationId xmlns:a16="http://schemas.microsoft.com/office/drawing/2014/main" id="{38B46E8D-2448-F8D5-F29D-1A1FEBD79915}"/>
              </a:ext>
            </a:extLst>
          </p:cNvPr>
          <p:cNvSpPr/>
          <p:nvPr/>
        </p:nvSpPr>
        <p:spPr>
          <a:xfrm>
            <a:off x="518602" y="1016000"/>
            <a:ext cx="7343772" cy="42227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Udvidet modul.</a:t>
            </a:r>
          </a:p>
          <a:p>
            <a:pPr>
              <a:lnSpc>
                <a:spcPct val="106000"/>
              </a:lnSpc>
            </a:pPr>
            <a:endParaRPr lang="da-DK" sz="900" spc="-10">
              <a:solidFill>
                <a:schemeClr val="bg1"/>
              </a:solidFill>
            </a:endParaRPr>
          </a:p>
        </p:txBody>
      </p:sp>
      <p:pic>
        <p:nvPicPr>
          <p:cNvPr id="11" name="Graphic 21">
            <a:extLst>
              <a:ext uri="{FF2B5EF4-FFF2-40B4-BE49-F238E27FC236}">
                <a16:creationId xmlns:a16="http://schemas.microsoft.com/office/drawing/2014/main" id="{0087F1B8-1F01-759C-3BE8-A379F1CFCD1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2403" y="1107293"/>
            <a:ext cx="207455" cy="232601"/>
          </a:xfrm>
          <a:prstGeom prst="rect">
            <a:avLst/>
          </a:prstGeom>
        </p:spPr>
      </p:pic>
      <p:graphicFrame>
        <p:nvGraphicFramePr>
          <p:cNvPr id="12" name="Table 2">
            <a:extLst>
              <a:ext uri="{FF2B5EF4-FFF2-40B4-BE49-F238E27FC236}">
                <a16:creationId xmlns:a16="http://schemas.microsoft.com/office/drawing/2014/main" id="{BF7B7D4C-4B08-C9C0-EA8D-D975600D4842}"/>
              </a:ext>
            </a:extLst>
          </p:cNvPr>
          <p:cNvGraphicFramePr>
            <a:graphicFrameLocks noGrp="1"/>
          </p:cNvGraphicFramePr>
          <p:nvPr>
            <p:extLst>
              <p:ext uri="{D42A27DB-BD31-4B8C-83A1-F6EECF244321}">
                <p14:modId xmlns:p14="http://schemas.microsoft.com/office/powerpoint/2010/main" val="2267850903"/>
              </p:ext>
            </p:extLst>
          </p:nvPr>
        </p:nvGraphicFramePr>
        <p:xfrm>
          <a:off x="508000" y="2411655"/>
          <a:ext cx="7343774" cy="1104120"/>
        </p:xfrm>
        <a:graphic>
          <a:graphicData uri="http://schemas.openxmlformats.org/drawingml/2006/table">
            <a:tbl>
              <a:tblPr firstRow="1">
                <a:tableStyleId>{2A488322-F2BA-4B5B-9748-0D474271808F}</a:tableStyleId>
              </a:tblPr>
              <a:tblGrid>
                <a:gridCol w="7343774">
                  <a:extLst>
                    <a:ext uri="{9D8B030D-6E8A-4147-A177-3AD203B41FA5}">
                      <a16:colId xmlns:a16="http://schemas.microsoft.com/office/drawing/2014/main" val="2698153288"/>
                    </a:ext>
                  </a:extLst>
                </a:gridCol>
              </a:tblGrid>
              <a:tr h="194009">
                <a:tc>
                  <a:txBody>
                    <a:bodyPr/>
                    <a:lstStyle/>
                    <a:p>
                      <a:r>
                        <a:rPr lang="da-DK" sz="900" b="1">
                          <a:solidFill>
                            <a:schemeClr val="tx2"/>
                          </a:solidFill>
                        </a:rPr>
                        <a:t>Beskrivelse af de væsentlige markeder, som </a:t>
                      </a:r>
                      <a:r>
                        <a:rPr lang="da-DK" sz="900" b="1" kern="1200">
                          <a:solidFill>
                            <a:schemeClr val="accent2"/>
                          </a:solidFill>
                          <a:latin typeface="+mn-lt"/>
                          <a:ea typeface="+mn-ea"/>
                          <a:cs typeface="+mn-cs"/>
                        </a:rPr>
                        <a:t>[Indsæt virksomhedsnavn] </a:t>
                      </a:r>
                      <a:r>
                        <a:rPr lang="da-DK" sz="900" b="1">
                          <a:solidFill>
                            <a:schemeClr val="tx2"/>
                          </a:solidFill>
                        </a:rPr>
                        <a:t>arbejder med </a:t>
                      </a:r>
                      <a:r>
                        <a:rPr lang="da-DK" sz="900" b="0">
                          <a:solidFill>
                            <a:schemeClr val="tx2"/>
                          </a:solidFill>
                        </a:rPr>
                        <a:t>(pkt. 47b)</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830132">
                <a:tc>
                  <a:txBody>
                    <a:bodyPr/>
                    <a:lstStyle/>
                    <a:p>
                      <a:pPr algn="l"/>
                      <a:r>
                        <a:rPr lang="da-DK" sz="900" b="0" dirty="0">
                          <a:solidFill>
                            <a:schemeClr val="accent2"/>
                          </a:solidFill>
                        </a:rPr>
                        <a:t>Indsæt en kort beskrivelse af de mest væsentlige markeder, fx:</a:t>
                      </a:r>
                    </a:p>
                    <a:p>
                      <a:pPr marL="171450" indent="-171450" algn="l">
                        <a:buFontTx/>
                        <a:buChar char="-"/>
                      </a:pPr>
                      <a:r>
                        <a:rPr lang="da-DK" sz="900" b="0" dirty="0">
                          <a:solidFill>
                            <a:schemeClr val="accent2"/>
                          </a:solidFill>
                        </a:rPr>
                        <a:t>B2B</a:t>
                      </a:r>
                    </a:p>
                    <a:p>
                      <a:pPr marL="171450" indent="-171450" algn="l">
                        <a:buFontTx/>
                        <a:buChar char="-"/>
                      </a:pPr>
                      <a:r>
                        <a:rPr lang="da-DK" sz="900" b="0" dirty="0">
                          <a:solidFill>
                            <a:schemeClr val="accent2"/>
                          </a:solidFill>
                        </a:rPr>
                        <a:t>Engros</a:t>
                      </a:r>
                    </a:p>
                    <a:p>
                      <a:pPr marL="171450" indent="-171450" algn="l">
                        <a:buFontTx/>
                        <a:buChar char="-"/>
                      </a:pPr>
                      <a:r>
                        <a:rPr lang="da-DK" sz="900" b="0" dirty="0">
                          <a:solidFill>
                            <a:schemeClr val="accent2"/>
                          </a:solidFill>
                        </a:rPr>
                        <a:t>Detail</a:t>
                      </a:r>
                    </a:p>
                    <a:p>
                      <a:pPr marL="171450" indent="-171450" algn="l">
                        <a:buFontTx/>
                        <a:buChar char="-"/>
                      </a:pPr>
                      <a:r>
                        <a:rPr lang="da-DK" sz="900" b="0" dirty="0">
                          <a:solidFill>
                            <a:schemeClr val="accent2"/>
                          </a:solidFill>
                        </a:rPr>
                        <a:t>Lande/geografier</a:t>
                      </a:r>
                    </a:p>
                    <a:p>
                      <a:pPr algn="l"/>
                      <a:endParaRPr lang="da-DK" sz="900" b="0" kern="1200" dirty="0">
                        <a:solidFill>
                          <a:schemeClr val="accent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13257532"/>
                  </a:ext>
                </a:extLst>
              </a:tr>
            </a:tbl>
          </a:graphicData>
        </a:graphic>
      </p:graphicFrame>
      <p:graphicFrame>
        <p:nvGraphicFramePr>
          <p:cNvPr id="14" name="Table 2">
            <a:extLst>
              <a:ext uri="{FF2B5EF4-FFF2-40B4-BE49-F238E27FC236}">
                <a16:creationId xmlns:a16="http://schemas.microsoft.com/office/drawing/2014/main" id="{9A35FA09-5062-B526-C260-BC3A7A5ED36B}"/>
              </a:ext>
            </a:extLst>
          </p:cNvPr>
          <p:cNvGraphicFramePr>
            <a:graphicFrameLocks noGrp="1"/>
          </p:cNvGraphicFramePr>
          <p:nvPr>
            <p:extLst>
              <p:ext uri="{D42A27DB-BD31-4B8C-83A1-F6EECF244321}">
                <p14:modId xmlns:p14="http://schemas.microsoft.com/office/powerpoint/2010/main" val="2682711604"/>
              </p:ext>
            </p:extLst>
          </p:nvPr>
        </p:nvGraphicFramePr>
        <p:xfrm>
          <a:off x="518601" y="3558303"/>
          <a:ext cx="7343774" cy="1104120"/>
        </p:xfrm>
        <a:graphic>
          <a:graphicData uri="http://schemas.openxmlformats.org/drawingml/2006/table">
            <a:tbl>
              <a:tblPr firstRow="1">
                <a:tableStyleId>{2A488322-F2BA-4B5B-9748-0D474271808F}</a:tableStyleId>
              </a:tblPr>
              <a:tblGrid>
                <a:gridCol w="7343774">
                  <a:extLst>
                    <a:ext uri="{9D8B030D-6E8A-4147-A177-3AD203B41FA5}">
                      <a16:colId xmlns:a16="http://schemas.microsoft.com/office/drawing/2014/main" val="2698153288"/>
                    </a:ext>
                  </a:extLst>
                </a:gridCol>
              </a:tblGrid>
              <a:tr h="155069">
                <a:tc>
                  <a:txBody>
                    <a:bodyPr/>
                    <a:lstStyle/>
                    <a:p>
                      <a:r>
                        <a:rPr lang="da-DK" sz="900" b="1">
                          <a:solidFill>
                            <a:schemeClr val="tx2"/>
                          </a:solidFill>
                        </a:rPr>
                        <a:t>Beskrivelse af </a:t>
                      </a:r>
                      <a:r>
                        <a:rPr lang="da-DK" sz="900" b="1" kern="1200">
                          <a:solidFill>
                            <a:schemeClr val="accent2"/>
                          </a:solidFill>
                          <a:latin typeface="+mn-lt"/>
                          <a:ea typeface="+mn-ea"/>
                          <a:cs typeface="+mn-cs"/>
                        </a:rPr>
                        <a:t>[indsæt virksomhedsnavn]’s </a:t>
                      </a:r>
                      <a:r>
                        <a:rPr lang="da-DK" sz="900" b="1">
                          <a:solidFill>
                            <a:schemeClr val="tx2"/>
                          </a:solidFill>
                        </a:rPr>
                        <a:t>primære forretningsforbindelser </a:t>
                      </a:r>
                      <a:r>
                        <a:rPr lang="da-DK" sz="900" b="0">
                          <a:solidFill>
                            <a:schemeClr val="tx2"/>
                          </a:solidFill>
                        </a:rPr>
                        <a:t>(pkt. 47c)</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879377">
                <a:tc>
                  <a:txBody>
                    <a:bodyPr/>
                    <a:lstStyle/>
                    <a:p>
                      <a:pPr algn="l"/>
                      <a:r>
                        <a:rPr lang="da-DK" sz="900" b="0" dirty="0">
                          <a:solidFill>
                            <a:schemeClr val="accent2"/>
                          </a:solidFill>
                        </a:rPr>
                        <a:t>Indsæt en kort beskrivelse af din virksomheds primære </a:t>
                      </a:r>
                      <a:r>
                        <a:rPr lang="da-DK" sz="900" b="0" kern="1200" dirty="0">
                          <a:solidFill>
                            <a:schemeClr val="accent2"/>
                          </a:solidFill>
                          <a:latin typeface="+mn-lt"/>
                          <a:ea typeface="+mn-ea"/>
                          <a:cs typeface="+mn-cs"/>
                        </a:rPr>
                        <a:t>forretningsforbindelser, fx:</a:t>
                      </a:r>
                    </a:p>
                    <a:p>
                      <a:pPr marL="171450" indent="-171450" algn="l">
                        <a:buFontTx/>
                        <a:buChar char="-"/>
                      </a:pPr>
                      <a:r>
                        <a:rPr lang="da-DK" sz="900" b="0" kern="1200" dirty="0">
                          <a:solidFill>
                            <a:schemeClr val="accent2"/>
                          </a:solidFill>
                          <a:latin typeface="+mn-lt"/>
                          <a:ea typeface="+mn-ea"/>
                          <a:cs typeface="+mn-cs"/>
                        </a:rPr>
                        <a:t>Primære leverandører – herunder antallet af leverandører samt leverandørens sektor og geografiske placering/land</a:t>
                      </a:r>
                    </a:p>
                    <a:p>
                      <a:pPr marL="171450" indent="-171450" algn="l">
                        <a:buFontTx/>
                        <a:buChar char="-"/>
                      </a:pPr>
                      <a:r>
                        <a:rPr lang="da-DK" sz="900" b="0" kern="1200" dirty="0">
                          <a:solidFill>
                            <a:schemeClr val="accent2"/>
                          </a:solidFill>
                          <a:latin typeface="+mn-lt"/>
                          <a:ea typeface="+mn-ea"/>
                          <a:cs typeface="+mn-cs"/>
                        </a:rPr>
                        <a:t>Kunder</a:t>
                      </a:r>
                    </a:p>
                    <a:p>
                      <a:pPr marL="171450" indent="-171450" algn="l">
                        <a:buFontTx/>
                        <a:buChar char="-"/>
                      </a:pPr>
                      <a:r>
                        <a:rPr lang="da-DK" sz="900" b="0" kern="1200" dirty="0">
                          <a:solidFill>
                            <a:schemeClr val="accent2"/>
                          </a:solidFill>
                          <a:latin typeface="+mn-lt"/>
                          <a:ea typeface="+mn-ea"/>
                          <a:cs typeface="+mn-cs"/>
                        </a:rPr>
                        <a:t>Distributionskanaler</a:t>
                      </a:r>
                    </a:p>
                    <a:p>
                      <a:pPr marL="171450" indent="-171450" algn="l">
                        <a:buFontTx/>
                        <a:buChar char="-"/>
                      </a:pPr>
                      <a:r>
                        <a:rPr lang="da-DK" sz="900" b="0" kern="1200" dirty="0">
                          <a:solidFill>
                            <a:schemeClr val="accent2"/>
                          </a:solidFill>
                          <a:latin typeface="+mn-lt"/>
                          <a:ea typeface="+mn-ea"/>
                          <a:cs typeface="+mn-cs"/>
                        </a:rPr>
                        <a:t>Forbrugere</a:t>
                      </a:r>
                    </a:p>
                    <a:p>
                      <a:pPr algn="l"/>
                      <a:endParaRPr lang="da-DK" sz="900" b="0" kern="1200" dirty="0">
                        <a:solidFill>
                          <a:schemeClr val="accent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13257532"/>
                  </a:ext>
                </a:extLst>
              </a:tr>
            </a:tbl>
          </a:graphicData>
        </a:graphic>
      </p:graphicFrame>
      <p:graphicFrame>
        <p:nvGraphicFramePr>
          <p:cNvPr id="15" name="Table 2">
            <a:extLst>
              <a:ext uri="{FF2B5EF4-FFF2-40B4-BE49-F238E27FC236}">
                <a16:creationId xmlns:a16="http://schemas.microsoft.com/office/drawing/2014/main" id="{3106A2EC-2AB6-72DB-1EE0-7F890CE126D8}"/>
              </a:ext>
            </a:extLst>
          </p:cNvPr>
          <p:cNvGraphicFramePr>
            <a:graphicFrameLocks noGrp="1"/>
          </p:cNvGraphicFramePr>
          <p:nvPr>
            <p:extLst>
              <p:ext uri="{D42A27DB-BD31-4B8C-83A1-F6EECF244321}">
                <p14:modId xmlns:p14="http://schemas.microsoft.com/office/powerpoint/2010/main" val="403902867"/>
              </p:ext>
            </p:extLst>
          </p:nvPr>
        </p:nvGraphicFramePr>
        <p:xfrm>
          <a:off x="507998" y="5489024"/>
          <a:ext cx="7343774" cy="1225697"/>
        </p:xfrm>
        <a:graphic>
          <a:graphicData uri="http://schemas.openxmlformats.org/drawingml/2006/table">
            <a:tbl>
              <a:tblPr firstRow="1">
                <a:tableStyleId>{2A488322-F2BA-4B5B-9748-0D474271808F}</a:tableStyleId>
              </a:tblPr>
              <a:tblGrid>
                <a:gridCol w="7343774">
                  <a:extLst>
                    <a:ext uri="{9D8B030D-6E8A-4147-A177-3AD203B41FA5}">
                      <a16:colId xmlns:a16="http://schemas.microsoft.com/office/drawing/2014/main" val="2698153288"/>
                    </a:ext>
                  </a:extLst>
                </a:gridCol>
              </a:tblGrid>
              <a:tr h="155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a:solidFill>
                            <a:schemeClr val="tx2"/>
                          </a:solidFill>
                          <a:latin typeface="+mn-lt"/>
                          <a:ea typeface="+mn-ea"/>
                          <a:cs typeface="+mn-cs"/>
                        </a:rPr>
                        <a:t>Kort beskrivelse af de centrale elementer fra </a:t>
                      </a:r>
                      <a:r>
                        <a:rPr lang="da-DK" sz="900" b="1" kern="1200">
                          <a:solidFill>
                            <a:schemeClr val="accent2"/>
                          </a:solidFill>
                          <a:latin typeface="+mn-lt"/>
                          <a:ea typeface="+mn-ea"/>
                          <a:cs typeface="+mn-cs"/>
                        </a:rPr>
                        <a:t>[indsæt virksomhedsnavn]’s </a:t>
                      </a:r>
                      <a:r>
                        <a:rPr lang="da-DK" sz="900" b="1">
                          <a:solidFill>
                            <a:schemeClr val="tx2"/>
                          </a:solidFill>
                        </a:rPr>
                        <a:t>strategi, der er relateret til/påvirker bæredygtighedsspørgsmål </a:t>
                      </a:r>
                      <a:r>
                        <a:rPr lang="da-DK" sz="900" b="0" kern="1200">
                          <a:solidFill>
                            <a:schemeClr val="tx2"/>
                          </a:solidFill>
                          <a:latin typeface="+mn-lt"/>
                          <a:ea typeface="+mn-ea"/>
                          <a:cs typeface="+mn-cs"/>
                        </a:rPr>
                        <a:t>(pkt. 47d)</a:t>
                      </a:r>
                      <a:endParaRPr lang="en-GB" sz="900" b="0" kern="120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879377">
                <a:tc>
                  <a:txBody>
                    <a:bodyPr/>
                    <a:lstStyle/>
                    <a:p>
                      <a:pPr algn="l"/>
                      <a:r>
                        <a:rPr lang="da-DK" sz="900" b="0" dirty="0">
                          <a:solidFill>
                            <a:schemeClr val="accent2"/>
                          </a:solidFill>
                        </a:rPr>
                        <a:t>Indsæt en kort beskrivelse af de centrale elementer fra din virksomheds strategi, der er relateret til eller påvirker bæredygtighedsspørgsmål. </a:t>
                      </a:r>
                    </a:p>
                    <a:p>
                      <a:pPr algn="l"/>
                      <a:endParaRPr lang="da-DK" sz="900" b="0" dirty="0">
                        <a:solidFill>
                          <a:schemeClr val="accent2"/>
                        </a:solidFill>
                      </a:endParaRPr>
                    </a:p>
                    <a:p>
                      <a:pPr algn="l"/>
                      <a:r>
                        <a:rPr lang="da-DK" sz="900" b="0" dirty="0">
                          <a:solidFill>
                            <a:schemeClr val="accent2"/>
                          </a:solidFill>
                        </a:rPr>
                        <a:t>Du kan slette denne boks, hvis din virksomhed ikke har strategielementer, der vedrører bæredygtighed.</a:t>
                      </a:r>
                    </a:p>
                    <a:p>
                      <a:pPr algn="l"/>
                      <a:endParaRPr lang="da-DK" sz="900" b="0" kern="1200" dirty="0">
                        <a:solidFill>
                          <a:schemeClr val="accent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13257532"/>
                  </a:ext>
                </a:extLst>
              </a:tr>
            </a:tbl>
          </a:graphicData>
        </a:graphic>
      </p:graphicFrame>
      <p:sp>
        <p:nvSpPr>
          <p:cNvPr id="16" name="Rectangle 7">
            <a:extLst>
              <a:ext uri="{FF2B5EF4-FFF2-40B4-BE49-F238E27FC236}">
                <a16:creationId xmlns:a16="http://schemas.microsoft.com/office/drawing/2014/main" id="{30EB664D-5115-7295-94D3-5930E9CC62EE}"/>
              </a:ext>
            </a:extLst>
          </p:cNvPr>
          <p:cNvSpPr/>
          <p:nvPr/>
        </p:nvSpPr>
        <p:spPr>
          <a:xfrm>
            <a:off x="508000" y="5025133"/>
            <a:ext cx="7343772" cy="42227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Udvidet modul.</a:t>
            </a:r>
          </a:p>
          <a:p>
            <a:pPr>
              <a:lnSpc>
                <a:spcPct val="106000"/>
              </a:lnSpc>
            </a:pPr>
            <a:endParaRPr lang="da-DK" sz="900" spc="-10">
              <a:solidFill>
                <a:schemeClr val="bg1"/>
              </a:solidFill>
            </a:endParaRPr>
          </a:p>
        </p:txBody>
      </p:sp>
      <p:pic>
        <p:nvPicPr>
          <p:cNvPr id="18" name="Graphic 21">
            <a:extLst>
              <a:ext uri="{FF2B5EF4-FFF2-40B4-BE49-F238E27FC236}">
                <a16:creationId xmlns:a16="http://schemas.microsoft.com/office/drawing/2014/main" id="{250F930A-7BE5-6410-58CA-C5F85CDBA84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2403" y="5119970"/>
            <a:ext cx="207455" cy="232601"/>
          </a:xfrm>
          <a:prstGeom prst="rect">
            <a:avLst/>
          </a:prstGeom>
        </p:spPr>
      </p:pic>
    </p:spTree>
    <p:extLst>
      <p:ext uri="{BB962C8B-B14F-4D97-AF65-F5344CB8AC3E}">
        <p14:creationId xmlns:p14="http://schemas.microsoft.com/office/powerpoint/2010/main" val="3508937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498598"/>
          </a:xfrm>
        </p:spPr>
        <p:txBody>
          <a:bodyPr/>
          <a:lstStyle/>
          <a:p>
            <a:r>
              <a:rPr lang="da-DK" sz="1800" b="1" kern="1200" spc="-10" noProof="0">
                <a:solidFill>
                  <a:schemeClr val="tx2"/>
                </a:solidFill>
                <a:latin typeface="+mn-lt"/>
                <a:ea typeface="+mn-ea"/>
                <a:cs typeface="+mn-cs"/>
              </a:rPr>
              <a:t>Beskrivelse af indsatser, politikker og fremtidige initiativer for omstilling til en mere bæredygtig økonomi (C2)</a:t>
            </a:r>
            <a:endParaRPr lang="da-DK" noProof="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0"/>
            <a:ext cx="7354375" cy="8396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Udvidet modul. </a:t>
            </a:r>
          </a:p>
          <a:p>
            <a:pPr>
              <a:lnSpc>
                <a:spcPct val="106000"/>
              </a:lnSpc>
            </a:pPr>
            <a:endParaRPr lang="da-DK" sz="900" b="1" spc="-10">
              <a:solidFill>
                <a:schemeClr val="bg1"/>
              </a:solidFill>
            </a:endParaRPr>
          </a:p>
          <a:p>
            <a:pPr>
              <a:lnSpc>
                <a:spcPct val="106000"/>
              </a:lnSpc>
            </a:pPr>
            <a:r>
              <a:rPr lang="da-DK" sz="900" spc="-10">
                <a:solidFill>
                  <a:schemeClr val="bg1"/>
                </a:solidFill>
              </a:rPr>
              <a:t>Nedenstående tabel skal kun udfyldes, hvis din virksomhed allerede har konkrete indsatser, politikker eller initiativer, der understøtter omstilling til en mere bæredygtig økonomi, som du har svaret ”JA” til under oplysningspunkt B2 i basismodulet. </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26</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982100914"/>
              </p:ext>
            </p:extLst>
          </p:nvPr>
        </p:nvGraphicFramePr>
        <p:xfrm>
          <a:off x="518601" y="1943735"/>
          <a:ext cx="7354375" cy="4689297"/>
        </p:xfrm>
        <a:graphic>
          <a:graphicData uri="http://schemas.openxmlformats.org/drawingml/2006/table">
            <a:tbl>
              <a:tblPr firstRow="1">
                <a:tableStyleId>{2A488322-F2BA-4B5B-9748-0D474271808F}</a:tableStyleId>
              </a:tblPr>
              <a:tblGrid>
                <a:gridCol w="1262575">
                  <a:extLst>
                    <a:ext uri="{9D8B030D-6E8A-4147-A177-3AD203B41FA5}">
                      <a16:colId xmlns:a16="http://schemas.microsoft.com/office/drawing/2014/main" val="1902117154"/>
                    </a:ext>
                  </a:extLst>
                </a:gridCol>
                <a:gridCol w="2030600">
                  <a:extLst>
                    <a:ext uri="{9D8B030D-6E8A-4147-A177-3AD203B41FA5}">
                      <a16:colId xmlns:a16="http://schemas.microsoft.com/office/drawing/2014/main" val="1904521774"/>
                    </a:ext>
                  </a:extLst>
                </a:gridCol>
                <a:gridCol w="2030600">
                  <a:extLst>
                    <a:ext uri="{9D8B030D-6E8A-4147-A177-3AD203B41FA5}">
                      <a16:colId xmlns:a16="http://schemas.microsoft.com/office/drawing/2014/main" val="3164053669"/>
                    </a:ext>
                  </a:extLst>
                </a:gridCol>
                <a:gridCol w="2030600">
                  <a:extLst>
                    <a:ext uri="{9D8B030D-6E8A-4147-A177-3AD203B41FA5}">
                      <a16:colId xmlns:a16="http://schemas.microsoft.com/office/drawing/2014/main" val="1484983729"/>
                    </a:ext>
                  </a:extLst>
                </a:gridCol>
              </a:tblGrid>
              <a:tr h="993570">
                <a:tc>
                  <a:txBody>
                    <a:bodyPr/>
                    <a:lstStyle/>
                    <a:p>
                      <a:pPr algn="l"/>
                      <a:r>
                        <a:rPr lang="da-DK" sz="900" b="1" kern="1200" spc="-10" noProof="0">
                          <a:solidFill>
                            <a:schemeClr val="tx2"/>
                          </a:solidFill>
                          <a:latin typeface="+mn-lt"/>
                          <a:ea typeface="+mn-ea"/>
                          <a:cs typeface="+mn-cs"/>
                        </a:rPr>
                        <a:t>Område</a:t>
                      </a:r>
                    </a:p>
                    <a:p>
                      <a:pPr algn="l"/>
                      <a:r>
                        <a:rPr lang="da-DK" sz="900" b="0" kern="1200" spc="-10" noProof="0">
                          <a:solidFill>
                            <a:schemeClr val="tx2"/>
                          </a:solidFill>
                          <a:latin typeface="+mn-lt"/>
                          <a:ea typeface="+mn-ea"/>
                          <a:cs typeface="+mn-cs"/>
                        </a:rPr>
                        <a:t>(pkt. 48)</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Kort beskrivelse af </a:t>
                      </a:r>
                      <a:r>
                        <a:rPr lang="da-DK" sz="900" b="1" u="sng" kern="1200" spc="-10" noProof="0">
                          <a:solidFill>
                            <a:schemeClr val="tx2"/>
                          </a:solidFill>
                          <a:latin typeface="+mn-lt"/>
                          <a:ea typeface="+mn-ea"/>
                          <a:cs typeface="+mn-cs"/>
                        </a:rPr>
                        <a:t>eksisterende</a:t>
                      </a:r>
                      <a:r>
                        <a:rPr lang="da-DK" sz="900" b="1" kern="1200" spc="-10" noProof="0">
                          <a:solidFill>
                            <a:schemeClr val="tx2"/>
                          </a:solidFill>
                          <a:latin typeface="+mn-lt"/>
                          <a:ea typeface="+mn-ea"/>
                          <a:cs typeface="+mn-cs"/>
                        </a:rPr>
                        <a:t> </a:t>
                      </a:r>
                      <a:r>
                        <a:rPr lang="da-DK" sz="900" b="1" kern="1200" spc="-10">
                          <a:solidFill>
                            <a:schemeClr val="tx2"/>
                          </a:solidFill>
                          <a:latin typeface="+mn-lt"/>
                          <a:ea typeface="+mn-ea"/>
                          <a:cs typeface="+mn-cs"/>
                        </a:rPr>
                        <a:t>indsatser/politikker/handlinger (jf. oplysningspunkt B2).</a:t>
                      </a:r>
                      <a:endParaRPr lang="da-DK" sz="900" b="1" kern="1200" spc="-10" noProof="0">
                        <a:solidFill>
                          <a:schemeClr val="tx2"/>
                        </a:solidFill>
                        <a:latin typeface="+mn-lt"/>
                        <a:ea typeface="+mn-ea"/>
                        <a:cs typeface="+mn-cs"/>
                      </a:endParaRPr>
                    </a:p>
                    <a:p>
                      <a:pPr algn="l"/>
                      <a:r>
                        <a:rPr lang="da-DK" sz="900" b="0" i="1" kern="1200" spc="-10" noProof="0">
                          <a:solidFill>
                            <a:schemeClr val="accent2"/>
                          </a:solidFill>
                          <a:latin typeface="+mn-lt"/>
                          <a:ea typeface="+mn-ea"/>
                          <a:cs typeface="Calibri" panose="020F0502020204030204" pitchFamily="34" charset="0"/>
                        </a:rPr>
                        <a:t>(I de tilfælde, hvor leverandører og/eller kunder også er omfattet, skal dette nævnes)</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a:solidFill>
                            <a:schemeClr val="tx2"/>
                          </a:solidFill>
                          <a:latin typeface="+mn-lt"/>
                          <a:ea typeface="+mn-ea"/>
                          <a:cs typeface="+mn-cs"/>
                        </a:rPr>
                        <a:t>Kort beskrivelse af </a:t>
                      </a:r>
                      <a:r>
                        <a:rPr lang="da-DK" sz="900" b="1" u="sng" kern="1200" spc="-10">
                          <a:solidFill>
                            <a:schemeClr val="tx2"/>
                          </a:solidFill>
                          <a:latin typeface="+mn-lt"/>
                          <a:ea typeface="+mn-ea"/>
                          <a:cs typeface="+mn-cs"/>
                        </a:rPr>
                        <a:t>fremtidige</a:t>
                      </a:r>
                      <a:r>
                        <a:rPr lang="da-DK" sz="900" b="1" kern="1200" spc="-10">
                          <a:solidFill>
                            <a:schemeClr val="tx2"/>
                          </a:solidFill>
                          <a:latin typeface="+mn-lt"/>
                          <a:ea typeface="+mn-ea"/>
                          <a:cs typeface="+mn-cs"/>
                        </a:rPr>
                        <a:t> initiativer/målsætninger (jf. oplysningspunkt B2)</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i="1" kern="1200" spc="-10" noProof="0">
                          <a:solidFill>
                            <a:schemeClr val="accent2"/>
                          </a:solidFill>
                          <a:latin typeface="+mn-lt"/>
                          <a:ea typeface="+mn-ea"/>
                          <a:cs typeface="Calibri" panose="020F0502020204030204" pitchFamily="34" charset="0"/>
                        </a:rPr>
                        <a:t>(Kolonnen kan slettes, hvis din virksomhed ikke har formuleret </a:t>
                      </a:r>
                      <a:r>
                        <a:rPr lang="da-DK" sz="900" b="0" i="1" u="sng" kern="1200" spc="-10" noProof="0">
                          <a:solidFill>
                            <a:schemeClr val="accent2"/>
                          </a:solidFill>
                          <a:latin typeface="+mn-lt"/>
                          <a:ea typeface="+mn-ea"/>
                          <a:cs typeface="Calibri" panose="020F0502020204030204" pitchFamily="34" charset="0"/>
                        </a:rPr>
                        <a:t>fremtidige</a:t>
                      </a:r>
                      <a:r>
                        <a:rPr lang="da-DK" sz="900" b="0" i="1" kern="1200" spc="-10" noProof="0">
                          <a:solidFill>
                            <a:schemeClr val="accent2"/>
                          </a:solidFill>
                          <a:latin typeface="+mn-lt"/>
                          <a:ea typeface="+mn-ea"/>
                          <a:cs typeface="Calibri" panose="020F0502020204030204" pitchFamily="34" charset="0"/>
                        </a:rPr>
                        <a:t> initiativer/målsætninger)</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a:solidFill>
                            <a:schemeClr val="tx2"/>
                          </a:solidFill>
                          <a:latin typeface="+mn-lt"/>
                          <a:ea typeface="+mn-ea"/>
                          <a:cs typeface="+mn-cs"/>
                        </a:rPr>
                        <a:t>Angivelse af det højeste ledelsesniveau i virksomheden, der er ansvarlig for implementeringen </a:t>
                      </a:r>
                      <a:r>
                        <a:rPr lang="da-DK" sz="900" b="0" kern="1200" spc="-10">
                          <a:solidFill>
                            <a:schemeClr val="tx2"/>
                          </a:solidFill>
                          <a:latin typeface="+mn-lt"/>
                          <a:ea typeface="+mn-ea"/>
                          <a:cs typeface="+mn-cs"/>
                        </a:rPr>
                        <a:t>(pkt. 49)</a:t>
                      </a:r>
                      <a:r>
                        <a:rPr lang="da-DK" sz="900" b="1" kern="1200" spc="-10">
                          <a:solidFill>
                            <a:schemeClr val="tx2"/>
                          </a:solidFill>
                          <a:latin typeface="+mn-lt"/>
                          <a:ea typeface="+mn-ea"/>
                          <a:cs typeface="+mn-cs"/>
                        </a:rPr>
                        <a:t> </a:t>
                      </a:r>
                      <a:r>
                        <a:rPr lang="da-DK" sz="900" b="0" i="1" kern="1200" spc="-10">
                          <a:solidFill>
                            <a:schemeClr val="accent2"/>
                          </a:solidFill>
                          <a:latin typeface="+mn-lt"/>
                          <a:ea typeface="+mn-ea"/>
                          <a:cs typeface="Calibri" panose="020F0502020204030204" pitchFamily="34" charset="0"/>
                        </a:rPr>
                        <a:t>(</a:t>
                      </a:r>
                      <a:r>
                        <a:rPr lang="da-DK" sz="900" b="0" i="1" kern="1200" spc="-10" noProof="0">
                          <a:solidFill>
                            <a:schemeClr val="accent2"/>
                          </a:solidFill>
                          <a:latin typeface="+mn-lt"/>
                          <a:ea typeface="+mn-ea"/>
                          <a:cs typeface="Calibri" panose="020F0502020204030204" pitchFamily="34" charset="0"/>
                        </a:rPr>
                        <a:t>Kolonnen kan slettes, hvis der ikke er udpeget en ansvarlig person i din virksomhed)</a:t>
                      </a:r>
                      <a:endParaRPr lang="da-DK" sz="900" b="0"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378799">
                <a:tc>
                  <a:txBody>
                    <a:bodyPr/>
                    <a:lstStyle/>
                    <a:p>
                      <a:pPr algn="l"/>
                      <a:r>
                        <a:rPr lang="da-DK" sz="900" b="1" kern="1200" spc="-10" noProof="0">
                          <a:solidFill>
                            <a:schemeClr val="tx2"/>
                          </a:solidFill>
                          <a:latin typeface="+mn-lt"/>
                          <a:ea typeface="+mn-ea"/>
                          <a:cs typeface="+mn-cs"/>
                        </a:rPr>
                        <a:t>Klimaforandringer</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b="0" noProof="0">
                          <a:solidFill>
                            <a:schemeClr val="accent2"/>
                          </a:solidFill>
                        </a:rPr>
                        <a:t>[Angiv højeste ledelsesniveau]</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59472">
                <a:tc>
                  <a:txBody>
                    <a:bodyPr/>
                    <a:lstStyle/>
                    <a:p>
                      <a:pPr algn="l"/>
                      <a:r>
                        <a:rPr lang="da-DK" sz="900" b="1" kern="1200" spc="-10" noProof="0">
                          <a:solidFill>
                            <a:schemeClr val="tx2"/>
                          </a:solidFill>
                          <a:latin typeface="+mn-lt"/>
                          <a:ea typeface="+mn-ea"/>
                          <a:cs typeface="+mn-cs"/>
                        </a:rPr>
                        <a:t>Forurening</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[Angiv højeste ledelsesniveau]</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69682">
                <a:tc>
                  <a:txBody>
                    <a:bodyPr/>
                    <a:lstStyle/>
                    <a:p>
                      <a:pPr algn="l"/>
                      <a:r>
                        <a:rPr lang="da-DK" sz="900" b="1" kern="1200" spc="-10" noProof="0">
                          <a:solidFill>
                            <a:schemeClr val="tx2"/>
                          </a:solidFill>
                          <a:latin typeface="+mn-lt"/>
                          <a:ea typeface="+mn-ea"/>
                          <a:cs typeface="+mn-cs"/>
                        </a:rPr>
                        <a:t>Vand -og Havressourcer</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[Angiv højeste ledelsesniveau]</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369682">
                <a:tc>
                  <a:txBody>
                    <a:bodyPr/>
                    <a:lstStyle/>
                    <a:p>
                      <a:pPr algn="l"/>
                      <a:r>
                        <a:rPr lang="da-DK" sz="900" b="1" kern="1200" spc="-10" noProof="0">
                          <a:solidFill>
                            <a:schemeClr val="tx2"/>
                          </a:solidFill>
                          <a:latin typeface="+mn-lt"/>
                          <a:ea typeface="+mn-ea"/>
                          <a:cs typeface="+mn-cs"/>
                        </a:rPr>
                        <a:t>Biodiversitet og Økosystemer</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[Angiv højeste ledelsesniveau]</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7746340"/>
                  </a:ext>
                </a:extLst>
              </a:tr>
              <a:tr h="369682">
                <a:tc>
                  <a:txBody>
                    <a:bodyPr/>
                    <a:lstStyle/>
                    <a:p>
                      <a:pPr algn="l"/>
                      <a:r>
                        <a:rPr lang="da-DK" sz="900" b="1" kern="1200" spc="-10" noProof="0">
                          <a:solidFill>
                            <a:schemeClr val="tx2"/>
                          </a:solidFill>
                          <a:latin typeface="+mn-lt"/>
                          <a:ea typeface="+mn-ea"/>
                          <a:cs typeface="+mn-cs"/>
                        </a:rPr>
                        <a:t>Cirkulær økonomi</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[Angiv højeste ledelsesniveau]</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2359221"/>
                  </a:ext>
                </a:extLst>
              </a:tr>
              <a:tr h="369682">
                <a:tc>
                  <a:txBody>
                    <a:bodyPr/>
                    <a:lstStyle/>
                    <a:p>
                      <a:pPr algn="l"/>
                      <a:r>
                        <a:rPr lang="da-DK" sz="900" b="1" kern="1200" spc="-10" noProof="0">
                          <a:solidFill>
                            <a:schemeClr val="tx2"/>
                          </a:solidFill>
                          <a:latin typeface="+mn-lt"/>
                          <a:ea typeface="+mn-ea"/>
                          <a:cs typeface="+mn-cs"/>
                        </a:rPr>
                        <a:t>Egen arbejdsstyrke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[Angiv højeste ledelsesniveau]</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07384999"/>
                  </a:ext>
                </a:extLst>
              </a:tr>
              <a:tr h="369682">
                <a:tc>
                  <a:txBody>
                    <a:bodyPr/>
                    <a:lstStyle/>
                    <a:p>
                      <a:pPr algn="l"/>
                      <a:r>
                        <a:rPr lang="da-DK" sz="900" b="1" kern="1200" spc="-10" noProof="0">
                          <a:solidFill>
                            <a:schemeClr val="tx2"/>
                          </a:solidFill>
                          <a:latin typeface="+mn-lt"/>
                          <a:ea typeface="+mn-ea"/>
                          <a:cs typeface="+mn-cs"/>
                        </a:rPr>
                        <a:t>Arbejdere i værdikæden</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[Angiv højeste ledelsesniveau]</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01919361"/>
                  </a:ext>
                </a:extLst>
              </a:tr>
              <a:tr h="369682">
                <a:tc>
                  <a:txBody>
                    <a:bodyPr/>
                    <a:lstStyle/>
                    <a:p>
                      <a:pPr algn="l"/>
                      <a:r>
                        <a:rPr lang="da-DK" sz="900" b="1" kern="1200" spc="-10" noProof="0">
                          <a:solidFill>
                            <a:schemeClr val="tx2"/>
                          </a:solidFill>
                          <a:latin typeface="+mn-lt"/>
                          <a:ea typeface="+mn-ea"/>
                          <a:cs typeface="+mn-cs"/>
                        </a:rPr>
                        <a:t>Berørte samfund</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[Angiv højeste ledelsesniveau]</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36877917"/>
                  </a:ext>
                </a:extLst>
              </a:tr>
              <a:tr h="369682">
                <a:tc>
                  <a:txBody>
                    <a:bodyPr/>
                    <a:lstStyle/>
                    <a:p>
                      <a:pPr algn="l"/>
                      <a:r>
                        <a:rPr lang="da-DK" sz="900" b="1" kern="1200" spc="-10" noProof="0">
                          <a:solidFill>
                            <a:schemeClr val="tx2"/>
                          </a:solidFill>
                          <a:latin typeface="+mn-lt"/>
                          <a:ea typeface="+mn-ea"/>
                          <a:cs typeface="+mn-cs"/>
                        </a:rPr>
                        <a:t>Forbrugere og slutbrugere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[Angiv højeste ledelsesniveau]</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15053185"/>
                  </a:ext>
                </a:extLst>
              </a:tr>
              <a:tr h="369682">
                <a:tc>
                  <a:txBody>
                    <a:bodyPr/>
                    <a:lstStyle/>
                    <a:p>
                      <a:pPr algn="l"/>
                      <a:r>
                        <a:rPr lang="da-DK" sz="900" b="1" kern="1200" spc="-10" noProof="0">
                          <a:solidFill>
                            <a:schemeClr val="tx2"/>
                          </a:solidFill>
                          <a:latin typeface="+mn-lt"/>
                          <a:ea typeface="+mn-ea"/>
                          <a:cs typeface="+mn-cs"/>
                        </a:rPr>
                        <a:t>Virksomhedsledelse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a:ln>
                            <a:noFill/>
                          </a:ln>
                          <a:solidFill>
                            <a:srgbClr val="2D55FF"/>
                          </a:solidFill>
                          <a:effectLst/>
                          <a:uLnTx/>
                          <a:uFillTx/>
                          <a:latin typeface="IBM Plex Sans"/>
                          <a:ea typeface="+mn-ea"/>
                          <a:cs typeface="+mn-cs"/>
                        </a:rPr>
                        <a:t>[Indsæt kort beskrivelse]</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kumimoji="0" lang="da-DK" sz="900" b="0" i="0" u="none" strike="noStrike" kern="1200" cap="none" spc="0" normalizeH="0" baseline="0" noProof="0" dirty="0">
                          <a:ln>
                            <a:noFill/>
                          </a:ln>
                          <a:solidFill>
                            <a:srgbClr val="2D55FF"/>
                          </a:solidFill>
                          <a:effectLst/>
                          <a:uLnTx/>
                          <a:uFillTx/>
                          <a:latin typeface="IBM Plex Sans"/>
                          <a:ea typeface="+mn-ea"/>
                          <a:cs typeface="+mn-cs"/>
                        </a:rPr>
                        <a:t>[Angiv højeste ledelsesniveau]</a:t>
                      </a:r>
                      <a:endParaRPr lang="da-DK" sz="900" noProof="0" dirty="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04057792"/>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280504" y="1016001"/>
            <a:ext cx="3511004" cy="1580896"/>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Indsatser/politikker/initiativer</a:t>
            </a:r>
          </a:p>
          <a:p>
            <a:pPr marL="0" marR="0" lvl="0" indent="0" algn="l" defTabSz="914400" rtl="0" eaLnBrk="1" fontAlgn="auto" latinLnBrk="0" hangingPunct="1">
              <a:lnSpc>
                <a:spcPct val="106000"/>
              </a:lnSpc>
              <a:spcBef>
                <a:spcPts val="0"/>
              </a:spcBef>
              <a:spcAft>
                <a:spcPts val="0"/>
              </a:spcAft>
              <a:buClrTx/>
              <a:buSzTx/>
              <a:buFontTx/>
              <a:buNone/>
              <a:tabLst/>
              <a:defRPr/>
            </a:pPr>
            <a:r>
              <a:rPr lang="da-DK" sz="900" b="0" kern="1200" spc="-10">
                <a:solidFill>
                  <a:schemeClr val="tx2"/>
                </a:solidFill>
                <a:latin typeface="+mn-lt"/>
                <a:ea typeface="+mn-ea"/>
                <a:cs typeface="+mn-cs"/>
              </a:rPr>
              <a:t>En virksomhed kan godt have fx en politik, der dækker flere af områderne på listen – fx en miljø- og klimapolitik, der dækker både ”klima”, ”forurening” og ”</a:t>
            </a:r>
            <a:r>
              <a:rPr lang="da-DK" sz="900" spc="-10">
                <a:solidFill>
                  <a:schemeClr val="tx2"/>
                </a:solidFill>
              </a:rPr>
              <a:t>cirkulær økonomi</a:t>
            </a:r>
            <a:r>
              <a:rPr lang="da-DK" sz="900" b="0" kern="1200" spc="-10">
                <a:solidFill>
                  <a:schemeClr val="tx2"/>
                </a:solidFill>
                <a:latin typeface="+mn-lt"/>
                <a:ea typeface="+mn-ea"/>
                <a:cs typeface="+mn-cs"/>
              </a:rPr>
              <a:t>”. </a:t>
            </a:r>
          </a:p>
          <a:p>
            <a:pPr marL="0" marR="0" lvl="0" indent="0" algn="l" defTabSz="914400" rtl="0" eaLnBrk="1" fontAlgn="auto" latinLnBrk="0" hangingPunct="1">
              <a:lnSpc>
                <a:spcPct val="106000"/>
              </a:lnSpc>
              <a:spcBef>
                <a:spcPts val="0"/>
              </a:spcBef>
              <a:spcAft>
                <a:spcPts val="0"/>
              </a:spcAft>
              <a:buClrTx/>
              <a:buSzTx/>
              <a:buFontTx/>
              <a:buNone/>
              <a:tabLst/>
              <a:defRPr/>
            </a:pPr>
            <a:endParaRPr lang="da-DK" sz="900" spc="-10">
              <a:solidFill>
                <a:schemeClr val="tx2"/>
              </a:solidFill>
            </a:endParaRPr>
          </a:p>
          <a:p>
            <a:pPr marL="0" marR="0" lvl="0" indent="0" algn="l" defTabSz="914400" rtl="0" eaLnBrk="1" fontAlgn="auto" latinLnBrk="0" hangingPunct="1">
              <a:lnSpc>
                <a:spcPct val="106000"/>
              </a:lnSpc>
              <a:spcBef>
                <a:spcPts val="0"/>
              </a:spcBef>
              <a:spcAft>
                <a:spcPts val="0"/>
              </a:spcAft>
              <a:buClrTx/>
              <a:buSzTx/>
              <a:buFontTx/>
              <a:buNone/>
              <a:tabLst/>
              <a:defRPr/>
            </a:pPr>
            <a:r>
              <a:rPr lang="da-DK" sz="900" b="0" kern="1200" spc="-10">
                <a:solidFill>
                  <a:schemeClr val="tx2"/>
                </a:solidFill>
                <a:latin typeface="+mn-lt"/>
                <a:ea typeface="+mn-ea"/>
                <a:cs typeface="+mn-cs"/>
              </a:rPr>
              <a:t>Hvis du har en indsats/politik/initiativ, der dækker flere af områderne på listen, må du gerne slå dem sammen. </a:t>
            </a:r>
          </a:p>
          <a:p>
            <a:pPr algn="l">
              <a:lnSpc>
                <a:spcPct val="106000"/>
              </a:lnSpc>
            </a:pPr>
            <a:endParaRPr lang="da-DK" sz="900" spc="-10">
              <a:solidFill>
                <a:schemeClr val="tx2"/>
              </a:solidFill>
            </a:endParaRPr>
          </a:p>
          <a:p>
            <a:pPr algn="l">
              <a:lnSpc>
                <a:spcPct val="106000"/>
              </a:lnSpc>
              <a:spcBef>
                <a:spcPts val="800"/>
              </a:spcBef>
            </a:pPr>
            <a:endParaRPr lang="da-DK" sz="900" b="1" spc="-10">
              <a:solidFill>
                <a:schemeClr val="tx2"/>
              </a:solidFill>
              <a:latin typeface="+mj-lt"/>
            </a:endParaRPr>
          </a:p>
          <a:p>
            <a:pPr algn="l">
              <a:lnSpc>
                <a:spcPct val="106000"/>
              </a:lnSpc>
            </a:pPr>
            <a:endParaRPr lang="da-DK" sz="900" spc="-1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385658" y="1120880"/>
            <a:ext cx="257747" cy="232600"/>
          </a:xfrm>
          <a:prstGeom prst="rect">
            <a:avLst/>
          </a:prstGeom>
        </p:spPr>
      </p:pic>
      <p:sp>
        <p:nvSpPr>
          <p:cNvPr id="7" name="Rectangle 13">
            <a:extLst>
              <a:ext uri="{FF2B5EF4-FFF2-40B4-BE49-F238E27FC236}">
                <a16:creationId xmlns:a16="http://schemas.microsoft.com/office/drawing/2014/main" id="{44F88C34-B73A-C24C-10CF-44EE7422D6DF}"/>
              </a:ext>
            </a:extLst>
          </p:cNvPr>
          <p:cNvSpPr/>
          <p:nvPr/>
        </p:nvSpPr>
        <p:spPr>
          <a:xfrm>
            <a:off x="8280504" y="2668706"/>
            <a:ext cx="3511004" cy="266529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Mulige datakilder</a:t>
            </a:r>
            <a:endParaRPr lang="da-DK" sz="900" b="1" spc="-10">
              <a:solidFill>
                <a:schemeClr val="tx2"/>
              </a:solidFill>
            </a:endParaRPr>
          </a:p>
          <a:p>
            <a:pPr algn="l">
              <a:lnSpc>
                <a:spcPct val="106000"/>
              </a:lnSpc>
            </a:pPr>
            <a:endParaRPr lang="da-DK" sz="900" spc="-10">
              <a:solidFill>
                <a:schemeClr val="tx2"/>
              </a:solidFill>
            </a:endParaRPr>
          </a:p>
          <a:p>
            <a:pPr>
              <a:lnSpc>
                <a:spcPct val="106000"/>
              </a:lnSpc>
            </a:pPr>
            <a:r>
              <a:rPr lang="da-DK" sz="900" spc="-10">
                <a:solidFill>
                  <a:schemeClr val="tx2"/>
                </a:solidFill>
              </a:rPr>
              <a:t>Hvis du vurderer, at det kan skabe værdi for din virksomhed at have en Ansvarlighedspolitik, Miljø- og Klimapolitik eller måske en Leverandør Code of </a:t>
            </a:r>
            <a:r>
              <a:rPr lang="da-DK" sz="900" spc="-10" err="1">
                <a:solidFill>
                  <a:schemeClr val="tx2"/>
                </a:solidFill>
              </a:rPr>
              <a:t>Conduct</a:t>
            </a:r>
            <a:r>
              <a:rPr lang="da-DK" sz="900" spc="-10">
                <a:solidFill>
                  <a:schemeClr val="tx2"/>
                </a:solidFill>
              </a:rPr>
              <a:t>, kan du bruge Erhvervsstyrelsens færdigudfyldte skabeloner. </a:t>
            </a:r>
          </a:p>
          <a:p>
            <a:pPr>
              <a:lnSpc>
                <a:spcPct val="106000"/>
              </a:lnSpc>
            </a:pPr>
            <a:endParaRPr lang="da-DK" sz="900" spc="-10">
              <a:solidFill>
                <a:schemeClr val="tx2"/>
              </a:solidFill>
            </a:endParaRPr>
          </a:p>
          <a:p>
            <a:pPr>
              <a:lnSpc>
                <a:spcPct val="106000"/>
              </a:lnSpc>
            </a:pPr>
            <a:r>
              <a:rPr lang="da-DK" sz="900" spc="-10">
                <a:solidFill>
                  <a:schemeClr val="tx2"/>
                </a:solidFill>
                <a:hlinkClick r:id="rId6">
                  <a:extLst>
                    <a:ext uri="{A12FA001-AC4F-418D-AE19-62706E023703}">
                      <ahyp:hlinkClr xmlns:ahyp="http://schemas.microsoft.com/office/drawing/2018/hyperlinkcolor" val="tx"/>
                    </a:ext>
                  </a:extLst>
                </a:hlinkClick>
              </a:rPr>
              <a:t>Få hjælp til at vælge, hvilken skabelon der passer til dit behov på Virksomhedsguiden</a:t>
            </a:r>
            <a:endParaRPr lang="da-DK" sz="900" spc="-10">
              <a:solidFill>
                <a:schemeClr val="tx2"/>
              </a:solidFill>
            </a:endParaRPr>
          </a:p>
          <a:p>
            <a:pPr>
              <a:lnSpc>
                <a:spcPct val="106000"/>
              </a:lnSpc>
            </a:pPr>
            <a:endParaRPr lang="da-DK" sz="900" spc="-10">
              <a:solidFill>
                <a:schemeClr val="tx2"/>
              </a:solidFill>
              <a:highlight>
                <a:srgbClr val="FFFF00"/>
              </a:highlight>
            </a:endParaRPr>
          </a:p>
          <a:p>
            <a:pPr>
              <a:lnSpc>
                <a:spcPct val="106000"/>
              </a:lnSpc>
            </a:pPr>
            <a:r>
              <a:rPr lang="da-DK" sz="900" spc="-10">
                <a:solidFill>
                  <a:schemeClr val="tx2"/>
                </a:solidFill>
              </a:rPr>
              <a:t>Du kan også downloade skabelonerne direkte på Virksomhedsguiden: </a:t>
            </a:r>
          </a:p>
          <a:p>
            <a:pPr marL="171450" indent="-171450">
              <a:lnSpc>
                <a:spcPct val="106000"/>
              </a:lnSpc>
              <a:buFont typeface="Wingdings" panose="05000000000000000000" pitchFamily="2" charset="2"/>
              <a:buChar char="Ø"/>
            </a:pPr>
            <a:r>
              <a:rPr lang="da-DK" sz="900" spc="-10">
                <a:solidFill>
                  <a:schemeClr val="tx2"/>
                </a:solidFill>
                <a:hlinkClick r:id="rId7">
                  <a:extLst>
                    <a:ext uri="{A12FA001-AC4F-418D-AE19-62706E023703}">
                      <ahyp:hlinkClr xmlns:ahyp="http://schemas.microsoft.com/office/drawing/2018/hyperlinkcolor" val="tx"/>
                    </a:ext>
                  </a:extLst>
                </a:hlinkClick>
              </a:rPr>
              <a:t>Ansvarlighedspolitik</a:t>
            </a:r>
            <a:r>
              <a:rPr lang="da-DK" sz="900" spc="-10">
                <a:solidFill>
                  <a:schemeClr val="tx2"/>
                </a:solidFill>
              </a:rPr>
              <a:t> </a:t>
            </a:r>
          </a:p>
          <a:p>
            <a:pPr marL="171450" indent="-171450">
              <a:lnSpc>
                <a:spcPct val="106000"/>
              </a:lnSpc>
              <a:buFont typeface="Wingdings" panose="05000000000000000000" pitchFamily="2" charset="2"/>
              <a:buChar char="Ø"/>
            </a:pPr>
            <a:r>
              <a:rPr lang="da-DK" sz="900" spc="-10">
                <a:solidFill>
                  <a:schemeClr val="tx2"/>
                </a:solidFill>
                <a:hlinkClick r:id="rId8">
                  <a:extLst>
                    <a:ext uri="{A12FA001-AC4F-418D-AE19-62706E023703}">
                      <ahyp:hlinkClr xmlns:ahyp="http://schemas.microsoft.com/office/drawing/2018/hyperlinkcolor" val="tx"/>
                    </a:ext>
                  </a:extLst>
                </a:hlinkClick>
              </a:rPr>
              <a:t>Miljø- og Klimapolitik</a:t>
            </a:r>
            <a:endParaRPr lang="da-DK" sz="900" spc="-10">
              <a:solidFill>
                <a:schemeClr val="tx2"/>
              </a:solidFill>
            </a:endParaRPr>
          </a:p>
          <a:p>
            <a:pPr marL="171450" indent="-171450">
              <a:lnSpc>
                <a:spcPct val="106000"/>
              </a:lnSpc>
              <a:buFont typeface="Wingdings" panose="05000000000000000000" pitchFamily="2" charset="2"/>
              <a:buChar char="Ø"/>
            </a:pPr>
            <a:r>
              <a:rPr lang="da-DK" sz="900" spc="-10">
                <a:solidFill>
                  <a:schemeClr val="tx2"/>
                </a:solidFill>
                <a:hlinkClick r:id="rId9">
                  <a:extLst>
                    <a:ext uri="{A12FA001-AC4F-418D-AE19-62706E023703}">
                      <ahyp:hlinkClr xmlns:ahyp="http://schemas.microsoft.com/office/drawing/2018/hyperlinkcolor" val="tx"/>
                    </a:ext>
                  </a:extLst>
                </a:hlinkClick>
              </a:rPr>
              <a:t>Leverandør Code of </a:t>
            </a:r>
            <a:r>
              <a:rPr lang="da-DK" sz="900" spc="-10" err="1">
                <a:solidFill>
                  <a:schemeClr val="tx2"/>
                </a:solidFill>
                <a:hlinkClick r:id="rId9">
                  <a:extLst>
                    <a:ext uri="{A12FA001-AC4F-418D-AE19-62706E023703}">
                      <ahyp:hlinkClr xmlns:ahyp="http://schemas.microsoft.com/office/drawing/2018/hyperlinkcolor" val="tx"/>
                    </a:ext>
                  </a:extLst>
                </a:hlinkClick>
              </a:rPr>
              <a:t>Conduct</a:t>
            </a:r>
            <a:r>
              <a:rPr lang="da-DK" sz="900" spc="-10">
                <a:solidFill>
                  <a:schemeClr val="tx2"/>
                </a:solidFill>
                <a:hlinkClick r:id="rId9">
                  <a:extLst>
                    <a:ext uri="{A12FA001-AC4F-418D-AE19-62706E023703}">
                      <ahyp:hlinkClr xmlns:ahyp="http://schemas.microsoft.com/office/drawing/2018/hyperlinkcolor" val="tx"/>
                    </a:ext>
                  </a:extLst>
                </a:hlinkClick>
              </a:rPr>
              <a:t> </a:t>
            </a:r>
            <a:endParaRPr lang="da-DK" sz="900" spc="-10">
              <a:solidFill>
                <a:schemeClr val="tx2"/>
              </a:solidFill>
            </a:endParaRPr>
          </a:p>
          <a:p>
            <a:pPr>
              <a:lnSpc>
                <a:spcPct val="106000"/>
              </a:lnSpc>
            </a:pPr>
            <a:endParaRPr lang="da-DK" sz="900" spc="-10">
              <a:solidFill>
                <a:schemeClr val="tx2"/>
              </a:solidFill>
            </a:endParaRPr>
          </a:p>
          <a:p>
            <a:pPr>
              <a:lnSpc>
                <a:spcPct val="106000"/>
              </a:lnSpc>
            </a:pPr>
            <a:endParaRPr lang="da-DK" sz="900" spc="-10">
              <a:solidFill>
                <a:schemeClr val="tx2"/>
              </a:solidFill>
            </a:endParaRPr>
          </a:p>
        </p:txBody>
      </p:sp>
      <p:pic>
        <p:nvPicPr>
          <p:cNvPr id="9" name="Graphic 6">
            <a:extLst>
              <a:ext uri="{FF2B5EF4-FFF2-40B4-BE49-F238E27FC236}">
                <a16:creationId xmlns:a16="http://schemas.microsoft.com/office/drawing/2014/main" id="{88A70E61-56DD-23BD-50CD-C956727E4AD0}"/>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89316" y="2743050"/>
            <a:ext cx="226314" cy="226314"/>
          </a:xfrm>
          <a:prstGeom prst="rect">
            <a:avLst/>
          </a:prstGeom>
        </p:spPr>
      </p:pic>
      <p:pic>
        <p:nvPicPr>
          <p:cNvPr id="12" name="Graphic 15">
            <a:extLst>
              <a:ext uri="{FF2B5EF4-FFF2-40B4-BE49-F238E27FC236}">
                <a16:creationId xmlns:a16="http://schemas.microsoft.com/office/drawing/2014/main" id="{A3D98AC1-09CE-5D2F-C531-36C7FFE9AAFB}"/>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472790" y="4044312"/>
            <a:ext cx="83482" cy="88700"/>
          </a:xfrm>
          <a:prstGeom prst="rect">
            <a:avLst/>
          </a:prstGeom>
        </p:spPr>
      </p:pic>
    </p:spTree>
    <p:extLst>
      <p:ext uri="{BB962C8B-B14F-4D97-AF65-F5344CB8AC3E}">
        <p14:creationId xmlns:p14="http://schemas.microsoft.com/office/powerpoint/2010/main" val="972470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49299"/>
          </a:xfrm>
        </p:spPr>
        <p:txBody>
          <a:bodyPr/>
          <a:lstStyle/>
          <a:p>
            <a:r>
              <a:rPr lang="da-DK" sz="1800" b="1" kern="1200" spc="-10" noProof="0">
                <a:solidFill>
                  <a:schemeClr val="tx2"/>
                </a:solidFill>
                <a:latin typeface="+mn-lt"/>
                <a:ea typeface="+mn-ea"/>
                <a:cs typeface="+mn-cs"/>
              </a:rPr>
              <a:t>Overvejelse, når du rapporterer om CO₂e-udledning under B3 i </a:t>
            </a:r>
            <a:r>
              <a:rPr lang="da-DK">
                <a:latin typeface="+mn-lt"/>
                <a:ea typeface="+mn-ea"/>
                <a:cs typeface="+mn-cs"/>
              </a:rPr>
              <a:t>B</a:t>
            </a:r>
            <a:r>
              <a:rPr lang="da-DK" sz="1800" b="1" kern="1200" spc="-10" noProof="0" err="1">
                <a:solidFill>
                  <a:schemeClr val="tx2"/>
                </a:solidFill>
                <a:latin typeface="+mn-lt"/>
                <a:ea typeface="+mn-ea"/>
                <a:cs typeface="+mn-cs"/>
              </a:rPr>
              <a:t>asismodulet</a:t>
            </a:r>
            <a:r>
              <a:rPr lang="da-DK" sz="1800" b="1" kern="1200" spc="-10" noProof="0">
                <a:solidFill>
                  <a:schemeClr val="tx2"/>
                </a:solidFill>
                <a:latin typeface="+mn-lt"/>
                <a:ea typeface="+mn-ea"/>
                <a:cs typeface="+mn-cs"/>
              </a:rPr>
              <a:t> </a:t>
            </a:r>
            <a:endParaRPr lang="da-DK" noProof="0"/>
          </a:p>
        </p:txBody>
      </p:sp>
      <p:sp>
        <p:nvSpPr>
          <p:cNvPr id="11" name="Rectangle 7">
            <a:extLst>
              <a:ext uri="{FF2B5EF4-FFF2-40B4-BE49-F238E27FC236}">
                <a16:creationId xmlns:a16="http://schemas.microsoft.com/office/drawing/2014/main" id="{4DFE388F-E363-7FAC-DDBA-25A279BF1076}"/>
              </a:ext>
            </a:extLst>
          </p:cNvPr>
          <p:cNvSpPr/>
          <p:nvPr/>
        </p:nvSpPr>
        <p:spPr>
          <a:xfrm>
            <a:off x="507999" y="1015999"/>
            <a:ext cx="7343772" cy="47255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overvejes</a:t>
            </a:r>
            <a:r>
              <a:rPr lang="da-DK" sz="900" spc="-10">
                <a:solidFill>
                  <a:schemeClr val="bg1"/>
                </a:solidFill>
              </a:rPr>
              <a:t>, hvis din virksomhed vil bruge Udvidet Modul efter VSME-standarden (pkt. 50). </a:t>
            </a: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p:txBody>
      </p:sp>
      <p:sp>
        <p:nvSpPr>
          <p:cNvPr id="3" name="Rectangle 2">
            <a:extLst>
              <a:ext uri="{FF2B5EF4-FFF2-40B4-BE49-F238E27FC236}">
                <a16:creationId xmlns:a16="http://schemas.microsoft.com/office/drawing/2014/main" id="{6AFC4A54-64F3-395A-88FB-C30535EF8C0B}"/>
              </a:ext>
            </a:extLst>
          </p:cNvPr>
          <p:cNvSpPr/>
          <p:nvPr/>
        </p:nvSpPr>
        <p:spPr>
          <a:xfrm>
            <a:off x="8169275" y="5038275"/>
            <a:ext cx="3514725" cy="1431414"/>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Mulige datakilder</a:t>
            </a:r>
          </a:p>
          <a:p>
            <a:pPr algn="l">
              <a:lnSpc>
                <a:spcPct val="106000"/>
              </a:lnSpc>
            </a:pPr>
            <a:endParaRPr lang="da-DK" sz="900" b="1" spc="-10">
              <a:solidFill>
                <a:schemeClr val="tx2"/>
              </a:solidFill>
              <a:latin typeface="+mj-lt"/>
            </a:endParaRPr>
          </a:p>
          <a:p>
            <a:pPr>
              <a:lnSpc>
                <a:spcPct val="106000"/>
              </a:lnSpc>
            </a:pPr>
            <a:r>
              <a:rPr lang="da-DK" sz="900" spc="-10">
                <a:solidFill>
                  <a:schemeClr val="tx2"/>
                </a:solidFill>
                <a:hlinkClick r:id="rId3">
                  <a:extLst>
                    <a:ext uri="{A12FA001-AC4F-418D-AE19-62706E023703}">
                      <ahyp:hlinkClr xmlns:ahyp="http://schemas.microsoft.com/office/drawing/2018/hyperlinkcolor" val="tx"/>
                    </a:ext>
                  </a:extLst>
                </a:hlinkClick>
              </a:rPr>
              <a:t>Brug evt. det gratis værktøj, Klimakompasset til at udregne din CO₂e-udledning for </a:t>
            </a:r>
            <a:r>
              <a:rPr lang="da-DK" sz="900" spc="-10" err="1">
                <a:solidFill>
                  <a:schemeClr val="tx2"/>
                </a:solidFill>
                <a:hlinkClick r:id="rId3">
                  <a:extLst>
                    <a:ext uri="{A12FA001-AC4F-418D-AE19-62706E023703}">
                      <ahyp:hlinkClr xmlns:ahyp="http://schemas.microsoft.com/office/drawing/2018/hyperlinkcolor" val="tx"/>
                    </a:ext>
                  </a:extLst>
                </a:hlinkClick>
              </a:rPr>
              <a:t>scope</a:t>
            </a:r>
            <a:r>
              <a:rPr lang="da-DK" sz="900" spc="-10">
                <a:solidFill>
                  <a:schemeClr val="tx2"/>
                </a:solidFill>
                <a:hlinkClick r:id="rId3">
                  <a:extLst>
                    <a:ext uri="{A12FA001-AC4F-418D-AE19-62706E023703}">
                      <ahyp:hlinkClr xmlns:ahyp="http://schemas.microsoft.com/office/drawing/2018/hyperlinkcolor" val="tx"/>
                    </a:ext>
                  </a:extLst>
                </a:hlinkClick>
              </a:rPr>
              <a:t> 1, 2 og 3</a:t>
            </a:r>
            <a:endParaRPr lang="da-DK" sz="900" spc="-10">
              <a:solidFill>
                <a:schemeClr val="tx2"/>
              </a:solidFill>
            </a:endParaRPr>
          </a:p>
          <a:p>
            <a:pPr algn="l">
              <a:lnSpc>
                <a:spcPct val="106000"/>
              </a:lnSpc>
            </a:pPr>
            <a:endParaRPr lang="da-DK" sz="900" spc="-10">
              <a:solidFill>
                <a:schemeClr val="tx2"/>
              </a:solidFill>
            </a:endParaRPr>
          </a:p>
          <a:p>
            <a:pPr>
              <a:lnSpc>
                <a:spcPct val="106000"/>
              </a:lnSpc>
            </a:pPr>
            <a:r>
              <a:rPr lang="da-DK" sz="900" spc="-10">
                <a:solidFill>
                  <a:schemeClr val="tx2"/>
                </a:solidFill>
                <a:hlinkClick r:id="rId4">
                  <a:extLst>
                    <a:ext uri="{A12FA001-AC4F-418D-AE19-62706E023703}">
                      <ahyp:hlinkClr xmlns:ahyp="http://schemas.microsoft.com/office/drawing/2018/hyperlinkcolor" val="tx"/>
                    </a:ext>
                  </a:extLst>
                </a:hlinkClick>
              </a:rPr>
              <a:t>Få vejledning om, hvordan du laver et klimaregnskab på Virksomhedsguiden</a:t>
            </a:r>
            <a:endParaRPr lang="da-DK" sz="900" spc="-10">
              <a:solidFill>
                <a:schemeClr val="tx2"/>
              </a:solidFill>
            </a:endParaRPr>
          </a:p>
          <a:p>
            <a:pPr>
              <a:lnSpc>
                <a:spcPct val="106000"/>
              </a:lnSpc>
            </a:pPr>
            <a:endParaRPr lang="da-DK" sz="900" spc="-10">
              <a:solidFill>
                <a:schemeClr val="tx2"/>
              </a:solidFill>
            </a:endParaRPr>
          </a:p>
          <a:p>
            <a:pPr>
              <a:lnSpc>
                <a:spcPct val="106000"/>
              </a:lnSpc>
            </a:pPr>
            <a:endParaRPr lang="da-DK" sz="900" spc="-10">
              <a:solidFill>
                <a:schemeClr val="tx2"/>
              </a:solidFill>
            </a:endParaRPr>
          </a:p>
          <a:p>
            <a:pPr>
              <a:lnSpc>
                <a:spcPct val="106000"/>
              </a:lnSpc>
            </a:pPr>
            <a:endParaRPr lang="da-DK" sz="900" spc="-10">
              <a:solidFill>
                <a:schemeClr val="tx2"/>
              </a:solidFill>
            </a:endParaRPr>
          </a:p>
          <a:p>
            <a:pPr algn="l">
              <a:lnSpc>
                <a:spcPct val="106000"/>
              </a:lnSpc>
            </a:pPr>
            <a:endParaRPr lang="da-DK" sz="900" b="1" spc="-10">
              <a:solidFill>
                <a:schemeClr val="tx2"/>
              </a:solidFill>
              <a:latin typeface="+mj-lt"/>
            </a:endParaRPr>
          </a:p>
          <a:p>
            <a:pPr algn="l">
              <a:lnSpc>
                <a:spcPct val="106000"/>
              </a:lnSpc>
            </a:pPr>
            <a:endParaRPr lang="da-DK" sz="900" b="1" spc="-10">
              <a:solidFill>
                <a:schemeClr val="tx2"/>
              </a:solidFill>
            </a:endParaRPr>
          </a:p>
        </p:txBody>
      </p:sp>
      <p:pic>
        <p:nvPicPr>
          <p:cNvPr id="7" name="Graphic 6">
            <a:extLst>
              <a:ext uri="{FF2B5EF4-FFF2-40B4-BE49-F238E27FC236}">
                <a16:creationId xmlns:a16="http://schemas.microsoft.com/office/drawing/2014/main" id="{0EDF8382-4CA2-4160-DBCB-A070DD0D3A6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95001" y="5155693"/>
            <a:ext cx="226314" cy="226314"/>
          </a:xfrm>
          <a:prstGeom prst="rect">
            <a:avLst/>
          </a:prstGeom>
        </p:spPr>
      </p:pic>
      <p:pic>
        <p:nvPicPr>
          <p:cNvPr id="14" name="Graphic 13">
            <a:extLst>
              <a:ext uri="{FF2B5EF4-FFF2-40B4-BE49-F238E27FC236}">
                <a16:creationId xmlns:a16="http://schemas.microsoft.com/office/drawing/2014/main" id="{3B84A967-CBF4-6B29-406D-7AE11E6574E2}"/>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802" y="1095978"/>
            <a:ext cx="207455" cy="232601"/>
          </a:xfrm>
          <a:prstGeom prst="rect">
            <a:avLst/>
          </a:prstGeom>
        </p:spPr>
      </p:pic>
      <p:pic>
        <p:nvPicPr>
          <p:cNvPr id="17" name="Graphic 16">
            <a:extLst>
              <a:ext uri="{FF2B5EF4-FFF2-40B4-BE49-F238E27FC236}">
                <a16:creationId xmlns:a16="http://schemas.microsoft.com/office/drawing/2014/main" id="{FC04FC9A-2E46-4FD6-3E07-CA156FA2DD20}"/>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6126" y="3010952"/>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a:xfrm>
            <a:off x="9179999" y="6340772"/>
            <a:ext cx="2743200" cy="153888"/>
          </a:xfrm>
        </p:spPr>
        <p:txBody>
          <a:bodyPr/>
          <a:lstStyle/>
          <a:p>
            <a:fld id="{5A0D23CF-C5A3-5445-819D-C647D180BB4B}" type="slidenum">
              <a:rPr lang="da-DK" smtClean="0"/>
              <a:pPr/>
              <a:t>27</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pic>
        <p:nvPicPr>
          <p:cNvPr id="2" name="Graphic 15">
            <a:extLst>
              <a:ext uri="{FF2B5EF4-FFF2-40B4-BE49-F238E27FC236}">
                <a16:creationId xmlns:a16="http://schemas.microsoft.com/office/drawing/2014/main" id="{DB03AF96-28C3-4811-FA4D-6235CD2188E1}"/>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07523" y="5970797"/>
            <a:ext cx="83482" cy="88700"/>
          </a:xfrm>
          <a:prstGeom prst="rect">
            <a:avLst/>
          </a:prstGeom>
        </p:spPr>
      </p:pic>
      <p:sp>
        <p:nvSpPr>
          <p:cNvPr id="8" name="Rectangle 17">
            <a:extLst>
              <a:ext uri="{FF2B5EF4-FFF2-40B4-BE49-F238E27FC236}">
                <a16:creationId xmlns:a16="http://schemas.microsoft.com/office/drawing/2014/main" id="{976A2ADD-1314-2701-79F9-893C52601717}"/>
              </a:ext>
            </a:extLst>
          </p:cNvPr>
          <p:cNvSpPr/>
          <p:nvPr/>
        </p:nvSpPr>
        <p:spPr>
          <a:xfrm>
            <a:off x="507995" y="1568538"/>
            <a:ext cx="7343776" cy="3892899"/>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Overvej, om </a:t>
            </a:r>
            <a:r>
              <a:rPr lang="da-DK" sz="900" b="1" u="sng" spc="-10">
                <a:solidFill>
                  <a:schemeClr val="tx2"/>
                </a:solidFill>
                <a:latin typeface="+mj-lt"/>
              </a:rPr>
              <a:t>CO₂e-udledning i </a:t>
            </a:r>
            <a:r>
              <a:rPr lang="da-DK" sz="900" b="1" u="sng" spc="-10" err="1">
                <a:solidFill>
                  <a:schemeClr val="tx2"/>
                </a:solidFill>
                <a:latin typeface="+mj-lt"/>
              </a:rPr>
              <a:t>scope</a:t>
            </a:r>
            <a:r>
              <a:rPr lang="da-DK" sz="900" b="1" u="sng" spc="-10">
                <a:solidFill>
                  <a:schemeClr val="tx2"/>
                </a:solidFill>
                <a:latin typeface="+mj-lt"/>
              </a:rPr>
              <a:t> 3</a:t>
            </a:r>
            <a:r>
              <a:rPr lang="da-DK" sz="900" b="1" spc="-10">
                <a:solidFill>
                  <a:schemeClr val="tx2"/>
                </a:solidFill>
                <a:latin typeface="+mj-lt"/>
              </a:rPr>
              <a:t> er relevant at oplyse for netop din virksomhed </a:t>
            </a:r>
            <a:r>
              <a:rPr lang="da-DK" sz="900" spc="-10">
                <a:solidFill>
                  <a:schemeClr val="tx2"/>
                </a:solidFill>
                <a:latin typeface="+mj-lt"/>
              </a:rPr>
              <a:t>(pkt. 50-53)</a:t>
            </a:r>
            <a:r>
              <a:rPr lang="da-DK" sz="900" b="1" spc="-10">
                <a:solidFill>
                  <a:schemeClr val="tx2"/>
                </a:solidFill>
                <a:latin typeface="+mj-lt"/>
              </a:rPr>
              <a:t>:</a:t>
            </a:r>
          </a:p>
          <a:p>
            <a:pPr algn="l">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Hvis du vil være sikker på, at din ESG-opgørelse indeholder de mest relevante informationer, skal du overveje, om det er relevant at oplyse om din virksomheds CO₂e-udledning i </a:t>
            </a:r>
            <a:r>
              <a:rPr lang="da-DK" sz="900" spc="-10" err="1">
                <a:solidFill>
                  <a:schemeClr val="tx2"/>
                </a:solidFill>
                <a:latin typeface="+mj-lt"/>
              </a:rPr>
              <a:t>scope</a:t>
            </a:r>
            <a:r>
              <a:rPr lang="da-DK" sz="900" spc="-10">
                <a:solidFill>
                  <a:schemeClr val="tx2"/>
                </a:solidFill>
                <a:latin typeface="+mj-lt"/>
              </a:rPr>
              <a:t> 3.</a:t>
            </a:r>
          </a:p>
          <a:p>
            <a:pPr algn="l">
              <a:lnSpc>
                <a:spcPct val="106000"/>
              </a:lnSpc>
            </a:pPr>
            <a:endParaRPr lang="da-DK" sz="900" spc="-10">
              <a:solidFill>
                <a:schemeClr val="tx2"/>
              </a:solidFill>
              <a:latin typeface="+mj-lt"/>
            </a:endParaRPr>
          </a:p>
          <a:p>
            <a:pPr>
              <a:lnSpc>
                <a:spcPct val="106000"/>
              </a:lnSpc>
            </a:pPr>
            <a:r>
              <a:rPr lang="da-DK" sz="900" spc="-10">
                <a:solidFill>
                  <a:schemeClr val="tx2"/>
                </a:solidFill>
                <a:latin typeface="+mj-lt"/>
              </a:rPr>
              <a:t>Virksomheder, der har aktiviteter inden for produktion, landbrug/fødevarer, byggebranchen og emballeringsprocesser, vil ofte have en betydelig CO₂e-udledning i </a:t>
            </a:r>
            <a:r>
              <a:rPr lang="da-DK" sz="900" spc="-10" err="1">
                <a:solidFill>
                  <a:schemeClr val="tx2"/>
                </a:solidFill>
                <a:latin typeface="+mj-lt"/>
              </a:rPr>
              <a:t>scope</a:t>
            </a:r>
            <a:r>
              <a:rPr lang="da-DK" sz="900" spc="-10">
                <a:solidFill>
                  <a:schemeClr val="tx2"/>
                </a:solidFill>
                <a:latin typeface="+mj-lt"/>
              </a:rPr>
              <a:t> 3, hvorfor det vil være relevant at inkludere oplysninger om virksomhedens CO₂e-udledning i </a:t>
            </a:r>
            <a:r>
              <a:rPr lang="da-DK" sz="900" spc="-10" err="1">
                <a:solidFill>
                  <a:schemeClr val="tx2"/>
                </a:solidFill>
                <a:latin typeface="+mj-lt"/>
              </a:rPr>
              <a:t>scope</a:t>
            </a:r>
            <a:r>
              <a:rPr lang="da-DK" sz="900" spc="-10">
                <a:solidFill>
                  <a:schemeClr val="tx2"/>
                </a:solidFill>
                <a:latin typeface="+mj-lt"/>
              </a:rPr>
              <a:t> 3.</a:t>
            </a:r>
          </a:p>
          <a:p>
            <a:pPr algn="l">
              <a:lnSpc>
                <a:spcPct val="106000"/>
              </a:lnSpc>
            </a:pPr>
            <a:endParaRPr lang="da-DK" sz="900" spc="-10">
              <a:solidFill>
                <a:schemeClr val="tx2"/>
              </a:solidFill>
              <a:latin typeface="+mj-lt"/>
            </a:endParaRPr>
          </a:p>
          <a:p>
            <a:r>
              <a:rPr lang="da-DK" sz="900" spc="-10">
                <a:solidFill>
                  <a:schemeClr val="tx2"/>
                </a:solidFill>
                <a:latin typeface="+mj-lt"/>
              </a:rPr>
              <a:t>CO₂e-udledning i </a:t>
            </a:r>
            <a:r>
              <a:rPr lang="da-DK" sz="900" spc="-10" err="1">
                <a:solidFill>
                  <a:schemeClr val="tx2"/>
                </a:solidFill>
                <a:latin typeface="+mj-lt"/>
              </a:rPr>
              <a:t>scope</a:t>
            </a:r>
            <a:r>
              <a:rPr lang="da-DK" sz="900" spc="-10">
                <a:solidFill>
                  <a:schemeClr val="tx2"/>
                </a:solidFill>
                <a:latin typeface="+mj-lt"/>
              </a:rPr>
              <a:t> 3 er indirekte udledninger fra din virksomheds værdikæde og udgør oftest størstedelen af en virksomheds CO₂e-udledning. Virksomheden kan vælge kun at medtage relevante </a:t>
            </a:r>
            <a:r>
              <a:rPr lang="da-DK" sz="900" spc="-10" err="1">
                <a:solidFill>
                  <a:schemeClr val="tx2"/>
                </a:solidFill>
                <a:latin typeface="+mj-lt"/>
              </a:rPr>
              <a:t>scope</a:t>
            </a:r>
            <a:r>
              <a:rPr lang="da-DK" sz="900" spc="-10">
                <a:solidFill>
                  <a:schemeClr val="tx2"/>
                </a:solidFill>
                <a:latin typeface="+mj-lt"/>
              </a:rPr>
              <a:t> 3-aktiviteter. Relevante Scope 3-aktiviteter bør udvælges ud fra deres væsentlighed for klimaregnskabet, som fx aktiviteter med høj udledning, stort reduktionspotentiale eller tæt tilknytning til forretningsmålet. For at sikre et retvisende klimaregnskab skal begrundelser for eventuelle fravalg medtages. </a:t>
            </a:r>
          </a:p>
          <a:p>
            <a:pPr algn="l"/>
            <a:endParaRPr lang="da-DK" sz="900" spc="-10">
              <a:solidFill>
                <a:schemeClr val="tx2"/>
              </a:solidFill>
              <a:latin typeface="+mj-lt"/>
            </a:endParaRPr>
          </a:p>
          <a:p>
            <a:pPr algn="l"/>
            <a:r>
              <a:rPr lang="da-DK" sz="900" spc="-10">
                <a:solidFill>
                  <a:schemeClr val="tx2"/>
                </a:solidFill>
                <a:latin typeface="+mj-lt"/>
              </a:rPr>
              <a:t>Din virksomheds værdikæde består af to dele, når du skal opgøre </a:t>
            </a:r>
            <a:r>
              <a:rPr lang="da-DK" sz="900" spc="-10" err="1">
                <a:solidFill>
                  <a:schemeClr val="tx2"/>
                </a:solidFill>
                <a:latin typeface="+mj-lt"/>
              </a:rPr>
              <a:t>scope</a:t>
            </a:r>
            <a:r>
              <a:rPr lang="da-DK" sz="900" spc="-10">
                <a:solidFill>
                  <a:schemeClr val="tx2"/>
                </a:solidFill>
                <a:latin typeface="+mj-lt"/>
              </a:rPr>
              <a:t> 3:</a:t>
            </a:r>
          </a:p>
          <a:p>
            <a:pPr marL="228600" indent="-228600">
              <a:buFont typeface="+mj-lt"/>
              <a:buAutoNum type="arabicPeriod"/>
            </a:pPr>
            <a:r>
              <a:rPr lang="da-DK" sz="900" u="sng" spc="-10" err="1">
                <a:solidFill>
                  <a:schemeClr val="tx2"/>
                </a:solidFill>
                <a:latin typeface="+mj-lt"/>
              </a:rPr>
              <a:t>Upstream</a:t>
            </a:r>
            <a:r>
              <a:rPr lang="da-DK" sz="900" spc="-10">
                <a:solidFill>
                  <a:schemeClr val="tx2"/>
                </a:solidFill>
                <a:latin typeface="+mj-lt"/>
              </a:rPr>
              <a:t>: CO₂e-udledning fra din </a:t>
            </a:r>
            <a:r>
              <a:rPr lang="da-DK" sz="900" spc="-10" err="1">
                <a:solidFill>
                  <a:schemeClr val="tx2"/>
                </a:solidFill>
                <a:latin typeface="+mj-lt"/>
              </a:rPr>
              <a:t>upstream</a:t>
            </a:r>
            <a:r>
              <a:rPr lang="da-DK" sz="900" spc="-10">
                <a:solidFill>
                  <a:schemeClr val="tx2"/>
                </a:solidFill>
                <a:latin typeface="+mj-lt"/>
              </a:rPr>
              <a:t>-værdikæde refererer til de udledninger, der stammer fra aktiviteter, der finder sted, </a:t>
            </a:r>
            <a:r>
              <a:rPr lang="da-DK" sz="900" b="1" spc="-10">
                <a:solidFill>
                  <a:schemeClr val="tx2"/>
                </a:solidFill>
                <a:latin typeface="+mj-lt"/>
              </a:rPr>
              <a:t>før</a:t>
            </a:r>
            <a:r>
              <a:rPr lang="da-DK" sz="900" spc="-10">
                <a:solidFill>
                  <a:schemeClr val="tx2"/>
                </a:solidFill>
                <a:latin typeface="+mj-lt"/>
              </a:rPr>
              <a:t> en bestemt vare eller råmateriale ankommer til din virksomhed, fx udvinding eller forarbejdning af råstoffer.</a:t>
            </a:r>
          </a:p>
          <a:p>
            <a:pPr marL="228600" indent="-228600">
              <a:buFont typeface="+mj-lt"/>
              <a:buAutoNum type="arabicPeriod"/>
            </a:pPr>
            <a:r>
              <a:rPr lang="da-DK" sz="900" u="sng" spc="-10" err="1">
                <a:solidFill>
                  <a:schemeClr val="tx2"/>
                </a:solidFill>
                <a:latin typeface="+mj-lt"/>
              </a:rPr>
              <a:t>Downstream</a:t>
            </a:r>
            <a:r>
              <a:rPr lang="da-DK" sz="900" spc="-10">
                <a:solidFill>
                  <a:schemeClr val="tx2"/>
                </a:solidFill>
                <a:latin typeface="+mj-lt"/>
              </a:rPr>
              <a:t>: CO₂e-udledning fra din </a:t>
            </a:r>
            <a:r>
              <a:rPr lang="da-DK" sz="900" spc="-10" err="1">
                <a:solidFill>
                  <a:schemeClr val="tx2"/>
                </a:solidFill>
                <a:latin typeface="+mj-lt"/>
              </a:rPr>
              <a:t>downstream</a:t>
            </a:r>
            <a:r>
              <a:rPr lang="da-DK" sz="900" spc="-10">
                <a:solidFill>
                  <a:schemeClr val="tx2"/>
                </a:solidFill>
                <a:latin typeface="+mj-lt"/>
              </a:rPr>
              <a:t>-værdikæde beskriver de udledninger, der stammer fra aktiviteter, som finder sted </a:t>
            </a:r>
            <a:r>
              <a:rPr lang="da-DK" sz="900" b="1" spc="-10">
                <a:solidFill>
                  <a:schemeClr val="tx2"/>
                </a:solidFill>
                <a:latin typeface="+mj-lt"/>
              </a:rPr>
              <a:t>efter</a:t>
            </a:r>
            <a:r>
              <a:rPr lang="da-DK" sz="900" spc="-10">
                <a:solidFill>
                  <a:schemeClr val="tx2"/>
                </a:solidFill>
                <a:latin typeface="+mj-lt"/>
              </a:rPr>
              <a:t> din virksomheds egne aktiviteter, fx distribution af et produkt samt anvendelse, bortskaffelse eller genanvendelse af produktet.</a:t>
            </a:r>
          </a:p>
          <a:p>
            <a:pPr algn="l">
              <a:lnSpc>
                <a:spcPct val="106000"/>
              </a:lnSpc>
            </a:pPr>
            <a:endParaRPr lang="da-DK" sz="900" spc="-10">
              <a:solidFill>
                <a:schemeClr val="tx2"/>
              </a:solidFill>
              <a:latin typeface="+mj-lt"/>
            </a:endParaRPr>
          </a:p>
          <a:p>
            <a:pPr>
              <a:lnSpc>
                <a:spcPct val="106000"/>
              </a:lnSpc>
            </a:pPr>
            <a:r>
              <a:rPr lang="da-DK" sz="900" spc="-10">
                <a:solidFill>
                  <a:schemeClr val="tx2"/>
                </a:solidFill>
                <a:latin typeface="+mj-lt"/>
              </a:rPr>
              <a:t>Scope 3-udledningerne er delt op i 15 kategorier, som både skal sikre, at udledningerne opgøres systematisk for hele værdikæden og forhindre, at nogle udledninger bliver talt dobbelt. </a:t>
            </a:r>
            <a:r>
              <a:rPr lang="da-DK" sz="900" spc="-10">
                <a:solidFill>
                  <a:srgbClr val="FF0000"/>
                </a:solidFill>
                <a:latin typeface="+mj-lt"/>
              </a:rPr>
              <a:t> </a:t>
            </a:r>
          </a:p>
          <a:p>
            <a:pPr>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Hvis du vælger at inkludere oplysninger om din virksomheds CO₂e-udledning i </a:t>
            </a:r>
            <a:r>
              <a:rPr lang="da-DK" sz="900" spc="-10" err="1">
                <a:solidFill>
                  <a:schemeClr val="tx2"/>
                </a:solidFill>
                <a:latin typeface="+mj-lt"/>
              </a:rPr>
              <a:t>scope</a:t>
            </a:r>
            <a:r>
              <a:rPr lang="da-DK" sz="900" spc="-10">
                <a:solidFill>
                  <a:schemeClr val="tx2"/>
                </a:solidFill>
                <a:latin typeface="+mj-lt"/>
              </a:rPr>
              <a:t> 3, skal oplysningerne fremstilles sammen med den øvrige information om din virksomheds CO₂e-udledning under oplysningspunkt B3 i Basismodulet (jf. pkt. 53). Nedenstående tabel fra B3 viser, hvordan du skal inkludere opgørelsen af </a:t>
            </a:r>
            <a:r>
              <a:rPr lang="da-DK" sz="900" spc="-10" err="1">
                <a:solidFill>
                  <a:schemeClr val="tx2"/>
                </a:solidFill>
                <a:latin typeface="+mj-lt"/>
              </a:rPr>
              <a:t>scope</a:t>
            </a:r>
            <a:r>
              <a:rPr lang="da-DK" sz="900" spc="-10">
                <a:solidFill>
                  <a:schemeClr val="tx2"/>
                </a:solidFill>
                <a:latin typeface="+mj-lt"/>
              </a:rPr>
              <a:t> 3.</a:t>
            </a:r>
            <a:endParaRPr lang="da-DK" sz="900" b="1" spc="-10">
              <a:solidFill>
                <a:schemeClr val="tx2"/>
              </a:solidFill>
              <a:latin typeface="+mj-lt"/>
            </a:endParaRPr>
          </a:p>
          <a:p>
            <a:pPr algn="l">
              <a:lnSpc>
                <a:spcPct val="106000"/>
              </a:lnSpc>
            </a:pPr>
            <a:r>
              <a:rPr lang="da-DK" sz="900" spc="-10">
                <a:solidFill>
                  <a:schemeClr val="tx2"/>
                </a:solidFill>
              </a:rPr>
              <a:t> </a:t>
            </a:r>
          </a:p>
        </p:txBody>
      </p:sp>
      <p:pic>
        <p:nvPicPr>
          <p:cNvPr id="12" name="Graphic 19">
            <a:extLst>
              <a:ext uri="{FF2B5EF4-FFF2-40B4-BE49-F238E27FC236}">
                <a16:creationId xmlns:a16="http://schemas.microsoft.com/office/drawing/2014/main" id="{958BED4D-6AD9-EC7C-8E04-C03F815F4CAE}"/>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6126" y="1673552"/>
            <a:ext cx="207455" cy="232601"/>
          </a:xfrm>
          <a:prstGeom prst="rect">
            <a:avLst/>
          </a:prstGeom>
        </p:spPr>
      </p:pic>
      <p:pic>
        <p:nvPicPr>
          <p:cNvPr id="18" name="Graphic 15">
            <a:extLst>
              <a:ext uri="{FF2B5EF4-FFF2-40B4-BE49-F238E27FC236}">
                <a16:creationId xmlns:a16="http://schemas.microsoft.com/office/drawing/2014/main" id="{DD586920-B582-2478-6063-DBDD800AED8A}"/>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95961" y="5600823"/>
            <a:ext cx="83482" cy="88700"/>
          </a:xfrm>
          <a:prstGeom prst="rect">
            <a:avLst/>
          </a:prstGeom>
        </p:spPr>
      </p:pic>
      <p:graphicFrame>
        <p:nvGraphicFramePr>
          <p:cNvPr id="9" name="Table 18">
            <a:extLst>
              <a:ext uri="{FF2B5EF4-FFF2-40B4-BE49-F238E27FC236}">
                <a16:creationId xmlns:a16="http://schemas.microsoft.com/office/drawing/2014/main" id="{58040AE7-B62B-E7F3-B49B-037990F3F3C6}"/>
              </a:ext>
            </a:extLst>
          </p:cNvPr>
          <p:cNvGraphicFramePr>
            <a:graphicFrameLocks noGrp="1"/>
          </p:cNvGraphicFramePr>
          <p:nvPr>
            <p:extLst>
              <p:ext uri="{D42A27DB-BD31-4B8C-83A1-F6EECF244321}">
                <p14:modId xmlns:p14="http://schemas.microsoft.com/office/powerpoint/2010/main" val="1242579111"/>
              </p:ext>
            </p:extLst>
          </p:nvPr>
        </p:nvGraphicFramePr>
        <p:xfrm>
          <a:off x="508001" y="5560604"/>
          <a:ext cx="7343770" cy="909085"/>
        </p:xfrm>
        <a:graphic>
          <a:graphicData uri="http://schemas.openxmlformats.org/drawingml/2006/table">
            <a:tbl>
              <a:tblPr firstRow="1">
                <a:tableStyleId>{2A488322-F2BA-4B5B-9748-0D474271808F}</a:tableStyleId>
              </a:tblPr>
              <a:tblGrid>
                <a:gridCol w="5814331">
                  <a:extLst>
                    <a:ext uri="{9D8B030D-6E8A-4147-A177-3AD203B41FA5}">
                      <a16:colId xmlns:a16="http://schemas.microsoft.com/office/drawing/2014/main" val="2698153288"/>
                    </a:ext>
                  </a:extLst>
                </a:gridCol>
                <a:gridCol w="1529439">
                  <a:extLst>
                    <a:ext uri="{9D8B030D-6E8A-4147-A177-3AD203B41FA5}">
                      <a16:colId xmlns:a16="http://schemas.microsoft.com/office/drawing/2014/main" val="656209149"/>
                    </a:ext>
                  </a:extLst>
                </a:gridCol>
              </a:tblGrid>
              <a:tr h="306337">
                <a:tc>
                  <a:txBody>
                    <a:bodyPr/>
                    <a:lstStyle/>
                    <a:p>
                      <a:pPr>
                        <a:lnSpc>
                          <a:spcPct val="106000"/>
                        </a:lnSpc>
                      </a:pPr>
                      <a:r>
                        <a:rPr lang="da-DK" sz="900" b="1">
                          <a:solidFill>
                            <a:schemeClr val="tx2"/>
                          </a:solidFill>
                        </a:rPr>
                        <a:t>Udledning af drivhusgasser </a:t>
                      </a: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a:solidFill>
                            <a:schemeClr val="tx2"/>
                          </a:solidFill>
                        </a:rPr>
                        <a:t>År </a:t>
                      </a:r>
                      <a:r>
                        <a:rPr lang="da-DK" sz="900" b="1" noProof="0">
                          <a:solidFill>
                            <a:schemeClr val="accent2"/>
                          </a:solidFill>
                          <a:latin typeface="Calibri" panose="020F0502020204030204" pitchFamily="34" charset="0"/>
                          <a:cs typeface="Calibri" panose="020F0502020204030204" pitchFamily="34" charset="0"/>
                        </a:rPr>
                        <a:t>[I</a:t>
                      </a:r>
                      <a:r>
                        <a:rPr lang="da-DK" sz="900" b="1" noProof="0">
                          <a:solidFill>
                            <a:schemeClr val="accent2"/>
                          </a:solidFill>
                        </a:rPr>
                        <a:t>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301374">
                <a:tc>
                  <a:txBody>
                    <a:bodyPr/>
                    <a:lstStyle/>
                    <a:p>
                      <a:pPr>
                        <a:lnSpc>
                          <a:spcPct val="106000"/>
                        </a:lnSpc>
                      </a:pPr>
                      <a:r>
                        <a:rPr lang="da-DK" sz="900" b="1">
                          <a:solidFill>
                            <a:schemeClr val="tx2"/>
                          </a:solidFill>
                        </a:rPr>
                        <a:t>CO₂e-udledninger i scope 3 (lokationsbaseret)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mn-lt"/>
                          <a:ea typeface="+mn-ea"/>
                          <a:cs typeface="+mn-cs"/>
                        </a:rPr>
                        <a:t>[Indsæt tons CO₂e]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08997586"/>
                  </a:ext>
                </a:extLst>
              </a:tr>
              <a:tr h="301374">
                <a:tc>
                  <a:txBody>
                    <a:bodyPr/>
                    <a:lstStyle/>
                    <a:p>
                      <a:pPr>
                        <a:lnSpc>
                          <a:spcPct val="106000"/>
                        </a:lnSpc>
                      </a:pPr>
                      <a:r>
                        <a:rPr lang="da-DK" sz="900" b="1">
                          <a:solidFill>
                            <a:schemeClr val="tx2"/>
                          </a:solidFill>
                        </a:rPr>
                        <a:t>Total CO₂e-udledning for </a:t>
                      </a:r>
                      <a:r>
                        <a:rPr lang="da-DK" sz="900" b="1" err="1">
                          <a:solidFill>
                            <a:schemeClr val="tx2"/>
                          </a:solidFill>
                        </a:rPr>
                        <a:t>scope</a:t>
                      </a:r>
                      <a:r>
                        <a:rPr lang="da-DK" sz="900" b="1">
                          <a:solidFill>
                            <a:schemeClr val="tx2"/>
                          </a:solidFill>
                        </a:rPr>
                        <a:t> 1, 2 og 3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[Indsæt tons </a:t>
                      </a:r>
                      <a:r>
                        <a:rPr kumimoji="0" lang="da-DK" sz="900" b="0" i="0" u="none" strike="noStrike" kern="1200" cap="none" spc="0" normalizeH="0" baseline="0" noProof="0" dirty="0" err="1">
                          <a:ln>
                            <a:noFill/>
                          </a:ln>
                          <a:solidFill>
                            <a:srgbClr val="2D55FF"/>
                          </a:solidFill>
                          <a:effectLst/>
                          <a:uLnTx/>
                          <a:uFillTx/>
                          <a:latin typeface="IBM Plex Sans"/>
                          <a:ea typeface="+mn-ea"/>
                          <a:cs typeface="+mn-cs"/>
                        </a:rPr>
                        <a:t>CO₂e</a:t>
                      </a:r>
                      <a:r>
                        <a:rPr kumimoji="0" lang="da-DK" sz="900" b="0" i="0" u="none" strike="noStrike" kern="1200" cap="none" spc="0" normalizeH="0" baseline="0" noProof="0" dirty="0">
                          <a:ln>
                            <a:noFill/>
                          </a:ln>
                          <a:solidFill>
                            <a:srgbClr val="2D55FF"/>
                          </a:solidFill>
                          <a:effectLst/>
                          <a:uLnTx/>
                          <a:uFillTx/>
                          <a:latin typeface="IBM Plex Sans"/>
                          <a:ea typeface="+mn-ea"/>
                          <a:cs typeface="+mn-cs"/>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bl>
          </a:graphicData>
        </a:graphic>
      </p:graphicFrame>
      <p:sp>
        <p:nvSpPr>
          <p:cNvPr id="10" name="Rectangle 6">
            <a:extLst>
              <a:ext uri="{FF2B5EF4-FFF2-40B4-BE49-F238E27FC236}">
                <a16:creationId xmlns:a16="http://schemas.microsoft.com/office/drawing/2014/main" id="{110CA3DC-390F-29C4-D906-13BFF608A887}"/>
              </a:ext>
            </a:extLst>
          </p:cNvPr>
          <p:cNvSpPr/>
          <p:nvPr/>
        </p:nvSpPr>
        <p:spPr>
          <a:xfrm>
            <a:off x="8158675" y="1015999"/>
            <a:ext cx="3514725" cy="388692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spcAft>
                <a:spcPts val="600"/>
              </a:spcAft>
            </a:pPr>
            <a:r>
              <a:rPr lang="da-DK" sz="900" b="1" spc="-10">
                <a:solidFill>
                  <a:schemeClr val="tx2"/>
                </a:solidFill>
                <a:latin typeface="+mj-lt"/>
              </a:rPr>
              <a:t>Begrebsforklaringer</a:t>
            </a:r>
          </a:p>
          <a:p>
            <a:pPr>
              <a:spcAft>
                <a:spcPts val="400"/>
              </a:spcAft>
            </a:pPr>
            <a:r>
              <a:rPr lang="da-DK" sz="900" b="1" spc="-10">
                <a:solidFill>
                  <a:schemeClr val="tx2"/>
                </a:solidFill>
                <a:latin typeface="+mj-lt"/>
              </a:rPr>
              <a:t>CO₂e </a:t>
            </a:r>
            <a:r>
              <a:rPr lang="da-DK" sz="900" spc="-10">
                <a:solidFill>
                  <a:schemeClr val="tx2"/>
                </a:solidFill>
              </a:rPr>
              <a:t>står for CO₂-ækvivalenter. CO₂-udledninger måles og rapporteres som CO₂e under tre forskellige typer udslip, refereret til som </a:t>
            </a:r>
            <a:r>
              <a:rPr lang="da-DK" sz="900" spc="-10" err="1">
                <a:solidFill>
                  <a:schemeClr val="tx2"/>
                </a:solidFill>
              </a:rPr>
              <a:t>scope</a:t>
            </a:r>
            <a:r>
              <a:rPr lang="da-DK" sz="900" spc="-10">
                <a:solidFill>
                  <a:schemeClr val="tx2"/>
                </a:solidFill>
              </a:rPr>
              <a:t> 1, 2 og 3. </a:t>
            </a:r>
          </a:p>
          <a:p>
            <a:pPr>
              <a:spcAft>
                <a:spcPts val="400"/>
              </a:spcAft>
            </a:pPr>
            <a:r>
              <a:rPr lang="da-DK" sz="900" b="1" spc="-10">
                <a:solidFill>
                  <a:schemeClr val="tx2"/>
                </a:solidFill>
                <a:latin typeface="+mj-lt"/>
              </a:rPr>
              <a:t>Scope 1 </a:t>
            </a:r>
            <a:r>
              <a:rPr lang="da-DK" sz="900" spc="-10">
                <a:solidFill>
                  <a:schemeClr val="tx2"/>
                </a:solidFill>
              </a:rPr>
              <a:t>er de direkte udledninger fra aktiviteter, som virksomheden selv kontrollerer. Det er altså emissioner </a:t>
            </a:r>
            <a:br>
              <a:rPr lang="da-DK" sz="900" spc="-10">
                <a:solidFill>
                  <a:schemeClr val="tx2"/>
                </a:solidFill>
              </a:rPr>
            </a:br>
            <a:r>
              <a:rPr lang="da-DK" sz="900" spc="-10">
                <a:solidFill>
                  <a:schemeClr val="tx2"/>
                </a:solidFill>
              </a:rPr>
              <a:t>fra egne køretøjer og egne anlæg til varme- og energiproduktion, fx naturgasanlæg.</a:t>
            </a:r>
          </a:p>
          <a:p>
            <a:pPr>
              <a:spcAft>
                <a:spcPts val="400"/>
              </a:spcAft>
            </a:pPr>
            <a:r>
              <a:rPr lang="da-DK" sz="900" b="1" spc="-10">
                <a:solidFill>
                  <a:schemeClr val="tx2"/>
                </a:solidFill>
                <a:latin typeface="+mj-lt"/>
              </a:rPr>
              <a:t>Scope 2 </a:t>
            </a:r>
            <a:r>
              <a:rPr lang="da-DK" sz="900" spc="-10">
                <a:solidFill>
                  <a:schemeClr val="tx2"/>
                </a:solidFill>
              </a:rPr>
              <a:t>er de indirekte udledninger fra forsynet energi, herunder elektricitet og fjernvarme. Her sker udledningen et andet sted, fx på dit lokale kraftvarme- eller fjernvarmeværk. </a:t>
            </a:r>
          </a:p>
          <a:p>
            <a:pPr>
              <a:spcAft>
                <a:spcPts val="400"/>
              </a:spcAft>
            </a:pPr>
            <a:r>
              <a:rPr lang="da-DK" sz="900" b="1" spc="-10">
                <a:solidFill>
                  <a:schemeClr val="tx2"/>
                </a:solidFill>
                <a:latin typeface="+mj-lt"/>
              </a:rPr>
              <a:t>Scope 3  </a:t>
            </a:r>
            <a:r>
              <a:rPr lang="da-DK" sz="900" spc="-10">
                <a:solidFill>
                  <a:schemeClr val="tx2"/>
                </a:solidFill>
                <a:latin typeface="+mj-lt"/>
              </a:rPr>
              <a:t>rummer alle de indirekte udledninger fra din virksomheds værdikæde og udgør oftest størstedelen af virksomhedens udledninger.</a:t>
            </a:r>
          </a:p>
          <a:p>
            <a:pPr>
              <a:spcAft>
                <a:spcPts val="400"/>
              </a:spcAft>
            </a:pPr>
            <a:r>
              <a:rPr lang="da-DK" sz="900" b="1" spc="-10">
                <a:solidFill>
                  <a:schemeClr val="tx2"/>
                </a:solidFill>
                <a:latin typeface="+mj-lt"/>
              </a:rPr>
              <a:t>Greenhouse gas (GHG)-</a:t>
            </a:r>
            <a:r>
              <a:rPr lang="da-DK" sz="900" b="1" spc="-10">
                <a:solidFill>
                  <a:schemeClr val="tx2"/>
                </a:solidFill>
              </a:rPr>
              <a:t>protokollen </a:t>
            </a:r>
            <a:r>
              <a:rPr lang="da-DK" sz="900" spc="-10">
                <a:solidFill>
                  <a:schemeClr val="tx2"/>
                </a:solidFill>
              </a:rPr>
              <a:t>er en internationalt anerkendt standard for virksomheders opgørelse af </a:t>
            </a:r>
            <a:br>
              <a:rPr lang="da-DK" sz="900" spc="-10">
                <a:solidFill>
                  <a:schemeClr val="tx2"/>
                </a:solidFill>
              </a:rPr>
            </a:br>
            <a:r>
              <a:rPr lang="da-DK" sz="900" spc="-10">
                <a:solidFill>
                  <a:schemeClr val="tx2"/>
                </a:solidFill>
              </a:rPr>
              <a:t>CO₂e-udledning, som anbefales af EU-Kommissionen. Beregningsmodellen i Klimakompasset bygger på denne standard. </a:t>
            </a:r>
          </a:p>
        </p:txBody>
      </p:sp>
      <p:pic>
        <p:nvPicPr>
          <p:cNvPr id="13" name="Graphic 2">
            <a:extLst>
              <a:ext uri="{FF2B5EF4-FFF2-40B4-BE49-F238E27FC236}">
                <a16:creationId xmlns:a16="http://schemas.microsoft.com/office/drawing/2014/main" id="{3EB90282-F71B-2CBB-E2B6-4D4DAFEC1786}"/>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8233258" y="1104042"/>
            <a:ext cx="257747" cy="232600"/>
          </a:xfrm>
          <a:prstGeom prst="rect">
            <a:avLst/>
          </a:prstGeom>
        </p:spPr>
      </p:pic>
    </p:spTree>
    <p:extLst>
      <p:ext uri="{BB962C8B-B14F-4D97-AF65-F5344CB8AC3E}">
        <p14:creationId xmlns:p14="http://schemas.microsoft.com/office/powerpoint/2010/main" val="2116643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a:solidFill>
                  <a:schemeClr val="tx2"/>
                </a:solidFill>
              </a:rPr>
              <a:t>CO₂e-reduktionsmål (C3)</a:t>
            </a:r>
            <a:endParaRPr lang="da-DK" noProof="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0"/>
            <a:ext cx="7354375" cy="93662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Udvidet modul.</a:t>
            </a:r>
          </a:p>
          <a:p>
            <a:pPr>
              <a:lnSpc>
                <a:spcPct val="106000"/>
              </a:lnSpc>
            </a:pPr>
            <a:endParaRPr lang="da-DK" sz="900" spc="-10">
              <a:solidFill>
                <a:schemeClr val="bg1"/>
              </a:solidFill>
            </a:endParaRPr>
          </a:p>
          <a:p>
            <a:pPr>
              <a:lnSpc>
                <a:spcPct val="106000"/>
              </a:lnSpc>
            </a:pPr>
            <a:r>
              <a:rPr lang="da-DK" sz="900" spc="-10">
                <a:solidFill>
                  <a:schemeClr val="bg1"/>
                </a:solidFill>
              </a:rPr>
              <a:t>De nedenstående tabeller skal kun udfyldes, hvis din virksomhed har sat et CO₂e-reduktionsmål. Hvis din virksomhed kun har et reduktionsmål for </a:t>
            </a:r>
            <a:r>
              <a:rPr lang="da-DK" sz="900" spc="-10" err="1">
                <a:solidFill>
                  <a:schemeClr val="bg1"/>
                </a:solidFill>
              </a:rPr>
              <a:t>scope</a:t>
            </a:r>
            <a:r>
              <a:rPr lang="da-DK" sz="900" spc="-10">
                <a:solidFill>
                  <a:schemeClr val="bg1"/>
                </a:solidFill>
              </a:rPr>
              <a:t> 1 og 2, kan du slette den del, der omhandler </a:t>
            </a:r>
            <a:r>
              <a:rPr lang="da-DK" sz="900" spc="-10" err="1">
                <a:solidFill>
                  <a:schemeClr val="bg1"/>
                </a:solidFill>
              </a:rPr>
              <a:t>scope</a:t>
            </a:r>
            <a:r>
              <a:rPr lang="da-DK" sz="900" spc="-10">
                <a:solidFill>
                  <a:schemeClr val="bg1"/>
                </a:solidFill>
              </a:rPr>
              <a:t> 3. Du kan tilføje kolonner til tabellen, hvis du fx har sat to CO₂e-reduktionsmål på både kort og langt sigt.</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28</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3812148807"/>
              </p:ext>
            </p:extLst>
          </p:nvPr>
        </p:nvGraphicFramePr>
        <p:xfrm>
          <a:off x="518599" y="2043720"/>
          <a:ext cx="7354371" cy="2554560"/>
        </p:xfrm>
        <a:graphic>
          <a:graphicData uri="http://schemas.openxmlformats.org/drawingml/2006/table">
            <a:tbl>
              <a:tblPr firstRow="1">
                <a:tableStyleId>{2A488322-F2BA-4B5B-9748-0D474271808F}</a:tableStyleId>
              </a:tblPr>
              <a:tblGrid>
                <a:gridCol w="2451457">
                  <a:extLst>
                    <a:ext uri="{9D8B030D-6E8A-4147-A177-3AD203B41FA5}">
                      <a16:colId xmlns:a16="http://schemas.microsoft.com/office/drawing/2014/main" val="1902117154"/>
                    </a:ext>
                  </a:extLst>
                </a:gridCol>
                <a:gridCol w="2451457">
                  <a:extLst>
                    <a:ext uri="{9D8B030D-6E8A-4147-A177-3AD203B41FA5}">
                      <a16:colId xmlns:a16="http://schemas.microsoft.com/office/drawing/2014/main" val="1904521774"/>
                    </a:ext>
                  </a:extLst>
                </a:gridCol>
                <a:gridCol w="2451457">
                  <a:extLst>
                    <a:ext uri="{9D8B030D-6E8A-4147-A177-3AD203B41FA5}">
                      <a16:colId xmlns:a16="http://schemas.microsoft.com/office/drawing/2014/main" val="2605332690"/>
                    </a:ext>
                  </a:extLst>
                </a:gridCol>
              </a:tblGrid>
              <a:tr h="34632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CO₂e-reduktionsmål </a:t>
                      </a:r>
                      <a:r>
                        <a:rPr lang="da-DK" sz="900" b="0" kern="1200" spc="-10" noProof="0">
                          <a:solidFill>
                            <a:schemeClr val="tx2"/>
                          </a:solidFill>
                          <a:latin typeface="+mn-lt"/>
                          <a:ea typeface="+mn-ea"/>
                          <a:cs typeface="+mn-cs"/>
                        </a:rPr>
                        <a:t>(pkt. 54a-d)</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909213315"/>
                  </a:ext>
                </a:extLst>
              </a:tr>
              <a:tr h="346320">
                <a:tc>
                  <a:txBody>
                    <a:bodyPr/>
                    <a:lstStyle/>
                    <a:p>
                      <a:pPr algn="l"/>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Reduktionsmål i år </a:t>
                      </a:r>
                      <a:r>
                        <a:rPr lang="da-DK" sz="900" b="1" kern="1200" noProof="0">
                          <a:solidFill>
                            <a:schemeClr val="accent2"/>
                          </a:solidFill>
                          <a:latin typeface="+mn-lt"/>
                          <a:ea typeface="+mn-ea"/>
                          <a:cs typeface="+mn-cs"/>
                        </a:rPr>
                        <a:t>[20xx]</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CO₂e-udledning i baselineår: </a:t>
                      </a:r>
                      <a:r>
                        <a:rPr lang="da-DK" sz="900" b="1" kern="1200" noProof="0">
                          <a:solidFill>
                            <a:schemeClr val="accent2"/>
                          </a:solidFill>
                          <a:latin typeface="+mn-lt"/>
                          <a:ea typeface="+mn-ea"/>
                          <a:cs typeface="+mn-cs"/>
                        </a:rPr>
                        <a:t>[Indsæt baseline årstal] </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346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Scope 1 </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noProof="0">
                          <a:solidFill>
                            <a:schemeClr val="accent2"/>
                          </a:solidFill>
                          <a:latin typeface="+mn-lt"/>
                        </a:rPr>
                        <a:t>[Indsæt CO₂e-reduktionsmålet samt den enhed, du har valgt at opgøre dit reduktionsmål i, fx tons eller % (pkt. 54a og 54c)]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noProof="0">
                          <a:solidFill>
                            <a:schemeClr val="accent2"/>
                          </a:solidFill>
                          <a:latin typeface="+mn-lt"/>
                        </a:rPr>
                        <a:t>[Indsæt ton CO₂e i </a:t>
                      </a:r>
                      <a:r>
                        <a:rPr lang="da-DK" sz="900" noProof="0" err="1">
                          <a:solidFill>
                            <a:schemeClr val="accent2"/>
                          </a:solidFill>
                          <a:latin typeface="+mn-lt"/>
                        </a:rPr>
                        <a:t>baselineår</a:t>
                      </a:r>
                      <a:r>
                        <a:rPr lang="da-DK" sz="900" noProof="0">
                          <a:solidFill>
                            <a:schemeClr val="accent2"/>
                          </a:solidFill>
                          <a:latin typeface="+mn-lt"/>
                        </a:rPr>
                        <a:t> (pkt. 54b)]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46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Scope 2</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noProof="0">
                          <a:solidFill>
                            <a:schemeClr val="accent2"/>
                          </a:solidFill>
                          <a:latin typeface="+mn-lt"/>
                        </a:rPr>
                        <a:t>[Indsæt CO₂e-reduktionsmålet samt den enhed, du har valgt at opgøre dit reduktionsmål i, fx tons eller % (pkt. 54a og 54c)]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noProof="0">
                          <a:solidFill>
                            <a:schemeClr val="accent2"/>
                          </a:solidFill>
                          <a:latin typeface="+mn-lt"/>
                        </a:rPr>
                        <a:t>[Indsæt ton CO₂e i </a:t>
                      </a:r>
                      <a:r>
                        <a:rPr lang="da-DK" sz="900" noProof="0" err="1">
                          <a:solidFill>
                            <a:schemeClr val="accent2"/>
                          </a:solidFill>
                          <a:latin typeface="+mn-lt"/>
                        </a:rPr>
                        <a:t>baselineår</a:t>
                      </a:r>
                      <a:r>
                        <a:rPr lang="da-DK" sz="900" noProof="0">
                          <a:solidFill>
                            <a:schemeClr val="accent2"/>
                          </a:solidFill>
                          <a:latin typeface="+mn-lt"/>
                        </a:rPr>
                        <a:t> (pkt. 54b)]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6173805"/>
                  </a:ext>
                </a:extLst>
              </a:tr>
              <a:tr h="346320">
                <a:tc>
                  <a:txBody>
                    <a:bodyPr/>
                    <a:lstStyle/>
                    <a:p>
                      <a:pPr algn="l"/>
                      <a:r>
                        <a:rPr lang="da-DK" sz="900" b="1" kern="1200" spc="-10" noProof="0">
                          <a:solidFill>
                            <a:schemeClr val="tx2"/>
                          </a:solidFill>
                          <a:latin typeface="+mn-lt"/>
                          <a:ea typeface="+mn-ea"/>
                          <a:cs typeface="+mn-cs"/>
                        </a:rPr>
                        <a:t>Scope 3</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noProof="0">
                          <a:solidFill>
                            <a:schemeClr val="accent2"/>
                          </a:solidFill>
                          <a:latin typeface="+mn-lt"/>
                        </a:rPr>
                        <a:t>[Indsæt CO₂e-reduktionsmålet samt den enhed, du har valgt at opgøre dit reduktionsmål i, fx tons eller % (pkt. 54a og 54c)]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noProof="0" dirty="0">
                          <a:solidFill>
                            <a:schemeClr val="accent2"/>
                          </a:solidFill>
                          <a:latin typeface="+mn-lt"/>
                        </a:rPr>
                        <a:t>[Indsæt ton </a:t>
                      </a:r>
                      <a:r>
                        <a:rPr lang="da-DK" sz="900" noProof="0" dirty="0" err="1">
                          <a:solidFill>
                            <a:schemeClr val="accent2"/>
                          </a:solidFill>
                          <a:latin typeface="+mn-lt"/>
                        </a:rPr>
                        <a:t>CO₂e</a:t>
                      </a:r>
                      <a:r>
                        <a:rPr lang="da-DK" sz="900" noProof="0" dirty="0">
                          <a:solidFill>
                            <a:schemeClr val="accent2"/>
                          </a:solidFill>
                          <a:latin typeface="+mn-lt"/>
                        </a:rPr>
                        <a:t> i </a:t>
                      </a:r>
                      <a:r>
                        <a:rPr lang="da-DK" sz="900" noProof="0" dirty="0" err="1">
                          <a:solidFill>
                            <a:schemeClr val="accent2"/>
                          </a:solidFill>
                          <a:latin typeface="+mn-lt"/>
                        </a:rPr>
                        <a:t>baselineår</a:t>
                      </a:r>
                      <a:r>
                        <a:rPr lang="da-DK" sz="900" noProof="0" dirty="0">
                          <a:solidFill>
                            <a:schemeClr val="accent2"/>
                          </a:solidFill>
                          <a:latin typeface="+mn-lt"/>
                        </a:rPr>
                        <a:t> (pkt. 54b)]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172996" y="1012718"/>
            <a:ext cx="3511004" cy="3973636"/>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CO₂e-reduktionsmål</a:t>
            </a:r>
          </a:p>
          <a:p>
            <a:pPr algn="l">
              <a:lnSpc>
                <a:spcPct val="106000"/>
              </a:lnSpc>
            </a:pPr>
            <a:r>
              <a:rPr lang="da-DK" sz="900" spc="-10">
                <a:solidFill>
                  <a:schemeClr val="tx2"/>
                </a:solidFill>
                <a:latin typeface="+mj-lt"/>
              </a:rPr>
              <a:t>Med et CO₂e-reduktionsmål forpligter du dig til at reducere din virksomheds CO₂e-udledning sammenlignet med dit valgte </a:t>
            </a:r>
            <a:r>
              <a:rPr lang="da-DK" sz="900" spc="-10" err="1">
                <a:solidFill>
                  <a:schemeClr val="tx2"/>
                </a:solidFill>
                <a:latin typeface="+mj-lt"/>
              </a:rPr>
              <a:t>baselineår</a:t>
            </a:r>
            <a:r>
              <a:rPr lang="da-DK" sz="900" spc="-10">
                <a:solidFill>
                  <a:schemeClr val="tx2"/>
                </a:solidFill>
                <a:latin typeface="+mj-lt"/>
              </a:rPr>
              <a:t>. </a:t>
            </a:r>
          </a:p>
          <a:p>
            <a:pPr>
              <a:lnSpc>
                <a:spcPct val="106000"/>
              </a:lnSpc>
            </a:pPr>
            <a:endParaRPr lang="da-DK" sz="900" spc="-10">
              <a:solidFill>
                <a:schemeClr val="tx2"/>
              </a:solidFill>
              <a:latin typeface="+mj-lt"/>
            </a:endParaRPr>
          </a:p>
          <a:p>
            <a:pPr>
              <a:lnSpc>
                <a:spcPct val="106000"/>
              </a:lnSpc>
            </a:pPr>
            <a:r>
              <a:rPr lang="da-DK" sz="900" spc="-10">
                <a:solidFill>
                  <a:srgbClr val="1B4529"/>
                </a:solidFill>
                <a:latin typeface="+mj-lt"/>
                <a:hlinkClick r:id="rId4">
                  <a:extLst>
                    <a:ext uri="{A12FA001-AC4F-418D-AE19-62706E023703}">
                      <ahyp:hlinkClr xmlns:ahyp="http://schemas.microsoft.com/office/drawing/2018/hyperlinkcolor" val="tx"/>
                    </a:ext>
                  </a:extLst>
                </a:hlinkClick>
              </a:rPr>
              <a:t>Læs mere om CO₂e-reduktionsmål på </a:t>
            </a:r>
            <a:r>
              <a:rPr lang="da-DK" sz="900" spc="-10" err="1">
                <a:solidFill>
                  <a:srgbClr val="1B4529"/>
                </a:solidFill>
                <a:latin typeface="+mj-lt"/>
                <a:hlinkClick r:id="rId4">
                  <a:extLst>
                    <a:ext uri="{A12FA001-AC4F-418D-AE19-62706E023703}">
                      <ahyp:hlinkClr xmlns:ahyp="http://schemas.microsoft.com/office/drawing/2018/hyperlinkcolor" val="tx"/>
                    </a:ext>
                  </a:extLst>
                </a:hlinkClick>
              </a:rPr>
              <a:t>Virksomhesdguiden</a:t>
            </a:r>
            <a:endParaRPr lang="da-DK" sz="900" spc="-10">
              <a:solidFill>
                <a:srgbClr val="1B4529"/>
              </a:solidFill>
              <a:latin typeface="+mj-lt"/>
            </a:endParaRPr>
          </a:p>
          <a:p>
            <a:pPr>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Størstedelen af din virksomheds CO₂e-udledning vil ofte komme fra din værdikæde (</a:t>
            </a:r>
            <a:r>
              <a:rPr lang="da-DK" sz="900" spc="-10" err="1">
                <a:solidFill>
                  <a:schemeClr val="tx2"/>
                </a:solidFill>
                <a:latin typeface="+mj-lt"/>
              </a:rPr>
              <a:t>scope</a:t>
            </a:r>
            <a:r>
              <a:rPr lang="da-DK" sz="900" spc="-10">
                <a:solidFill>
                  <a:schemeClr val="tx2"/>
                </a:solidFill>
                <a:latin typeface="+mj-lt"/>
              </a:rPr>
              <a:t> 3). Der kan derfor være store CO₂e-reduktioner at hente ved at arbejde målrettet og struktureret med </a:t>
            </a:r>
            <a:r>
              <a:rPr lang="da-DK" sz="900" spc="-10" err="1">
                <a:solidFill>
                  <a:schemeClr val="tx2"/>
                </a:solidFill>
                <a:latin typeface="+mj-lt"/>
              </a:rPr>
              <a:t>scope</a:t>
            </a:r>
            <a:r>
              <a:rPr lang="da-DK" sz="900" spc="-10">
                <a:solidFill>
                  <a:schemeClr val="tx2"/>
                </a:solidFill>
                <a:latin typeface="+mj-lt"/>
              </a:rPr>
              <a:t> 3-udledninger. </a:t>
            </a:r>
          </a:p>
          <a:p>
            <a:pPr algn="l">
              <a:lnSpc>
                <a:spcPct val="106000"/>
              </a:lnSpc>
            </a:pPr>
            <a:endParaRPr lang="da-DK" sz="900" spc="-10">
              <a:solidFill>
                <a:schemeClr val="tx2"/>
              </a:solidFill>
              <a:latin typeface="+mj-lt"/>
            </a:endParaRPr>
          </a:p>
          <a:p>
            <a:pPr algn="l">
              <a:lnSpc>
                <a:spcPct val="106000"/>
              </a:lnSpc>
            </a:pPr>
            <a:r>
              <a:rPr lang="da-DK" sz="900">
                <a:solidFill>
                  <a:srgbClr val="1B4529"/>
                </a:solidFill>
                <a:hlinkClick r:id="rId5">
                  <a:extLst>
                    <a:ext uri="{A12FA001-AC4F-418D-AE19-62706E023703}">
                      <ahyp:hlinkClr xmlns:ahyp="http://schemas.microsoft.com/office/drawing/2018/hyperlinkcolor" val="tx"/>
                    </a:ext>
                  </a:extLst>
                </a:hlinkClick>
              </a:rPr>
              <a:t>Læs mere om reduktion af CO₂e-udledning i </a:t>
            </a:r>
            <a:r>
              <a:rPr lang="da-DK" sz="900" err="1">
                <a:solidFill>
                  <a:srgbClr val="1B4529"/>
                </a:solidFill>
                <a:hlinkClick r:id="rId5">
                  <a:extLst>
                    <a:ext uri="{A12FA001-AC4F-418D-AE19-62706E023703}">
                      <ahyp:hlinkClr xmlns:ahyp="http://schemas.microsoft.com/office/drawing/2018/hyperlinkcolor" val="tx"/>
                    </a:ext>
                  </a:extLst>
                </a:hlinkClick>
              </a:rPr>
              <a:t>scope</a:t>
            </a:r>
            <a:r>
              <a:rPr lang="da-DK" sz="900">
                <a:solidFill>
                  <a:srgbClr val="1B4529"/>
                </a:solidFill>
                <a:hlinkClick r:id="rId5">
                  <a:extLst>
                    <a:ext uri="{A12FA001-AC4F-418D-AE19-62706E023703}">
                      <ahyp:hlinkClr xmlns:ahyp="http://schemas.microsoft.com/office/drawing/2018/hyperlinkcolor" val="tx"/>
                    </a:ext>
                  </a:extLst>
                </a:hlinkClick>
              </a:rPr>
              <a:t> 3 på Virksomhedsguiden</a:t>
            </a:r>
            <a:endParaRPr lang="da-DK" sz="900">
              <a:solidFill>
                <a:srgbClr val="1B4529"/>
              </a:solidFill>
            </a:endParaRPr>
          </a:p>
          <a:p>
            <a:pPr algn="l">
              <a:lnSpc>
                <a:spcPct val="106000"/>
              </a:lnSpc>
            </a:pPr>
            <a:endParaRPr lang="da-DK" sz="900" b="1" spc="-10">
              <a:solidFill>
                <a:schemeClr val="tx2"/>
              </a:solidFill>
              <a:highlight>
                <a:srgbClr val="FFFF00"/>
              </a:highlight>
              <a:latin typeface="+mj-lt"/>
            </a:endParaRPr>
          </a:p>
          <a:p>
            <a:pPr algn="l">
              <a:lnSpc>
                <a:spcPct val="106000"/>
              </a:lnSpc>
            </a:pPr>
            <a:endParaRPr lang="da-DK" sz="900" b="1" spc="-10">
              <a:solidFill>
                <a:schemeClr val="tx2"/>
              </a:solidFill>
              <a:latin typeface="+mj-lt"/>
            </a:endParaRPr>
          </a:p>
          <a:p>
            <a:pPr algn="l">
              <a:lnSpc>
                <a:spcPct val="106000"/>
              </a:lnSpc>
            </a:pPr>
            <a:r>
              <a:rPr lang="da-DK" sz="900" b="1" spc="-10" err="1">
                <a:solidFill>
                  <a:schemeClr val="tx2"/>
                </a:solidFill>
                <a:latin typeface="+mj-lt"/>
              </a:rPr>
              <a:t>Baselineår</a:t>
            </a:r>
            <a:endParaRPr lang="da-DK" sz="900" b="1" spc="-10">
              <a:solidFill>
                <a:schemeClr val="tx2"/>
              </a:solidFill>
              <a:latin typeface="+mj-lt"/>
            </a:endParaRPr>
          </a:p>
          <a:p>
            <a:pPr algn="l">
              <a:lnSpc>
                <a:spcPct val="106000"/>
              </a:lnSpc>
            </a:pPr>
            <a:r>
              <a:rPr lang="da-DK" sz="900" spc="-10">
                <a:solidFill>
                  <a:schemeClr val="tx2"/>
                </a:solidFill>
                <a:latin typeface="+mj-lt"/>
              </a:rPr>
              <a:t>Et </a:t>
            </a:r>
            <a:r>
              <a:rPr lang="da-DK" sz="900" spc="-10" err="1">
                <a:solidFill>
                  <a:schemeClr val="tx2"/>
                </a:solidFill>
                <a:latin typeface="+mj-lt"/>
              </a:rPr>
              <a:t>baselineår</a:t>
            </a:r>
            <a:r>
              <a:rPr lang="da-DK" sz="900" spc="-10">
                <a:solidFill>
                  <a:schemeClr val="tx2"/>
                </a:solidFill>
                <a:latin typeface="+mj-lt"/>
              </a:rPr>
              <a:t> er det år, som du vælger at bruge som udgangspunkt for din virksomheds CO₂e-reduktionsmål. </a:t>
            </a:r>
          </a:p>
          <a:p>
            <a:pPr algn="l">
              <a:lnSpc>
                <a:spcPct val="106000"/>
              </a:lnSpc>
            </a:pPr>
            <a:r>
              <a:rPr lang="da-DK" sz="900" spc="-10">
                <a:solidFill>
                  <a:schemeClr val="tx2"/>
                </a:solidFill>
                <a:latin typeface="+mj-lt"/>
              </a:rPr>
              <a:t>Du skal have opgjort din virksomheds CO₂e-udledning i det år, du vælger som </a:t>
            </a:r>
            <a:r>
              <a:rPr lang="da-DK" sz="900" spc="-10" err="1">
                <a:solidFill>
                  <a:schemeClr val="tx2"/>
                </a:solidFill>
                <a:latin typeface="+mj-lt"/>
              </a:rPr>
              <a:t>baselineår</a:t>
            </a:r>
            <a:r>
              <a:rPr lang="da-DK" sz="900" spc="-10">
                <a:solidFill>
                  <a:schemeClr val="tx2"/>
                </a:solidFill>
                <a:latin typeface="+mj-lt"/>
              </a:rPr>
              <a:t>. Generelt bør baselineåret være et nyligt og repræsentativt år for din virksomheds CO₂e-udledning (pkt. 220).</a:t>
            </a:r>
          </a:p>
          <a:p>
            <a:pPr algn="l">
              <a:lnSpc>
                <a:spcPct val="106000"/>
              </a:lnSpc>
            </a:pPr>
            <a:endParaRPr lang="da-DK" sz="900" b="1" spc="-10">
              <a:solidFill>
                <a:schemeClr val="tx2"/>
              </a:solidFill>
              <a:latin typeface="+mj-lt"/>
            </a:endParaRPr>
          </a:p>
          <a:p>
            <a:pPr algn="l">
              <a:lnSpc>
                <a:spcPct val="106000"/>
              </a:lnSpc>
            </a:pPr>
            <a:endParaRPr lang="da-DK" sz="900" spc="-1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259606" y="1121436"/>
            <a:ext cx="257747" cy="232600"/>
          </a:xfrm>
          <a:prstGeom prst="rect">
            <a:avLst/>
          </a:prstGeom>
        </p:spPr>
      </p:pic>
      <p:graphicFrame>
        <p:nvGraphicFramePr>
          <p:cNvPr id="7" name="Table 21">
            <a:extLst>
              <a:ext uri="{FF2B5EF4-FFF2-40B4-BE49-F238E27FC236}">
                <a16:creationId xmlns:a16="http://schemas.microsoft.com/office/drawing/2014/main" id="{C5FA6A58-54C9-F06A-6108-64DA6FC7E9AC}"/>
              </a:ext>
            </a:extLst>
          </p:cNvPr>
          <p:cNvGraphicFramePr>
            <a:graphicFrameLocks noGrp="1"/>
          </p:cNvGraphicFramePr>
          <p:nvPr>
            <p:extLst>
              <p:ext uri="{D42A27DB-BD31-4B8C-83A1-F6EECF244321}">
                <p14:modId xmlns:p14="http://schemas.microsoft.com/office/powerpoint/2010/main" val="2402634449"/>
              </p:ext>
            </p:extLst>
          </p:nvPr>
        </p:nvGraphicFramePr>
        <p:xfrm>
          <a:off x="518599" y="4771543"/>
          <a:ext cx="7354374" cy="1224000"/>
        </p:xfrm>
        <a:graphic>
          <a:graphicData uri="http://schemas.openxmlformats.org/drawingml/2006/table">
            <a:tbl>
              <a:tblPr firstRow="1">
                <a:tableStyleId>{2A488322-F2BA-4B5B-9748-0D474271808F}</a:tableStyleId>
              </a:tblPr>
              <a:tblGrid>
                <a:gridCol w="7354374">
                  <a:extLst>
                    <a:ext uri="{9D8B030D-6E8A-4147-A177-3AD203B41FA5}">
                      <a16:colId xmlns:a16="http://schemas.microsoft.com/office/drawing/2014/main" val="2119413191"/>
                    </a:ext>
                  </a:extLst>
                </a:gridCol>
              </a:tblGrid>
              <a:tr h="306000">
                <a:tc>
                  <a:txBody>
                    <a:bodyPr/>
                    <a:lstStyle/>
                    <a:p>
                      <a:pPr algn="l"/>
                      <a:r>
                        <a:rPr lang="da-DK" sz="900" b="1" noProof="0">
                          <a:solidFill>
                            <a:schemeClr val="tx2"/>
                          </a:solidFill>
                        </a:rPr>
                        <a:t>Liste over de vigtigste handlinger, </a:t>
                      </a:r>
                      <a:r>
                        <a:rPr lang="da-DK" sz="900" b="1" kern="1200" noProof="0">
                          <a:solidFill>
                            <a:schemeClr val="accent2"/>
                          </a:solidFill>
                          <a:latin typeface="+mn-lt"/>
                          <a:ea typeface="+mn-ea"/>
                          <a:cs typeface="+mn-cs"/>
                        </a:rPr>
                        <a:t>[Indsæt virksomhedsnavn]</a:t>
                      </a:r>
                      <a:r>
                        <a:rPr lang="da-DK" sz="900" b="1" noProof="0">
                          <a:solidFill>
                            <a:schemeClr val="tx2"/>
                          </a:solidFill>
                        </a:rPr>
                        <a:t> implementerer for at nå CO₂e-reduktionsmålene</a:t>
                      </a:r>
                      <a:r>
                        <a:rPr lang="da-DK" sz="900" b="0" noProof="0">
                          <a:solidFill>
                            <a:schemeClr val="tx2"/>
                          </a:solidFill>
                        </a:rPr>
                        <a:t> (pkt. 54e)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6000">
                <a:tc>
                  <a:txBody>
                    <a:bodyPr/>
                    <a:lstStyle/>
                    <a:p>
                      <a:pPr algn="l"/>
                      <a:r>
                        <a:rPr lang="da-DK" sz="900" b="0" noProof="0">
                          <a:solidFill>
                            <a:schemeClr val="accent2"/>
                          </a:solidFill>
                        </a:rPr>
                        <a:t>[Handling 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[Handling 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102862783"/>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[Handling 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91883100"/>
                  </a:ext>
                </a:extLst>
              </a:tr>
            </a:tbl>
          </a:graphicData>
        </a:graphic>
      </p:graphicFrame>
      <p:sp>
        <p:nvSpPr>
          <p:cNvPr id="9" name="Rectangle 2">
            <a:extLst>
              <a:ext uri="{FF2B5EF4-FFF2-40B4-BE49-F238E27FC236}">
                <a16:creationId xmlns:a16="http://schemas.microsoft.com/office/drawing/2014/main" id="{E8BE28CE-0582-4F21-90CD-2B1A12441467}"/>
              </a:ext>
            </a:extLst>
          </p:cNvPr>
          <p:cNvSpPr/>
          <p:nvPr/>
        </p:nvSpPr>
        <p:spPr>
          <a:xfrm>
            <a:off x="8169275" y="5198790"/>
            <a:ext cx="3514725" cy="86756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Mulige datakilder</a:t>
            </a:r>
          </a:p>
          <a:p>
            <a:pPr algn="l">
              <a:lnSpc>
                <a:spcPct val="106000"/>
              </a:lnSpc>
            </a:pPr>
            <a:endParaRPr lang="da-DK" sz="900" b="1" spc="-10">
              <a:solidFill>
                <a:schemeClr val="tx2"/>
              </a:solidFill>
              <a:latin typeface="+mj-lt"/>
            </a:endParaRPr>
          </a:p>
          <a:p>
            <a:pPr>
              <a:lnSpc>
                <a:spcPct val="106000"/>
              </a:lnSpc>
            </a:pPr>
            <a:r>
              <a:rPr lang="da-DK" sz="900" spc="-10">
                <a:solidFill>
                  <a:schemeClr val="tx2"/>
                </a:solidFill>
                <a:hlinkClick r:id="rId8">
                  <a:extLst>
                    <a:ext uri="{A12FA001-AC4F-418D-AE19-62706E023703}">
                      <ahyp:hlinkClr xmlns:ahyp="http://schemas.microsoft.com/office/drawing/2018/hyperlinkcolor" val="tx"/>
                    </a:ext>
                  </a:extLst>
                </a:hlinkClick>
              </a:rPr>
              <a:t>Brug evt. det gratis værktøj, Klimakompasset, til at sætte et CO₂e-reduktionsmål for din virksomhed</a:t>
            </a:r>
            <a:endParaRPr lang="da-DK" sz="900" spc="-10">
              <a:solidFill>
                <a:schemeClr val="tx2"/>
              </a:solidFill>
            </a:endParaRPr>
          </a:p>
          <a:p>
            <a:pPr algn="l">
              <a:lnSpc>
                <a:spcPct val="106000"/>
              </a:lnSpc>
            </a:pPr>
            <a:endParaRPr lang="da-DK" sz="900" spc="-10">
              <a:solidFill>
                <a:schemeClr val="tx2"/>
              </a:solidFill>
            </a:endParaRPr>
          </a:p>
          <a:p>
            <a:pPr algn="l">
              <a:lnSpc>
                <a:spcPct val="106000"/>
              </a:lnSpc>
            </a:pPr>
            <a:endParaRPr lang="da-DK" sz="900" b="1" spc="-10">
              <a:solidFill>
                <a:schemeClr val="tx2"/>
              </a:solidFill>
              <a:latin typeface="+mj-lt"/>
            </a:endParaRPr>
          </a:p>
          <a:p>
            <a:pPr algn="l">
              <a:lnSpc>
                <a:spcPct val="106000"/>
              </a:lnSpc>
            </a:pPr>
            <a:endParaRPr lang="da-DK" sz="900" b="1" spc="-10">
              <a:solidFill>
                <a:schemeClr val="tx2"/>
              </a:solidFill>
            </a:endParaRPr>
          </a:p>
        </p:txBody>
      </p:sp>
      <p:pic>
        <p:nvPicPr>
          <p:cNvPr id="15" name="Graphic 6">
            <a:extLst>
              <a:ext uri="{FF2B5EF4-FFF2-40B4-BE49-F238E27FC236}">
                <a16:creationId xmlns:a16="http://schemas.microsoft.com/office/drawing/2014/main" id="{6B49538F-9475-D0DD-2F01-81B00432674C}"/>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59606" y="5270386"/>
            <a:ext cx="226314" cy="226314"/>
          </a:xfrm>
          <a:prstGeom prst="rect">
            <a:avLst/>
          </a:prstGeom>
        </p:spPr>
      </p:pic>
      <p:pic>
        <p:nvPicPr>
          <p:cNvPr id="12" name="Graphic 15">
            <a:extLst>
              <a:ext uri="{FF2B5EF4-FFF2-40B4-BE49-F238E27FC236}">
                <a16:creationId xmlns:a16="http://schemas.microsoft.com/office/drawing/2014/main" id="{47668B42-9F93-9EFF-BE51-3573C8714E93}"/>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88479" y="5680598"/>
            <a:ext cx="83482" cy="88700"/>
          </a:xfrm>
          <a:prstGeom prst="rect">
            <a:avLst/>
          </a:prstGeom>
        </p:spPr>
      </p:pic>
      <p:pic>
        <p:nvPicPr>
          <p:cNvPr id="13" name="Graphic 15">
            <a:extLst>
              <a:ext uri="{FF2B5EF4-FFF2-40B4-BE49-F238E27FC236}">
                <a16:creationId xmlns:a16="http://schemas.microsoft.com/office/drawing/2014/main" id="{C5A6CE8B-4C0E-D433-5B9A-5EF3A57FE556}"/>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46738" y="2180217"/>
            <a:ext cx="83482" cy="88700"/>
          </a:xfrm>
          <a:prstGeom prst="rect">
            <a:avLst/>
          </a:prstGeom>
        </p:spPr>
      </p:pic>
      <p:pic>
        <p:nvPicPr>
          <p:cNvPr id="14" name="Graphic 15">
            <a:extLst>
              <a:ext uri="{FF2B5EF4-FFF2-40B4-BE49-F238E27FC236}">
                <a16:creationId xmlns:a16="http://schemas.microsoft.com/office/drawing/2014/main" id="{B390DDAD-7009-E312-C5C6-3FDAAC258842}"/>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46738" y="3246374"/>
            <a:ext cx="83482" cy="88700"/>
          </a:xfrm>
          <a:prstGeom prst="rect">
            <a:avLst/>
          </a:prstGeom>
        </p:spPr>
      </p:pic>
    </p:spTree>
    <p:extLst>
      <p:ext uri="{BB962C8B-B14F-4D97-AF65-F5344CB8AC3E}">
        <p14:creationId xmlns:p14="http://schemas.microsoft.com/office/powerpoint/2010/main" val="3123940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a:t>K</a:t>
            </a:r>
            <a:r>
              <a:rPr lang="da-DK" sz="1800" b="1">
                <a:solidFill>
                  <a:schemeClr val="tx2"/>
                </a:solidFill>
              </a:rPr>
              <a:t>limaomstilling (C3)</a:t>
            </a:r>
            <a:endParaRPr lang="da-DK" noProof="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1"/>
            <a:ext cx="7354375" cy="86050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Udvidet modul.</a:t>
            </a:r>
          </a:p>
          <a:p>
            <a:pPr>
              <a:lnSpc>
                <a:spcPct val="106000"/>
              </a:lnSpc>
            </a:pPr>
            <a:endParaRPr lang="da-DK" sz="900" spc="-10">
              <a:solidFill>
                <a:schemeClr val="bg1"/>
              </a:solidFill>
            </a:endParaRPr>
          </a:p>
          <a:p>
            <a:pPr>
              <a:lnSpc>
                <a:spcPct val="106000"/>
              </a:lnSpc>
            </a:pPr>
            <a:r>
              <a:rPr lang="da-DK" sz="900" spc="-10">
                <a:solidFill>
                  <a:schemeClr val="bg1"/>
                </a:solidFill>
              </a:rPr>
              <a:t>Dette oplysningspunkt skal kun udfyldes, hvis din virksomhed er i en sektor med høj klimapåvirkning, jf. NACE afsnit A-H samt L. (se uddybning i boksen til højre) og har vedtaget en transitionsplan for at modvirke klimaforandringerne.</a:t>
            </a:r>
          </a:p>
          <a:p>
            <a:pPr marL="228600" indent="-228600">
              <a:lnSpc>
                <a:spcPct val="106000"/>
              </a:lnSpc>
              <a:buFont typeface="+mj-lt"/>
              <a:buAutoNum type="alphaLcParenR"/>
            </a:pPr>
            <a:endParaRPr lang="da-DK" sz="900" spc="-10">
              <a:solidFill>
                <a:schemeClr val="bg1"/>
              </a:solidFill>
            </a:endParaRP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29</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
        <p:nvSpPr>
          <p:cNvPr id="4" name="Rectangle 2">
            <a:extLst>
              <a:ext uri="{FF2B5EF4-FFF2-40B4-BE49-F238E27FC236}">
                <a16:creationId xmlns:a16="http://schemas.microsoft.com/office/drawing/2014/main" id="{68E1EA8E-D20C-9290-04AB-2476B5D65892}"/>
              </a:ext>
            </a:extLst>
          </p:cNvPr>
          <p:cNvSpPr/>
          <p:nvPr/>
        </p:nvSpPr>
        <p:spPr>
          <a:xfrm>
            <a:off x="8172996" y="1016000"/>
            <a:ext cx="3511004" cy="3940048"/>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rPr>
              <a:t>Sektorer med høj klimapåvirkning</a:t>
            </a:r>
          </a:p>
          <a:p>
            <a:pPr>
              <a:lnSpc>
                <a:spcPct val="106000"/>
              </a:lnSpc>
            </a:pPr>
            <a:r>
              <a:rPr lang="da-DK" sz="900" spc="-10">
                <a:solidFill>
                  <a:schemeClr val="tx2"/>
                </a:solidFill>
                <a:latin typeface="+mj-lt"/>
              </a:rPr>
              <a:t>Følgende sektorer er defineret ved en høj klimapåvirkning ifølge NACE:</a:t>
            </a:r>
          </a:p>
          <a:p>
            <a:pPr marL="171450" indent="-171450" algn="l">
              <a:lnSpc>
                <a:spcPct val="106000"/>
              </a:lnSpc>
              <a:buFont typeface="Arial" panose="020B0604020202020204" pitchFamily="34" charset="0"/>
              <a:buChar char="•"/>
            </a:pPr>
            <a:r>
              <a:rPr lang="da-DK" sz="900" spc="-10">
                <a:solidFill>
                  <a:schemeClr val="tx2"/>
                </a:solidFill>
                <a:latin typeface="+mj-lt"/>
              </a:rPr>
              <a:t>(A) Landbrug, jagt, skovbrug og fiskeri</a:t>
            </a:r>
          </a:p>
          <a:p>
            <a:pPr marL="171450" indent="-171450" algn="l">
              <a:lnSpc>
                <a:spcPct val="106000"/>
              </a:lnSpc>
              <a:buFont typeface="Arial" panose="020B0604020202020204" pitchFamily="34" charset="0"/>
              <a:buChar char="•"/>
            </a:pPr>
            <a:r>
              <a:rPr lang="da-DK" sz="900" spc="-10">
                <a:solidFill>
                  <a:schemeClr val="tx2"/>
                </a:solidFill>
                <a:latin typeface="+mj-lt"/>
              </a:rPr>
              <a:t>(B) Råstofudvinding</a:t>
            </a:r>
          </a:p>
          <a:p>
            <a:pPr marL="171450" indent="-171450" algn="l">
              <a:lnSpc>
                <a:spcPct val="106000"/>
              </a:lnSpc>
              <a:buFont typeface="Arial" panose="020B0604020202020204" pitchFamily="34" charset="0"/>
              <a:buChar char="•"/>
            </a:pPr>
            <a:r>
              <a:rPr lang="da-DK" sz="900" spc="-10">
                <a:solidFill>
                  <a:schemeClr val="tx2"/>
                </a:solidFill>
                <a:latin typeface="+mj-lt"/>
              </a:rPr>
              <a:t>(C) Fremstillingsvirksomhed</a:t>
            </a:r>
          </a:p>
          <a:p>
            <a:pPr marL="171450" indent="-171450" algn="l">
              <a:lnSpc>
                <a:spcPct val="106000"/>
              </a:lnSpc>
              <a:buFont typeface="Arial" panose="020B0604020202020204" pitchFamily="34" charset="0"/>
              <a:buChar char="•"/>
            </a:pPr>
            <a:r>
              <a:rPr lang="da-DK" sz="900" spc="-10">
                <a:solidFill>
                  <a:schemeClr val="tx2"/>
                </a:solidFill>
                <a:latin typeface="+mj-lt"/>
              </a:rPr>
              <a:t>(D) El, gas og fjernvarmeforsyning</a:t>
            </a:r>
          </a:p>
          <a:p>
            <a:pPr marL="171450" indent="-171450" algn="l">
              <a:lnSpc>
                <a:spcPct val="106000"/>
              </a:lnSpc>
              <a:buFont typeface="Arial" panose="020B0604020202020204" pitchFamily="34" charset="0"/>
              <a:buChar char="•"/>
            </a:pPr>
            <a:r>
              <a:rPr lang="da-DK" sz="900" spc="-10">
                <a:solidFill>
                  <a:schemeClr val="tx2"/>
                </a:solidFill>
                <a:latin typeface="+mj-lt"/>
              </a:rPr>
              <a:t>(E) Vandforsyning; kloakvæsen, affaldshåndtering og rensning af jord og grundvand</a:t>
            </a:r>
          </a:p>
          <a:p>
            <a:pPr marL="171450" indent="-171450" algn="l">
              <a:lnSpc>
                <a:spcPct val="106000"/>
              </a:lnSpc>
              <a:buFont typeface="Arial" panose="020B0604020202020204" pitchFamily="34" charset="0"/>
              <a:buChar char="•"/>
            </a:pPr>
            <a:r>
              <a:rPr lang="da-DK" sz="900" spc="-10">
                <a:solidFill>
                  <a:schemeClr val="tx2"/>
                </a:solidFill>
                <a:latin typeface="+mj-lt"/>
              </a:rPr>
              <a:t>(F) Bygge og anlægsvirksomhed</a:t>
            </a:r>
          </a:p>
          <a:p>
            <a:pPr marL="171450" indent="-171450" algn="l">
              <a:lnSpc>
                <a:spcPct val="106000"/>
              </a:lnSpc>
              <a:buFont typeface="Arial" panose="020B0604020202020204" pitchFamily="34" charset="0"/>
              <a:buChar char="•"/>
            </a:pPr>
            <a:r>
              <a:rPr lang="da-DK" sz="900" spc="-10">
                <a:solidFill>
                  <a:schemeClr val="tx2"/>
                </a:solidFill>
                <a:latin typeface="+mj-lt"/>
              </a:rPr>
              <a:t>(G) Engroshandel og detailhandel; Reparation af motorkøretøjer og motorcykler</a:t>
            </a:r>
          </a:p>
          <a:p>
            <a:pPr marL="171450" indent="-171450" algn="l">
              <a:lnSpc>
                <a:spcPct val="106000"/>
              </a:lnSpc>
              <a:buFont typeface="Arial" panose="020B0604020202020204" pitchFamily="34" charset="0"/>
              <a:buChar char="•"/>
            </a:pPr>
            <a:r>
              <a:rPr lang="da-DK" sz="900" spc="-10">
                <a:solidFill>
                  <a:schemeClr val="tx2"/>
                </a:solidFill>
                <a:latin typeface="+mj-lt"/>
              </a:rPr>
              <a:t>(H) Transport og godshåndtering</a:t>
            </a:r>
          </a:p>
          <a:p>
            <a:pPr marL="171450" indent="-171450" algn="l">
              <a:lnSpc>
                <a:spcPct val="106000"/>
              </a:lnSpc>
              <a:buFont typeface="Arial" panose="020B0604020202020204" pitchFamily="34" charset="0"/>
              <a:buChar char="•"/>
            </a:pPr>
            <a:r>
              <a:rPr lang="da-DK" sz="900" spc="-10">
                <a:solidFill>
                  <a:schemeClr val="tx2"/>
                </a:solidFill>
                <a:latin typeface="+mj-lt"/>
              </a:rPr>
              <a:t>(L) Fast ejendom. </a:t>
            </a:r>
            <a:endParaRPr lang="da-DK" sz="900" spc="-10">
              <a:solidFill>
                <a:schemeClr val="tx2"/>
              </a:solidFill>
            </a:endParaRPr>
          </a:p>
          <a:p>
            <a:pPr algn="l">
              <a:lnSpc>
                <a:spcPct val="106000"/>
              </a:lnSpc>
              <a:spcBef>
                <a:spcPts val="800"/>
              </a:spcBef>
            </a:pPr>
            <a:r>
              <a:rPr lang="da-DK" sz="900" spc="-10">
                <a:solidFill>
                  <a:schemeClr val="tx2"/>
                </a:solidFill>
                <a:latin typeface="+mj-lt"/>
              </a:rPr>
              <a:t>Du kan få hjælp til at finde din virksomheds NACE kode(r) ved hjælp af </a:t>
            </a:r>
            <a:r>
              <a:rPr lang="da-DK" sz="900" spc="-10">
                <a:solidFill>
                  <a:srgbClr val="1B4529"/>
                </a:solidFill>
                <a:latin typeface="+mj-lt"/>
              </a:rPr>
              <a:t>Erhvervsstyrelsens værktøj til branchekoder. </a:t>
            </a:r>
            <a:r>
              <a:rPr lang="da-DK" sz="900" spc="-10">
                <a:solidFill>
                  <a:schemeClr val="tx2"/>
                </a:solidFill>
                <a:latin typeface="+mj-lt"/>
              </a:rPr>
              <a:t>De første fire cifre i din virksomheds branchekode udgør NACE-koden. De sidste to cifre i branchekoden er en dansk underopdeling, som du ikke behøver at oplyse om i ESG-skabelonen.</a:t>
            </a:r>
          </a:p>
          <a:p>
            <a:pPr algn="l">
              <a:lnSpc>
                <a:spcPct val="106000"/>
              </a:lnSpc>
              <a:spcBef>
                <a:spcPts val="800"/>
              </a:spcBef>
            </a:pPr>
            <a:r>
              <a:rPr lang="da-DK" sz="900" spc="-10">
                <a:solidFill>
                  <a:schemeClr val="tx2"/>
                </a:solidFill>
                <a:hlinkClick r:id="rId4">
                  <a:extLst>
                    <a:ext uri="{A12FA001-AC4F-418D-AE19-62706E023703}">
                      <ahyp:hlinkClr xmlns:ahyp="http://schemas.microsoft.com/office/drawing/2018/hyperlinkcolor" val="tx"/>
                    </a:ext>
                  </a:extLst>
                </a:hlinkClick>
              </a:rPr>
              <a:t>Find branchekode og NACE-kode på Virk</a:t>
            </a:r>
            <a:r>
              <a:rPr lang="da-DK" sz="900" u="sng" spc="-10">
                <a:solidFill>
                  <a:schemeClr val="tx2"/>
                </a:solidFill>
              </a:rPr>
              <a:t>.dk</a:t>
            </a:r>
            <a:r>
              <a:rPr lang="da-DK" sz="900" spc="-10">
                <a:solidFill>
                  <a:schemeClr val="tx2"/>
                </a:solidFill>
              </a:rPr>
              <a:t> </a:t>
            </a:r>
            <a:endParaRPr lang="da-DK" sz="900" spc="-10">
              <a:solidFill>
                <a:schemeClr val="tx2"/>
              </a:solidFill>
              <a:hlinkClick r:id="rId5">
                <a:extLst>
                  <a:ext uri="{A12FA001-AC4F-418D-AE19-62706E023703}">
                    <ahyp:hlinkClr xmlns:ahyp="http://schemas.microsoft.com/office/drawing/2018/hyperlinkcolor" val="tx"/>
                  </a:ext>
                </a:extLst>
              </a:hlinkClick>
            </a:endParaRPr>
          </a:p>
          <a:p>
            <a:pPr algn="l">
              <a:lnSpc>
                <a:spcPct val="106000"/>
              </a:lnSpc>
            </a:pPr>
            <a:endParaRPr lang="da-DK" sz="900" spc="-10">
              <a:solidFill>
                <a:schemeClr val="tx2"/>
              </a:solidFill>
            </a:endParaRPr>
          </a:p>
          <a:p>
            <a:pPr algn="l">
              <a:lnSpc>
                <a:spcPct val="106000"/>
              </a:lnSpc>
            </a:pPr>
            <a:endParaRPr lang="da-DK" sz="900" spc="-10">
              <a:solidFill>
                <a:schemeClr val="tx2"/>
              </a:solidFill>
            </a:endParaRPr>
          </a:p>
          <a:p>
            <a:pPr algn="l">
              <a:lnSpc>
                <a:spcPct val="106000"/>
              </a:lnSpc>
              <a:spcBef>
                <a:spcPts val="800"/>
              </a:spcBef>
            </a:pPr>
            <a:endParaRPr lang="da-DK" sz="900" b="1" spc="-10">
              <a:solidFill>
                <a:schemeClr val="tx2"/>
              </a:solidFill>
              <a:latin typeface="+mj-lt"/>
            </a:endParaRPr>
          </a:p>
          <a:p>
            <a:pPr algn="l">
              <a:lnSpc>
                <a:spcPct val="106000"/>
              </a:lnSpc>
            </a:pPr>
            <a:endParaRPr lang="da-DK" sz="900" spc="-1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255970" y="1120641"/>
            <a:ext cx="257747" cy="232600"/>
          </a:xfrm>
          <a:prstGeom prst="rect">
            <a:avLst/>
          </a:prstGeom>
        </p:spPr>
      </p:pic>
      <p:sp>
        <p:nvSpPr>
          <p:cNvPr id="9" name="Rectangle 7">
            <a:extLst>
              <a:ext uri="{FF2B5EF4-FFF2-40B4-BE49-F238E27FC236}">
                <a16:creationId xmlns:a16="http://schemas.microsoft.com/office/drawing/2014/main" id="{623483D4-498B-B235-3276-0C2C192F1540}"/>
              </a:ext>
            </a:extLst>
          </p:cNvPr>
          <p:cNvSpPr/>
          <p:nvPr/>
        </p:nvSpPr>
        <p:spPr>
          <a:xfrm>
            <a:off x="518593" y="3589357"/>
            <a:ext cx="7354375" cy="84242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Udvidet modul.</a:t>
            </a:r>
          </a:p>
          <a:p>
            <a:pPr>
              <a:lnSpc>
                <a:spcPct val="106000"/>
              </a:lnSpc>
            </a:pPr>
            <a:endParaRPr lang="da-DK" sz="900" spc="-10">
              <a:solidFill>
                <a:schemeClr val="bg1"/>
              </a:solidFill>
            </a:endParaRPr>
          </a:p>
          <a:p>
            <a:pPr>
              <a:lnSpc>
                <a:spcPct val="106000"/>
              </a:lnSpc>
            </a:pPr>
            <a:r>
              <a:rPr lang="da-DK" sz="900" spc="-10">
                <a:solidFill>
                  <a:schemeClr val="bg1"/>
                </a:solidFill>
              </a:rPr>
              <a:t>Dette oplysningspunkt skal kun udfyldes, hvis din virksomhed både er i en sektor med høj klimapåvirkning, (jf. NACE-definition i boks til højre), og din virksomhed IKKE har vedtaget en omstillingsplan for at modvirke klimaforandringerne.</a:t>
            </a:r>
          </a:p>
          <a:p>
            <a:pPr>
              <a:lnSpc>
                <a:spcPct val="106000"/>
              </a:lnSpc>
            </a:pPr>
            <a:r>
              <a:rPr lang="da-DK" sz="900" spc="-10">
                <a:solidFill>
                  <a:schemeClr val="bg1"/>
                </a:solidFill>
              </a:rPr>
              <a:t> </a:t>
            </a:r>
          </a:p>
        </p:txBody>
      </p:sp>
      <p:graphicFrame>
        <p:nvGraphicFramePr>
          <p:cNvPr id="13" name="Table 21">
            <a:extLst>
              <a:ext uri="{FF2B5EF4-FFF2-40B4-BE49-F238E27FC236}">
                <a16:creationId xmlns:a16="http://schemas.microsoft.com/office/drawing/2014/main" id="{60394E66-F1DF-2C1C-1CDA-17DF2DA7445E}"/>
              </a:ext>
            </a:extLst>
          </p:cNvPr>
          <p:cNvGraphicFramePr>
            <a:graphicFrameLocks noGrp="1"/>
          </p:cNvGraphicFramePr>
          <p:nvPr>
            <p:extLst>
              <p:ext uri="{D42A27DB-BD31-4B8C-83A1-F6EECF244321}">
                <p14:modId xmlns:p14="http://schemas.microsoft.com/office/powerpoint/2010/main" val="456830620"/>
              </p:ext>
            </p:extLst>
          </p:nvPr>
        </p:nvGraphicFramePr>
        <p:xfrm>
          <a:off x="518593" y="4549604"/>
          <a:ext cx="7354374" cy="1259738"/>
        </p:xfrm>
        <a:graphic>
          <a:graphicData uri="http://schemas.openxmlformats.org/drawingml/2006/table">
            <a:tbl>
              <a:tblPr firstRow="1">
                <a:tableStyleId>{2A488322-F2BA-4B5B-9748-0D474271808F}</a:tableStyleId>
              </a:tblPr>
              <a:tblGrid>
                <a:gridCol w="3677187">
                  <a:extLst>
                    <a:ext uri="{9D8B030D-6E8A-4147-A177-3AD203B41FA5}">
                      <a16:colId xmlns:a16="http://schemas.microsoft.com/office/drawing/2014/main" val="2119413191"/>
                    </a:ext>
                  </a:extLst>
                </a:gridCol>
                <a:gridCol w="3677187">
                  <a:extLst>
                    <a:ext uri="{9D8B030D-6E8A-4147-A177-3AD203B41FA5}">
                      <a16:colId xmlns:a16="http://schemas.microsoft.com/office/drawing/2014/main" val="970155923"/>
                    </a:ext>
                  </a:extLst>
                </a:gridCol>
              </a:tblGrid>
              <a:tr h="327578">
                <a:tc gridSpan="2">
                  <a:txBody>
                    <a:bodyPr/>
                    <a:lstStyle/>
                    <a:p>
                      <a:pPr algn="l"/>
                      <a:r>
                        <a:rPr lang="da-DK" sz="900" b="1" noProof="0">
                          <a:solidFill>
                            <a:schemeClr val="tx2"/>
                          </a:solidFill>
                        </a:rPr>
                        <a:t>Kommende </a:t>
                      </a:r>
                      <a:r>
                        <a:rPr lang="da-DK" sz="900" b="1" kern="1200" noProof="0">
                          <a:solidFill>
                            <a:schemeClr val="tx2"/>
                          </a:solidFill>
                          <a:latin typeface="+mn-lt"/>
                          <a:ea typeface="+mn-ea"/>
                          <a:cs typeface="+mn-cs"/>
                        </a:rPr>
                        <a:t>omstillingsplan</a:t>
                      </a:r>
                      <a:r>
                        <a:rPr lang="da-DK" sz="900" b="0" kern="1200" noProof="0">
                          <a:solidFill>
                            <a:schemeClr val="tx2"/>
                          </a:solidFill>
                          <a:latin typeface="+mn-lt"/>
                          <a:ea typeface="+mn-ea"/>
                          <a:cs typeface="+mn-cs"/>
                        </a:rPr>
                        <a:t> </a:t>
                      </a:r>
                      <a:r>
                        <a:rPr lang="da-DK" sz="900" b="0" noProof="0">
                          <a:solidFill>
                            <a:schemeClr val="tx2"/>
                          </a:solidFill>
                        </a:rPr>
                        <a:t>(pkt. 56)</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l"/>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448680">
                <a:tc>
                  <a:txBody>
                    <a:bodyPr/>
                    <a:lstStyle/>
                    <a:p>
                      <a:pPr algn="l"/>
                      <a:r>
                        <a:rPr lang="da-DK" sz="900" b="1" kern="1200" noProof="0">
                          <a:solidFill>
                            <a:schemeClr val="accent2"/>
                          </a:solidFill>
                          <a:latin typeface="+mn-lt"/>
                          <a:ea typeface="+mn-ea"/>
                          <a:cs typeface="+mn-cs"/>
                        </a:rPr>
                        <a:t>[Indsæt virksomhedsnavn] </a:t>
                      </a:r>
                      <a:r>
                        <a:rPr lang="da-DK" sz="900" b="1" kern="1200" noProof="0">
                          <a:solidFill>
                            <a:schemeClr val="tx2"/>
                          </a:solidFill>
                          <a:latin typeface="+mn-lt"/>
                          <a:ea typeface="+mn-ea"/>
                          <a:cs typeface="+mn-cs"/>
                        </a:rPr>
                        <a:t>vil igangsætte en konkret omstillingsplan </a:t>
                      </a:r>
                      <a:r>
                        <a:rPr lang="da-DK" sz="900" b="1" noProof="0">
                          <a:solidFill>
                            <a:schemeClr val="tx2"/>
                          </a:solidFill>
                        </a:rPr>
                        <a:t>for at modvirke klimaforandringer</a:t>
                      </a:r>
                      <a:endParaRPr lang="da-DK" sz="900" b="1" kern="120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b="0" noProof="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448680">
                <a:tc>
                  <a:txBody>
                    <a:bodyPr/>
                    <a:lstStyle/>
                    <a:p>
                      <a:pPr algn="l"/>
                      <a:r>
                        <a:rPr lang="da-DK" sz="900" b="1" kern="1200" noProof="0">
                          <a:solidFill>
                            <a:schemeClr val="tx2"/>
                          </a:solidFill>
                          <a:latin typeface="+mn-lt"/>
                          <a:ea typeface="+mn-ea"/>
                          <a:cs typeface="+mn-cs"/>
                        </a:rPr>
                        <a:t>Tidspunkt for vedtagelse af omstillingsplan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0" noProof="0" dirty="0">
                          <a:solidFill>
                            <a:schemeClr val="accent2"/>
                          </a:solidFill>
                        </a:rPr>
                        <a:t>[Udfyldes, hvis du har svaret ”JA” ovenfor: </a:t>
                      </a:r>
                    </a:p>
                    <a:p>
                      <a:pPr algn="l"/>
                      <a:r>
                        <a:rPr lang="da-DK" sz="900" b="0" noProof="0" dirty="0">
                          <a:solidFill>
                            <a:schemeClr val="accent2"/>
                          </a:solidFill>
                        </a:rPr>
                        <a:t>Indsæt tidspunkt for, hvornår din virksomhed </a:t>
                      </a:r>
                      <a:r>
                        <a:rPr lang="da-DK" sz="900" b="0" kern="1200" noProof="0" dirty="0">
                          <a:solidFill>
                            <a:schemeClr val="accent2"/>
                          </a:solidFill>
                          <a:latin typeface="+mn-lt"/>
                          <a:ea typeface="+mn-ea"/>
                          <a:cs typeface="+mn-cs"/>
                        </a:rPr>
                        <a:t>vedtager en konkret omstillingsplan for at modvirke klimaforandringer]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096352"/>
                  </a:ext>
                </a:extLst>
              </a:tr>
            </a:tbl>
          </a:graphicData>
        </a:graphic>
      </p:graphicFrame>
      <p:graphicFrame>
        <p:nvGraphicFramePr>
          <p:cNvPr id="12" name="Table 21">
            <a:extLst>
              <a:ext uri="{FF2B5EF4-FFF2-40B4-BE49-F238E27FC236}">
                <a16:creationId xmlns:a16="http://schemas.microsoft.com/office/drawing/2014/main" id="{EF0A7234-75D3-BD9B-6E3A-4C179BDAF467}"/>
              </a:ext>
            </a:extLst>
          </p:cNvPr>
          <p:cNvGraphicFramePr>
            <a:graphicFrameLocks noGrp="1"/>
          </p:cNvGraphicFramePr>
          <p:nvPr>
            <p:extLst>
              <p:ext uri="{D42A27DB-BD31-4B8C-83A1-F6EECF244321}">
                <p14:modId xmlns:p14="http://schemas.microsoft.com/office/powerpoint/2010/main" val="1847367956"/>
              </p:ext>
            </p:extLst>
          </p:nvPr>
        </p:nvGraphicFramePr>
        <p:xfrm>
          <a:off x="518593" y="1964271"/>
          <a:ext cx="7354374" cy="1474065"/>
        </p:xfrm>
        <a:graphic>
          <a:graphicData uri="http://schemas.openxmlformats.org/drawingml/2006/table">
            <a:tbl>
              <a:tblPr firstRow="1">
                <a:tableStyleId>{2A488322-F2BA-4B5B-9748-0D474271808F}</a:tableStyleId>
              </a:tblPr>
              <a:tblGrid>
                <a:gridCol w="7354374">
                  <a:extLst>
                    <a:ext uri="{9D8B030D-6E8A-4147-A177-3AD203B41FA5}">
                      <a16:colId xmlns:a16="http://schemas.microsoft.com/office/drawing/2014/main" val="2119413191"/>
                    </a:ext>
                  </a:extLst>
                </a:gridCol>
              </a:tblGrid>
              <a:tr h="278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noProof="0">
                          <a:solidFill>
                            <a:schemeClr val="accent2"/>
                          </a:solidFill>
                          <a:latin typeface="+mn-lt"/>
                          <a:ea typeface="+mn-ea"/>
                          <a:cs typeface="+mn-cs"/>
                        </a:rPr>
                        <a:t>[Indsæt virksomhedsnavn]’s</a:t>
                      </a:r>
                      <a:r>
                        <a:rPr lang="da-DK" sz="900" b="1" kern="1200" noProof="0">
                          <a:solidFill>
                            <a:schemeClr val="tx2"/>
                          </a:solidFill>
                          <a:latin typeface="+mn-lt"/>
                          <a:ea typeface="+mn-ea"/>
                          <a:cs typeface="+mn-cs"/>
                        </a:rPr>
                        <a:t> Omstillingsplan </a:t>
                      </a:r>
                      <a:r>
                        <a:rPr lang="da-DK" sz="900" b="1" noProof="0">
                          <a:solidFill>
                            <a:schemeClr val="tx2"/>
                          </a:solidFill>
                        </a:rPr>
                        <a:t>for modvirkning af klimaforandringer</a:t>
                      </a:r>
                      <a:r>
                        <a:rPr lang="da-DK" sz="900" b="0" noProof="0">
                          <a:solidFill>
                            <a:schemeClr val="tx2"/>
                          </a:solidFill>
                        </a:rPr>
                        <a:t> (pkt. 55)</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1195400">
                <a:tc>
                  <a:txBody>
                    <a:bodyPr/>
                    <a:lstStyle/>
                    <a:p>
                      <a:pPr algn="l"/>
                      <a:r>
                        <a:rPr lang="da-DK" sz="900" b="0" noProof="0" dirty="0">
                          <a:solidFill>
                            <a:schemeClr val="accent2"/>
                          </a:solidFill>
                        </a:rPr>
                        <a:t>[Indsæt beskrivelse af din virksomheds plan for at modvirke klimaforandringerne, inkl. beskrivelse af, hvordan virksomheden bidrager til reduktion af CO₂e-udledning]</a:t>
                      </a:r>
                    </a:p>
                    <a:p>
                      <a:pPr algn="l"/>
                      <a:endParaRPr lang="da-DK" sz="900" b="0" noProof="0" dirty="0">
                        <a:solidFill>
                          <a:schemeClr val="accent2"/>
                        </a:solidFill>
                      </a:endParaRPr>
                    </a:p>
                    <a:p>
                      <a:pPr algn="l"/>
                      <a:endParaRPr lang="da-DK" sz="900" b="0" noProof="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bl>
          </a:graphicData>
        </a:graphic>
      </p:graphicFrame>
      <p:pic>
        <p:nvPicPr>
          <p:cNvPr id="16" name="Graphic 9">
            <a:extLst>
              <a:ext uri="{FF2B5EF4-FFF2-40B4-BE49-F238E27FC236}">
                <a16:creationId xmlns:a16="http://schemas.microsoft.com/office/drawing/2014/main" id="{033648F6-FE58-4D8D-89DB-42FC37C8706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3664915"/>
            <a:ext cx="207455" cy="232601"/>
          </a:xfrm>
          <a:prstGeom prst="rect">
            <a:avLst/>
          </a:prstGeom>
        </p:spPr>
      </p:pic>
      <p:pic>
        <p:nvPicPr>
          <p:cNvPr id="7" name="Graphic 15">
            <a:extLst>
              <a:ext uri="{FF2B5EF4-FFF2-40B4-BE49-F238E27FC236}">
                <a16:creationId xmlns:a16="http://schemas.microsoft.com/office/drawing/2014/main" id="{C2CC3A61-9F08-11D4-1A8D-31C837E05F7E}"/>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43102" y="4555954"/>
            <a:ext cx="83482" cy="88700"/>
          </a:xfrm>
          <a:prstGeom prst="rect">
            <a:avLst/>
          </a:prstGeom>
        </p:spPr>
      </p:pic>
    </p:spTree>
    <p:extLst>
      <p:ext uri="{BB962C8B-B14F-4D97-AF65-F5344CB8AC3E}">
        <p14:creationId xmlns:p14="http://schemas.microsoft.com/office/powerpoint/2010/main" val="506012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D5A226A-E9C7-8F96-89B2-041A17C446E7}"/>
              </a:ext>
            </a:extLst>
          </p:cNvPr>
          <p:cNvSpPr>
            <a:spLocks noGrp="1"/>
          </p:cNvSpPr>
          <p:nvPr>
            <p:ph type="title"/>
          </p:nvPr>
        </p:nvSpPr>
        <p:spPr>
          <a:xfrm>
            <a:off x="518600" y="459063"/>
            <a:ext cx="11165400" cy="249299"/>
          </a:xfrm>
        </p:spPr>
        <p:txBody>
          <a:bodyPr/>
          <a:lstStyle/>
          <a:p>
            <a:r>
              <a:rPr lang="da-DK"/>
              <a:t>Overblik over oplysningspunkter i </a:t>
            </a:r>
            <a:r>
              <a:rPr lang="da-DK" u="sng"/>
              <a:t>Udvidet Modul </a:t>
            </a:r>
          </a:p>
        </p:txBody>
      </p:sp>
      <p:graphicFrame>
        <p:nvGraphicFramePr>
          <p:cNvPr id="6" name="Table 2">
            <a:extLst>
              <a:ext uri="{FF2B5EF4-FFF2-40B4-BE49-F238E27FC236}">
                <a16:creationId xmlns:a16="http://schemas.microsoft.com/office/drawing/2014/main" id="{06DE2ADE-26E0-4355-462E-AEBC014293EE}"/>
              </a:ext>
            </a:extLst>
          </p:cNvPr>
          <p:cNvGraphicFramePr>
            <a:graphicFrameLocks noGrp="1"/>
          </p:cNvGraphicFramePr>
          <p:nvPr>
            <p:extLst>
              <p:ext uri="{D42A27DB-BD31-4B8C-83A1-F6EECF244321}">
                <p14:modId xmlns:p14="http://schemas.microsoft.com/office/powerpoint/2010/main" val="2386675248"/>
              </p:ext>
            </p:extLst>
          </p:nvPr>
        </p:nvGraphicFramePr>
        <p:xfrm>
          <a:off x="8170863" y="1061509"/>
          <a:ext cx="3707101" cy="3625560"/>
        </p:xfrm>
        <a:graphic>
          <a:graphicData uri="http://schemas.openxmlformats.org/drawingml/2006/table">
            <a:tbl>
              <a:tblPr firstRow="1">
                <a:tableStyleId>{2A488322-F2BA-4B5B-9748-0D474271808F}</a:tableStyleId>
              </a:tblPr>
              <a:tblGrid>
                <a:gridCol w="659101">
                  <a:extLst>
                    <a:ext uri="{9D8B030D-6E8A-4147-A177-3AD203B41FA5}">
                      <a16:colId xmlns:a16="http://schemas.microsoft.com/office/drawing/2014/main" val="1902117154"/>
                    </a:ext>
                  </a:extLst>
                </a:gridCol>
                <a:gridCol w="3048000">
                  <a:extLst>
                    <a:ext uri="{9D8B030D-6E8A-4147-A177-3AD203B41FA5}">
                      <a16:colId xmlns:a16="http://schemas.microsoft.com/office/drawing/2014/main" val="1904521774"/>
                    </a:ext>
                  </a:extLst>
                </a:gridCol>
              </a:tblGrid>
              <a:tr h="223781">
                <a:tc gridSpan="2">
                  <a:txBody>
                    <a:bodyPr/>
                    <a:lstStyle/>
                    <a:p>
                      <a:pPr algn="l"/>
                      <a:r>
                        <a:rPr lang="da-DK" sz="1200" b="1" kern="1200" spc="-10" noProof="0">
                          <a:solidFill>
                            <a:schemeClr val="tx2"/>
                          </a:solidFill>
                          <a:latin typeface="+mn-lt"/>
                          <a:ea typeface="+mn-ea"/>
                          <a:cs typeface="+mn-cs"/>
                        </a:rPr>
                        <a:t>S-data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BC7BF"/>
                    </a:solidFill>
                  </a:tcPr>
                </a:tc>
                <a:tc hMerge="1">
                  <a:txBody>
                    <a:bodyPr/>
                    <a:lstStyle/>
                    <a:p>
                      <a:pPr algn="l"/>
                      <a:r>
                        <a:rPr lang="da-DK" sz="900" b="1" kern="1200" spc="-10" noProof="0">
                          <a:solidFill>
                            <a:schemeClr val="tx2"/>
                          </a:solidFill>
                          <a:latin typeface="+mn-lt"/>
                          <a:ea typeface="+mn-ea"/>
                          <a:cs typeface="+mn-cs"/>
                        </a:rPr>
                        <a:t>S-data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42311251"/>
                  </a:ext>
                </a:extLst>
              </a:tr>
              <a:tr h="325914">
                <a:tc>
                  <a:txBody>
                    <a:bodyPr/>
                    <a:lstStyle/>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Kan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lvl="0" algn="l">
                        <a:buNone/>
                      </a:pPr>
                      <a:r>
                        <a:rPr lang="da-DK" sz="900" b="1" i="0" u="none" strike="noStrike" kern="1200" spc="-10" noProof="0">
                          <a:solidFill>
                            <a:srgbClr val="1B4528"/>
                          </a:solidFill>
                        </a:rPr>
                        <a:t>Supplerende (generelle) oplysninger om arbejdsstyrken (C5)</a:t>
                      </a:r>
                      <a:endParaRPr lang="da-DK" sz="900" b="0" i="0" u="none" strike="noStrike" kern="1200" spc="-10" noProof="0">
                        <a:solidFill>
                          <a:srgbClr val="1B4528"/>
                        </a:solidFill>
                      </a:endParaRPr>
                    </a:p>
                    <a:p>
                      <a:pPr marL="171450" lvl="0" indent="-171450" algn="l">
                        <a:buFont typeface="Arial" panose="020B0604020202020204" pitchFamily="34" charset="0"/>
                        <a:buChar char="•"/>
                      </a:pPr>
                      <a:r>
                        <a:rPr lang="da-DK" sz="900" b="0" i="0">
                          <a:solidFill>
                            <a:schemeClr val="tx2"/>
                          </a:solidFill>
                        </a:rPr>
                        <a:t>Forholdet mellem kvinder og mænd på ledelsesniveau </a:t>
                      </a:r>
                    </a:p>
                    <a:p>
                      <a:pPr marL="171450" lvl="0" indent="-171450" algn="l">
                        <a:buFont typeface="Arial" panose="020B0604020202020204" pitchFamily="34" charset="0"/>
                        <a:buChar char="•"/>
                      </a:pPr>
                      <a:r>
                        <a:rPr lang="da-DK" sz="900" b="0" i="0">
                          <a:solidFill>
                            <a:schemeClr val="tx2"/>
                          </a:solidFill>
                        </a:rPr>
                        <a:t>Antal selvstændige, som arbejder for din virksomhed</a:t>
                      </a:r>
                    </a:p>
                    <a:p>
                      <a:pPr marL="171450" lvl="0" indent="-171450" algn="l">
                        <a:buFont typeface="Arial" panose="020B0604020202020204" pitchFamily="34" charset="0"/>
                        <a:buChar char="•"/>
                      </a:pPr>
                      <a:r>
                        <a:rPr lang="da-DK" sz="900" b="0" i="0">
                          <a:solidFill>
                            <a:schemeClr val="tx2"/>
                          </a:solidFill>
                        </a:rPr>
                        <a:t>Antal vikarer, som arbejder for din virksomhed </a:t>
                      </a:r>
                    </a:p>
                    <a:p>
                      <a:pPr marL="0" lvl="0" indent="0" algn="l">
                        <a:buFont typeface="Arial" panose="020B0604020202020204" pitchFamily="34" charset="0"/>
                        <a:buNone/>
                      </a:pPr>
                      <a:endParaRPr lang="da-DK" sz="900" b="0" i="0">
                        <a:solidFill>
                          <a:schemeClr val="tx2"/>
                        </a:solidFill>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25914">
                <a:tc>
                  <a:txBody>
                    <a:bodyPr/>
                    <a:lstStyle/>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Skal</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lvl="0" algn="l" defTabSz="914400" rtl="0" eaLnBrk="1" latinLnBrk="0" hangingPunct="1">
                        <a:buNone/>
                      </a:pPr>
                      <a:r>
                        <a:rPr lang="da-DK" sz="900" b="1" i="0" u="none" strike="noStrike" kern="1200" spc="-10">
                          <a:solidFill>
                            <a:srgbClr val="1B4528"/>
                          </a:solidFill>
                          <a:latin typeface="+mn-lt"/>
                          <a:ea typeface="+mn-ea"/>
                          <a:cs typeface="+mn-cs"/>
                        </a:rPr>
                        <a:t>Egen arbejdsstyrke: Menneskerettighedspolitikker og processer (C6)</a:t>
                      </a:r>
                      <a:endParaRPr lang="da-DK" sz="900" b="0" i="0" u="none" strike="noStrike" kern="1200" spc="-10">
                        <a:solidFill>
                          <a:srgbClr val="1B4528"/>
                        </a:solidFill>
                        <a:latin typeface="+mn-lt"/>
                        <a:ea typeface="+mn-ea"/>
                        <a:cs typeface="+mn-cs"/>
                      </a:endParaRPr>
                    </a:p>
                    <a:p>
                      <a:pPr marL="171450" lvl="0" indent="-171450" algn="l" defTabSz="914400" rtl="0" eaLnBrk="1" latinLnBrk="0" hangingPunct="1">
                        <a:buFont typeface="Arial" panose="020B0604020202020204" pitchFamily="34" charset="0"/>
                        <a:buChar char="•"/>
                      </a:pPr>
                      <a:r>
                        <a:rPr lang="da-DK" sz="900" b="0" kern="1200" spc="-10" noProof="0">
                          <a:solidFill>
                            <a:schemeClr val="tx2"/>
                          </a:solidFill>
                          <a:latin typeface="+mn-lt"/>
                          <a:ea typeface="+mn-ea"/>
                          <a:cs typeface="+mn-cs"/>
                        </a:rPr>
                        <a:t>Oplysning om ”code of conduct” </a:t>
                      </a:r>
                      <a:r>
                        <a:rPr lang="da-DK" sz="900" b="0" i="0" kern="1200" spc="-10" noProof="0">
                          <a:solidFill>
                            <a:schemeClr val="tx2"/>
                          </a:solidFill>
                          <a:latin typeface="+mn-lt"/>
                          <a:ea typeface="+mn-ea"/>
                          <a:cs typeface="+mn-cs"/>
                        </a:rPr>
                        <a:t>eller</a:t>
                      </a:r>
                      <a:r>
                        <a:rPr lang="da-DK" sz="900" b="0" kern="1200" spc="-10" noProof="0">
                          <a:solidFill>
                            <a:schemeClr val="tx2"/>
                          </a:solidFill>
                          <a:latin typeface="+mn-lt"/>
                          <a:ea typeface="+mn-ea"/>
                          <a:cs typeface="+mn-cs"/>
                        </a:rPr>
                        <a:t> menneskerettighedspolitik for din virksomheds </a:t>
                      </a:r>
                      <a:r>
                        <a:rPr lang="da-DK" sz="900" b="0" u="sng" kern="1200" spc="-10" noProof="0">
                          <a:solidFill>
                            <a:schemeClr val="tx2"/>
                          </a:solidFill>
                          <a:latin typeface="+mn-lt"/>
                          <a:ea typeface="+mn-ea"/>
                          <a:cs typeface="+mn-cs"/>
                        </a:rPr>
                        <a:t>egen arbejdsstyrke</a:t>
                      </a:r>
                      <a:r>
                        <a:rPr lang="da-DK" sz="900" b="0" u="none" kern="1200" spc="-10" noProof="0">
                          <a:solidFill>
                            <a:schemeClr val="tx2"/>
                          </a:solidFill>
                          <a:latin typeface="+mn-lt"/>
                          <a:ea typeface="+mn-ea"/>
                          <a:cs typeface="+mn-cs"/>
                        </a:rPr>
                        <a:t> (JA/NEJ)</a:t>
                      </a:r>
                    </a:p>
                    <a:p>
                      <a:pPr marL="171450" lvl="0" indent="-171450" algn="l" defTabSz="914400" rtl="0" eaLnBrk="1" latinLnBrk="0" hangingPunct="1">
                        <a:buFont typeface="Arial" panose="020B0604020202020204" pitchFamily="34" charset="0"/>
                        <a:buChar char="•"/>
                      </a:pPr>
                      <a:r>
                        <a:rPr lang="da-DK" sz="900" b="0" noProof="0">
                          <a:solidFill>
                            <a:schemeClr val="tx2"/>
                          </a:solidFill>
                        </a:rPr>
                        <a:t>Oplysning om klagemekanisme for virksomhedens </a:t>
                      </a:r>
                      <a:r>
                        <a:rPr lang="da-DK" sz="900" b="0" u="sng" noProof="0">
                          <a:solidFill>
                            <a:schemeClr val="tx2"/>
                          </a:solidFill>
                        </a:rPr>
                        <a:t>egne ansatte </a:t>
                      </a:r>
                      <a:r>
                        <a:rPr lang="da-DK" sz="900" b="0" noProof="0">
                          <a:solidFill>
                            <a:schemeClr val="tx2"/>
                          </a:solidFill>
                        </a:rPr>
                        <a:t>(JA/NEJ)</a:t>
                      </a:r>
                    </a:p>
                    <a:p>
                      <a:pPr marL="0" lvl="0" indent="0" algn="l" defTabSz="914400" rtl="0" eaLnBrk="1" latinLnBrk="0" hangingPunct="1">
                        <a:buFont typeface="Arial" panose="020B0604020202020204" pitchFamily="34" charset="0"/>
                        <a:buNone/>
                      </a:pPr>
                      <a:endParaRPr lang="da-DK" sz="900" b="0" u="none"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25914">
                <a:tc>
                  <a:txBody>
                    <a:bodyPr/>
                    <a:lstStyle/>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0" i="0" kern="1200" noProof="0">
                          <a:solidFill>
                            <a:schemeClr val="tx2"/>
                          </a:solidFill>
                          <a:latin typeface="+mn-lt"/>
                          <a:ea typeface="+mn-ea"/>
                          <a:cs typeface="+mn-cs"/>
                        </a:rPr>
                        <a:t>Skal</a:t>
                      </a: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Skal, hvis relevant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1" i="0" u="none" strike="noStrike" kern="1200" spc="-10" noProof="0" dirty="0">
                          <a:solidFill>
                            <a:srgbClr val="1B4528"/>
                          </a:solidFill>
                          <a:latin typeface="+mn-lt"/>
                          <a:ea typeface="+mn-ea"/>
                          <a:cs typeface="+mn-cs"/>
                        </a:rPr>
                        <a:t>Alvorlige negative menneskerettighedshændelser (egen arbejdsstyrke + værdikæde) (C7)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Bekræftede negative menneskerettighedshændelser for din virksomheds </a:t>
                      </a:r>
                      <a:r>
                        <a:rPr lang="da-DK" sz="900" b="0" u="sng" kern="1200" spc="-10" noProof="0" dirty="0">
                          <a:solidFill>
                            <a:schemeClr val="tx2"/>
                          </a:solidFill>
                          <a:latin typeface="+mn-lt"/>
                          <a:ea typeface="+mn-ea"/>
                          <a:cs typeface="+mn-cs"/>
                        </a:rPr>
                        <a:t>egen arbejdsstyrke</a:t>
                      </a:r>
                      <a:r>
                        <a:rPr lang="da-DK" sz="900" b="0" u="none" kern="1200" spc="-10" noProof="0" dirty="0">
                          <a:solidFill>
                            <a:schemeClr val="tx2"/>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u="none"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Bekræftede negative menneskerettighedshændelser i din virksomheds </a:t>
                      </a:r>
                      <a:r>
                        <a:rPr lang="da-DK" sz="900" b="0" u="sng" kern="1200" spc="-10" noProof="0" dirty="0">
                          <a:solidFill>
                            <a:schemeClr val="tx2"/>
                          </a:solidFill>
                          <a:latin typeface="+mn-lt"/>
                          <a:ea typeface="+mn-ea"/>
                          <a:cs typeface="+mn-cs"/>
                        </a:rPr>
                        <a:t>værdikæde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noProof="0" dirty="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35917724"/>
                  </a:ext>
                </a:extLst>
              </a:tr>
            </a:tbl>
          </a:graphicData>
        </a:graphic>
      </p:graphicFrame>
      <p:graphicFrame>
        <p:nvGraphicFramePr>
          <p:cNvPr id="7" name="Table 2">
            <a:extLst>
              <a:ext uri="{FF2B5EF4-FFF2-40B4-BE49-F238E27FC236}">
                <a16:creationId xmlns:a16="http://schemas.microsoft.com/office/drawing/2014/main" id="{AC136CF9-99C5-0F3A-E689-F5537CEA9499}"/>
              </a:ext>
            </a:extLst>
          </p:cNvPr>
          <p:cNvGraphicFramePr>
            <a:graphicFrameLocks noGrp="1"/>
          </p:cNvGraphicFramePr>
          <p:nvPr>
            <p:extLst>
              <p:ext uri="{D42A27DB-BD31-4B8C-83A1-F6EECF244321}">
                <p14:modId xmlns:p14="http://schemas.microsoft.com/office/powerpoint/2010/main" val="545454984"/>
              </p:ext>
            </p:extLst>
          </p:nvPr>
        </p:nvGraphicFramePr>
        <p:xfrm>
          <a:off x="8170863" y="4801523"/>
          <a:ext cx="3707101" cy="1770480"/>
        </p:xfrm>
        <a:graphic>
          <a:graphicData uri="http://schemas.openxmlformats.org/drawingml/2006/table">
            <a:tbl>
              <a:tblPr firstRow="1">
                <a:tableStyleId>{2A488322-F2BA-4B5B-9748-0D474271808F}</a:tableStyleId>
              </a:tblPr>
              <a:tblGrid>
                <a:gridCol w="675998">
                  <a:extLst>
                    <a:ext uri="{9D8B030D-6E8A-4147-A177-3AD203B41FA5}">
                      <a16:colId xmlns:a16="http://schemas.microsoft.com/office/drawing/2014/main" val="1902117154"/>
                    </a:ext>
                  </a:extLst>
                </a:gridCol>
                <a:gridCol w="3031103">
                  <a:extLst>
                    <a:ext uri="{9D8B030D-6E8A-4147-A177-3AD203B41FA5}">
                      <a16:colId xmlns:a16="http://schemas.microsoft.com/office/drawing/2014/main" val="1904521774"/>
                    </a:ext>
                  </a:extLst>
                </a:gridCol>
              </a:tblGrid>
              <a:tr h="227867">
                <a:tc gridSpan="2">
                  <a:txBody>
                    <a:bodyPr/>
                    <a:lstStyle/>
                    <a:p>
                      <a:pPr algn="l"/>
                      <a:r>
                        <a:rPr lang="da-DK" sz="1200" b="1" kern="1200" spc="-10" noProof="0">
                          <a:solidFill>
                            <a:schemeClr val="tx2"/>
                          </a:solidFill>
                          <a:latin typeface="+mn-lt"/>
                          <a:ea typeface="+mn-ea"/>
                          <a:cs typeface="+mn-cs"/>
                        </a:rPr>
                        <a:t>G-data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BC7BF"/>
                    </a:solidFill>
                  </a:tcPr>
                </a:tc>
                <a:tc hMerge="1">
                  <a:txBody>
                    <a:bodyPr/>
                    <a:lstStyle/>
                    <a:p>
                      <a:pPr algn="l"/>
                      <a:r>
                        <a:rPr lang="da-DK" sz="900" b="1" kern="1200" spc="-10" noProof="0">
                          <a:solidFill>
                            <a:schemeClr val="tx2"/>
                          </a:solidFill>
                          <a:latin typeface="+mn-lt"/>
                          <a:ea typeface="+mn-ea"/>
                          <a:cs typeface="+mn-cs"/>
                        </a:rPr>
                        <a:t>G-data</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369112906"/>
                  </a:ext>
                </a:extLst>
              </a:tr>
              <a:tr h="325914">
                <a:tc>
                  <a:txBody>
                    <a:bodyPr/>
                    <a:lstStyle/>
                    <a:p>
                      <a:pPr marL="0" algn="l" defTabSz="914400" rtl="0" eaLnBrk="1" latinLnBrk="0" hangingPunct="1"/>
                      <a:endParaRPr lang="da-DK" sz="1800" b="0" kern="1200" spc="-10" noProof="0">
                        <a:solidFill>
                          <a:schemeClr val="tx2"/>
                        </a:solidFill>
                        <a:latin typeface="+mn-lt"/>
                        <a:ea typeface="+mn-ea"/>
                        <a:cs typeface="+mn-cs"/>
                      </a:endParaRPr>
                    </a:p>
                    <a:p>
                      <a:pPr marL="0" algn="l" defTabSz="914400" rtl="0" eaLnBrk="1" latinLnBrk="0" hangingPunct="1"/>
                      <a:r>
                        <a:rPr lang="da-DK" sz="900" b="0" kern="1200" spc="-10" noProof="0">
                          <a:solidFill>
                            <a:schemeClr val="tx2"/>
                          </a:solidFill>
                          <a:latin typeface="+mn-lt"/>
                          <a:ea typeface="+mn-ea"/>
                          <a:cs typeface="+mn-cs"/>
                        </a:rPr>
                        <a:t>Skal, hvis relevant</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lvl="0" algn="l">
                        <a:buNone/>
                      </a:pPr>
                      <a:r>
                        <a:rPr lang="da-DK" sz="900" b="1" i="0" u="none" strike="noStrike" kern="1200" spc="-10" noProof="0">
                          <a:solidFill>
                            <a:srgbClr val="1B4528"/>
                          </a:solidFill>
                        </a:rPr>
                        <a:t>Indtægter fra bestemte aktiviteter og udelukkelse fra EU-</a:t>
                      </a:r>
                      <a:r>
                        <a:rPr lang="da-DK" sz="900" b="1" i="0" u="none" strike="noStrike" kern="1200" spc="-10" noProof="0" err="1">
                          <a:solidFill>
                            <a:srgbClr val="1B4528"/>
                          </a:solidFill>
                        </a:rPr>
                        <a:t>referencebenchmarks</a:t>
                      </a:r>
                      <a:r>
                        <a:rPr lang="da-DK" sz="900" b="1" i="0" u="none" strike="noStrike" kern="1200" spc="-10" noProof="0">
                          <a:solidFill>
                            <a:srgbClr val="1B4528"/>
                          </a:solidFill>
                        </a:rPr>
                        <a:t> (C8)</a:t>
                      </a:r>
                    </a:p>
                    <a:p>
                      <a:pPr marL="171450" lvl="0" indent="-171450" algn="l">
                        <a:buFont typeface="Arial" panose="020B0604020202020204" pitchFamily="34" charset="0"/>
                        <a:buChar char="•"/>
                      </a:pPr>
                      <a:r>
                        <a:rPr lang="da-DK" sz="900" b="0" kern="1200" spc="-10" noProof="0">
                          <a:solidFill>
                            <a:schemeClr val="tx2"/>
                          </a:solidFill>
                          <a:latin typeface="+mn-lt"/>
                          <a:ea typeface="+mn-ea"/>
                          <a:cs typeface="+mn-cs"/>
                        </a:rPr>
                        <a:t>Indtægter fra udvalgte sektorer </a:t>
                      </a:r>
                    </a:p>
                    <a:p>
                      <a:pPr marL="171450" lvl="0" indent="-171450" algn="l">
                        <a:buFont typeface="Arial" panose="020B0604020202020204" pitchFamily="34" charset="0"/>
                        <a:buChar char="•"/>
                      </a:pPr>
                      <a:r>
                        <a:rPr lang="da-DK" sz="900" b="0" kern="1200" spc="-10" noProof="0">
                          <a:solidFill>
                            <a:schemeClr val="tx2"/>
                          </a:solidFill>
                          <a:latin typeface="+mn-lt"/>
                          <a:ea typeface="+mn-ea"/>
                          <a:cs typeface="+mn-cs"/>
                        </a:rPr>
                        <a:t>Overskridelse af EU-</a:t>
                      </a:r>
                      <a:r>
                        <a:rPr lang="da-DK" sz="900" b="0" kern="1200" spc="-10" noProof="0" err="1">
                          <a:solidFill>
                            <a:schemeClr val="tx2"/>
                          </a:solidFill>
                          <a:latin typeface="+mn-lt"/>
                          <a:ea typeface="+mn-ea"/>
                          <a:cs typeface="+mn-cs"/>
                        </a:rPr>
                        <a:t>benchmarks</a:t>
                      </a:r>
                      <a:r>
                        <a:rPr lang="da-DK" sz="900" b="0" kern="1200" spc="-10" noProof="0">
                          <a:solidFill>
                            <a:schemeClr val="tx2"/>
                          </a:solidFill>
                          <a:latin typeface="+mn-lt"/>
                          <a:ea typeface="+mn-ea"/>
                          <a:cs typeface="+mn-cs"/>
                        </a:rPr>
                        <a:t> i overensstemmelse med </a:t>
                      </a:r>
                      <a:r>
                        <a:rPr lang="da-DK" sz="900" b="0" kern="1200" spc="-10" noProof="0" err="1">
                          <a:solidFill>
                            <a:schemeClr val="tx2"/>
                          </a:solidFill>
                          <a:latin typeface="+mn-lt"/>
                          <a:ea typeface="+mn-ea"/>
                          <a:cs typeface="+mn-cs"/>
                        </a:rPr>
                        <a:t>Parisaftalen</a:t>
                      </a:r>
                      <a:r>
                        <a:rPr lang="da-DK" sz="900" b="0" kern="1200" spc="-10" noProof="0">
                          <a:solidFill>
                            <a:schemeClr val="tx2"/>
                          </a:solidFill>
                          <a:latin typeface="+mn-lt"/>
                          <a:ea typeface="+mn-ea"/>
                          <a:cs typeface="+mn-cs"/>
                        </a:rPr>
                        <a:t> </a:t>
                      </a:r>
                    </a:p>
                    <a:p>
                      <a:pPr marL="0" lvl="0" indent="0" algn="l">
                        <a:buFont typeface="Arial" panose="020B0604020202020204" pitchFamily="34" charset="0"/>
                        <a:buNone/>
                      </a:pPr>
                      <a:endParaRPr lang="da-DK" sz="900" b="0" i="0" u="none" strike="noStrike" kern="1200" spc="-10" noProof="0">
                        <a:solidFill>
                          <a:srgbClr val="1B4528"/>
                        </a:solidFill>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25880347"/>
                  </a:ext>
                </a:extLst>
              </a:tr>
              <a:tr h="32591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i="0" kern="120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0" i="0" kern="1200" noProof="0">
                          <a:solidFill>
                            <a:schemeClr val="tx2"/>
                          </a:solidFill>
                          <a:latin typeface="+mn-lt"/>
                          <a:ea typeface="+mn-ea"/>
                          <a:cs typeface="+mn-cs"/>
                        </a:rPr>
                        <a:t>Skal, hvis relevant</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i="0" u="none" strike="noStrike" kern="1200" spc="-10" noProof="0" dirty="0">
                          <a:solidFill>
                            <a:srgbClr val="1B4528"/>
                          </a:solidFill>
                        </a:rPr>
                        <a:t>Kønsfordeling i øverste ledelsesorgan </a:t>
                      </a:r>
                      <a:r>
                        <a:rPr lang="da-DK" sz="900" b="1" i="0" u="none" strike="noStrike" kern="1200" spc="-10" dirty="0">
                          <a:solidFill>
                            <a:srgbClr val="1B4528"/>
                          </a:solidFill>
                          <a:latin typeface="+mn-lt"/>
                          <a:ea typeface="+mn-ea"/>
                          <a:cs typeface="+mn-cs"/>
                        </a:rPr>
                        <a:t> (C9)</a:t>
                      </a:r>
                      <a:endParaRPr lang="da-DK" sz="900" b="1" i="0" dirty="0">
                        <a:solidFill>
                          <a:schemeClr val="tx2"/>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i="0" dirty="0">
                          <a:solidFill>
                            <a:schemeClr val="tx2"/>
                          </a:solidFill>
                        </a:rPr>
                        <a:t>Forholdet mellem kvinder og mænd</a:t>
                      </a:r>
                      <a:r>
                        <a:rPr lang="da-DK" sz="900" b="0" dirty="0">
                          <a:solidFill>
                            <a:schemeClr val="tx2"/>
                          </a:solidFill>
                        </a:rPr>
                        <a:t> i det øverste ledelsesorgan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i="0" u="none" strike="noStrike" kern="1200" spc="-10" dirty="0">
                        <a:solidFill>
                          <a:srgbClr val="1B4528"/>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39740790"/>
                  </a:ext>
                </a:extLst>
              </a:tr>
            </a:tbl>
          </a:graphicData>
        </a:graphic>
      </p:graphicFrame>
      <p:graphicFrame>
        <p:nvGraphicFramePr>
          <p:cNvPr id="9" name="Table 2">
            <a:extLst>
              <a:ext uri="{FF2B5EF4-FFF2-40B4-BE49-F238E27FC236}">
                <a16:creationId xmlns:a16="http://schemas.microsoft.com/office/drawing/2014/main" id="{02EB357B-6C8E-63D3-19C4-5C171C292C97}"/>
              </a:ext>
            </a:extLst>
          </p:cNvPr>
          <p:cNvGraphicFramePr>
            <a:graphicFrameLocks noGrp="1"/>
          </p:cNvGraphicFramePr>
          <p:nvPr>
            <p:extLst>
              <p:ext uri="{D42A27DB-BD31-4B8C-83A1-F6EECF244321}">
                <p14:modId xmlns:p14="http://schemas.microsoft.com/office/powerpoint/2010/main" val="3451136944"/>
              </p:ext>
            </p:extLst>
          </p:nvPr>
        </p:nvGraphicFramePr>
        <p:xfrm>
          <a:off x="4344731" y="1061509"/>
          <a:ext cx="3700142" cy="4037040"/>
        </p:xfrm>
        <a:graphic>
          <a:graphicData uri="http://schemas.openxmlformats.org/drawingml/2006/table">
            <a:tbl>
              <a:tblPr firstRow="1">
                <a:tableStyleId>{2A488322-F2BA-4B5B-9748-0D474271808F}</a:tableStyleId>
              </a:tblPr>
              <a:tblGrid>
                <a:gridCol w="716796">
                  <a:extLst>
                    <a:ext uri="{9D8B030D-6E8A-4147-A177-3AD203B41FA5}">
                      <a16:colId xmlns:a16="http://schemas.microsoft.com/office/drawing/2014/main" val="1902117154"/>
                    </a:ext>
                  </a:extLst>
                </a:gridCol>
                <a:gridCol w="2983346">
                  <a:extLst>
                    <a:ext uri="{9D8B030D-6E8A-4147-A177-3AD203B41FA5}">
                      <a16:colId xmlns:a16="http://schemas.microsoft.com/office/drawing/2014/main" val="1904521774"/>
                    </a:ext>
                  </a:extLst>
                </a:gridCol>
              </a:tblGrid>
              <a:tr h="251005">
                <a:tc gridSpan="2">
                  <a:txBody>
                    <a:bodyPr/>
                    <a:lstStyle/>
                    <a:p>
                      <a:pPr algn="l"/>
                      <a:r>
                        <a:rPr lang="da-DK" sz="1200" b="1" kern="1200" spc="-10" noProof="0">
                          <a:solidFill>
                            <a:schemeClr val="tx2"/>
                          </a:solidFill>
                          <a:latin typeface="+mn-lt"/>
                          <a:ea typeface="+mn-ea"/>
                          <a:cs typeface="+mn-cs"/>
                        </a:rPr>
                        <a:t>E-data</a:t>
                      </a:r>
                      <a:r>
                        <a:rPr lang="da-DK" sz="900" b="1" kern="1200" spc="-10" noProof="0">
                          <a:solidFill>
                            <a:schemeClr val="tx2"/>
                          </a:solidFill>
                          <a:latin typeface="+mn-lt"/>
                          <a:ea typeface="+mn-ea"/>
                          <a:cs typeface="+mn-cs"/>
                        </a:rPr>
                        <a:t> </a:t>
                      </a: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BC7BF"/>
                    </a:solidFill>
                  </a:tcPr>
                </a:tc>
                <a:tc hMerge="1">
                  <a:txBody>
                    <a:bodyPr/>
                    <a:lstStyle/>
                    <a:p>
                      <a:pPr algn="l"/>
                      <a:r>
                        <a:rPr lang="da-DK" sz="900" b="1" kern="1200" spc="-10" noProof="0">
                          <a:solidFill>
                            <a:schemeClr val="tx2"/>
                          </a:solidFill>
                          <a:latin typeface="+mn-lt"/>
                          <a:ea typeface="+mn-ea"/>
                          <a:cs typeface="+mn-cs"/>
                        </a:rPr>
                        <a:t>E-data </a:t>
                      </a:r>
                      <a:endParaRPr lang="da-DK" sz="900" b="0"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1126365689"/>
                  </a:ext>
                </a:extLst>
              </a:tr>
              <a:tr h="331469">
                <a:tc>
                  <a:txBody>
                    <a:bodyPr/>
                    <a:lstStyle/>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 hvis relevant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u="none" kern="1200" spc="-10">
                          <a:solidFill>
                            <a:schemeClr val="tx2"/>
                          </a:solidFill>
                          <a:latin typeface="+mn-lt"/>
                          <a:ea typeface="+mn-ea"/>
                          <a:cs typeface="+mn-cs"/>
                        </a:rPr>
                        <a:t>Vurdér, om Scope 3 CO₂e-udledning er relevant at oplyse om for netop din virksomhed </a:t>
                      </a:r>
                      <a:endParaRPr lang="da-DK" sz="900" b="0" kern="1200" spc="-10" noProof="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a:solidFill>
                            <a:schemeClr val="tx2"/>
                          </a:solidFill>
                        </a:rPr>
                        <a:t>Scope 3 CO₂e-udledninger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33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 hvis relevant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a:solidFill>
                            <a:schemeClr val="tx2"/>
                          </a:solidFill>
                        </a:rPr>
                        <a:t>CO₂e-reduktionsmål og klimaomstilling (C3) </a:t>
                      </a:r>
                      <a:endParaRPr lang="da-DK" sz="900" b="0">
                        <a:solidFill>
                          <a:schemeClr val="tx2"/>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a:solidFill>
                            <a:schemeClr val="tx2"/>
                          </a:solidFill>
                        </a:rPr>
                        <a:t>CO₂e</a:t>
                      </a:r>
                      <a:r>
                        <a:rPr lang="da-DK" sz="900" b="0" kern="1200" spc="-10" noProof="0">
                          <a:solidFill>
                            <a:schemeClr val="tx2"/>
                          </a:solidFill>
                          <a:latin typeface="+mn-lt"/>
                          <a:ea typeface="+mn-ea"/>
                          <a:cs typeface="+mn-cs"/>
                        </a:rPr>
                        <a:t>-reduktionsmål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a:solidFill>
                            <a:schemeClr val="tx2"/>
                          </a:solidFill>
                        </a:rPr>
                        <a:t>CO₂e</a:t>
                      </a:r>
                      <a:r>
                        <a:rPr lang="da-DK" sz="900" b="0" kern="1200" spc="-10" noProof="0">
                          <a:solidFill>
                            <a:schemeClr val="tx2"/>
                          </a:solidFill>
                          <a:latin typeface="+mn-lt"/>
                          <a:ea typeface="+mn-ea"/>
                          <a:cs typeface="+mn-cs"/>
                        </a:rPr>
                        <a:t>-udledning i </a:t>
                      </a:r>
                      <a:r>
                        <a:rPr lang="da-DK" sz="900" b="0" kern="1200" spc="-10" noProof="0" err="1">
                          <a:solidFill>
                            <a:schemeClr val="tx2"/>
                          </a:solidFill>
                          <a:latin typeface="+mn-lt"/>
                          <a:ea typeface="+mn-ea"/>
                          <a:cs typeface="+mn-cs"/>
                        </a:rPr>
                        <a:t>baselineår</a:t>
                      </a:r>
                      <a:endParaRPr lang="da-DK" sz="900" b="0" kern="1200" spc="-10" noProof="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noProof="0">
                          <a:solidFill>
                            <a:schemeClr val="tx2"/>
                          </a:solidFill>
                        </a:rPr>
                        <a:t>Liste med de handlinger, der skal bidrage til at nå </a:t>
                      </a:r>
                      <a:r>
                        <a:rPr lang="da-DK" sz="900" b="0">
                          <a:solidFill>
                            <a:schemeClr val="tx2"/>
                          </a:solidFill>
                        </a:rPr>
                        <a:t>CO₂e</a:t>
                      </a:r>
                      <a:r>
                        <a:rPr lang="da-DK" sz="900" b="0" noProof="0">
                          <a:solidFill>
                            <a:schemeClr val="tx2"/>
                          </a:solidFill>
                        </a:rPr>
                        <a:t>-reduktionsmålene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noProof="0">
                          <a:solidFill>
                            <a:schemeClr val="tx2"/>
                          </a:solidFill>
                          <a:latin typeface="+mn-lt"/>
                          <a:ea typeface="+mn-ea"/>
                          <a:cs typeface="+mn-cs"/>
                        </a:rPr>
                        <a:t>Omstillingsplan </a:t>
                      </a:r>
                      <a:r>
                        <a:rPr lang="da-DK" sz="900" b="0" noProof="0">
                          <a:solidFill>
                            <a:schemeClr val="tx2"/>
                          </a:solidFill>
                        </a:rPr>
                        <a:t>for </a:t>
                      </a:r>
                      <a:r>
                        <a:rPr lang="da-DK" sz="900" b="0" noProof="0" err="1">
                          <a:solidFill>
                            <a:schemeClr val="tx2"/>
                          </a:solidFill>
                        </a:rPr>
                        <a:t>modvirkning</a:t>
                      </a:r>
                      <a:r>
                        <a:rPr lang="da-DK" sz="900" b="0" noProof="0">
                          <a:solidFill>
                            <a:schemeClr val="tx2"/>
                          </a:solidFill>
                        </a:rPr>
                        <a:t> af klimaforandringer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72839680"/>
                  </a:ext>
                </a:extLst>
              </a:tr>
              <a:tr h="331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 hvis relevant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Kan</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dirty="0">
                          <a:solidFill>
                            <a:schemeClr val="tx2"/>
                          </a:solidFill>
                          <a:latin typeface="+mn-lt"/>
                          <a:ea typeface="+mn-ea"/>
                          <a:cs typeface="+mn-cs"/>
                        </a:rPr>
                        <a:t>Klimarisici (C4)</a:t>
                      </a:r>
                      <a:endParaRPr lang="da-DK" sz="900" b="0"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noProof="0" dirty="0">
                          <a:solidFill>
                            <a:schemeClr val="tx2"/>
                          </a:solidFill>
                        </a:rPr>
                        <a:t>Beskrivelse af klimarelaterede risici og/eller klimarelaterede omstillingsrisici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noProof="0" dirty="0">
                          <a:solidFill>
                            <a:schemeClr val="tx2"/>
                          </a:solidFill>
                          <a:latin typeface="+mn-lt"/>
                          <a:ea typeface="+mn-ea"/>
                          <a:cs typeface="+mn-cs"/>
                        </a:rPr>
                        <a:t>E</a:t>
                      </a:r>
                      <a:r>
                        <a:rPr lang="da-DK" sz="900" b="0" noProof="0" dirty="0">
                          <a:solidFill>
                            <a:schemeClr val="tx2"/>
                          </a:solidFill>
                        </a:rPr>
                        <a:t>ksponering og sårbarhed for virksomhedens </a:t>
                      </a:r>
                      <a:r>
                        <a:rPr lang="da-DK" sz="900" b="0" kern="1200" spc="-10" noProof="0" dirty="0">
                          <a:solidFill>
                            <a:schemeClr val="tx2"/>
                          </a:solidFill>
                          <a:latin typeface="+mn-lt"/>
                          <a:ea typeface="+mn-ea"/>
                          <a:cs typeface="+mn-cs"/>
                        </a:rPr>
                        <a:t>aktiver, aktiviteter og værdikæde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Tidshorisont for, hvornår de klimarelaterede risici og </a:t>
                      </a:r>
                      <a:r>
                        <a:rPr lang="da-DK" sz="900" b="0" noProof="0" dirty="0">
                          <a:solidFill>
                            <a:schemeClr val="tx2"/>
                          </a:solidFill>
                        </a:rPr>
                        <a:t>klimarelaterede omstillingsrisici forventes at få negativ indflydelse på virksomheden</a:t>
                      </a:r>
                      <a:endParaRPr lang="da-DK" sz="900" b="0" kern="1200" noProof="0" dirty="0">
                        <a:solidFill>
                          <a:schemeClr val="accent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dirty="0">
                          <a:solidFill>
                            <a:schemeClr val="tx2"/>
                          </a:solidFill>
                        </a:rPr>
                        <a:t>Oplysning om klimatilpasning (JA/NEJ)</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noProof="0" dirty="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Potentiel negativ påvirkning på virksomhedens </a:t>
                      </a:r>
                      <a:r>
                        <a:rPr lang="da-DK" sz="900" b="0" kern="1200" noProof="0" dirty="0">
                          <a:solidFill>
                            <a:schemeClr val="tx2"/>
                          </a:solidFill>
                          <a:latin typeface="+mn-lt"/>
                          <a:ea typeface="+mn-ea"/>
                          <a:cs typeface="+mn-cs"/>
                        </a:rPr>
                        <a:t>finansielle præstation og forretningsdrift </a:t>
                      </a:r>
                      <a:r>
                        <a:rPr lang="da-DK" sz="900" b="0" kern="1200" spc="-10" noProof="0" dirty="0">
                          <a:solidFill>
                            <a:schemeClr val="tx2"/>
                          </a:solidFill>
                          <a:latin typeface="+mn-lt"/>
                          <a:ea typeface="+mn-ea"/>
                          <a:cs typeface="+mn-cs"/>
                        </a:rPr>
                        <a:t>fra de oplistede klimarisici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noProof="0" dirty="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76431257"/>
                  </a:ext>
                </a:extLst>
              </a:tr>
            </a:tbl>
          </a:graphicData>
        </a:graphic>
      </p:graphicFrame>
      <p:graphicFrame>
        <p:nvGraphicFramePr>
          <p:cNvPr id="10" name="Table 2">
            <a:extLst>
              <a:ext uri="{FF2B5EF4-FFF2-40B4-BE49-F238E27FC236}">
                <a16:creationId xmlns:a16="http://schemas.microsoft.com/office/drawing/2014/main" id="{17DC92B2-44BF-4E5E-B684-37AE10192EFE}"/>
              </a:ext>
            </a:extLst>
          </p:cNvPr>
          <p:cNvGraphicFramePr>
            <a:graphicFrameLocks noGrp="1"/>
          </p:cNvGraphicFramePr>
          <p:nvPr>
            <p:extLst>
              <p:ext uri="{D42A27DB-BD31-4B8C-83A1-F6EECF244321}">
                <p14:modId xmlns:p14="http://schemas.microsoft.com/office/powerpoint/2010/main" val="2094918864"/>
              </p:ext>
            </p:extLst>
          </p:nvPr>
        </p:nvGraphicFramePr>
        <p:xfrm>
          <a:off x="518600" y="1061509"/>
          <a:ext cx="3711655" cy="3004920"/>
        </p:xfrm>
        <a:graphic>
          <a:graphicData uri="http://schemas.openxmlformats.org/drawingml/2006/table">
            <a:tbl>
              <a:tblPr firstRow="1">
                <a:tableStyleId>{2A488322-F2BA-4B5B-9748-0D474271808F}</a:tableStyleId>
              </a:tblPr>
              <a:tblGrid>
                <a:gridCol w="654418">
                  <a:extLst>
                    <a:ext uri="{9D8B030D-6E8A-4147-A177-3AD203B41FA5}">
                      <a16:colId xmlns:a16="http://schemas.microsoft.com/office/drawing/2014/main" val="1902117154"/>
                    </a:ext>
                  </a:extLst>
                </a:gridCol>
                <a:gridCol w="3057237">
                  <a:extLst>
                    <a:ext uri="{9D8B030D-6E8A-4147-A177-3AD203B41FA5}">
                      <a16:colId xmlns:a16="http://schemas.microsoft.com/office/drawing/2014/main" val="1904521774"/>
                    </a:ext>
                  </a:extLst>
                </a:gridCol>
              </a:tblGrid>
              <a:tr h="22378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spc="-10" noProof="0">
                          <a:solidFill>
                            <a:schemeClr val="tx2"/>
                          </a:solidFill>
                          <a:latin typeface="+mn-lt"/>
                          <a:ea typeface="+mn-ea"/>
                          <a:cs typeface="+mn-cs"/>
                        </a:rPr>
                        <a:t>Generelle oplysninger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Generelle oplysninger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42311251"/>
                  </a:ext>
                </a:extLst>
              </a:tr>
              <a:tr h="325914">
                <a:tc>
                  <a:txBody>
                    <a:bodyPr/>
                    <a:lstStyle/>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Skal</a:t>
                      </a: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r>
                        <a:rPr lang="da-DK" sz="900" b="0" kern="1200" spc="-10" noProof="0">
                          <a:solidFill>
                            <a:schemeClr val="tx2"/>
                          </a:solidFill>
                          <a:latin typeface="+mn-lt"/>
                          <a:ea typeface="+mn-ea"/>
                          <a:cs typeface="+mn-cs"/>
                        </a:rPr>
                        <a:t>Skal, hvis relevant</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1" kern="1200" spc="-10" noProof="0">
                          <a:solidFill>
                            <a:schemeClr val="tx2"/>
                          </a:solidFill>
                          <a:latin typeface="+mn-lt"/>
                          <a:ea typeface="+mn-ea"/>
                          <a:cs typeface="+mn-cs"/>
                        </a:rPr>
                        <a:t>Strategi: Forretningsmodel og bæredygtighedsrelaterede initiativer (C1)</a:t>
                      </a:r>
                      <a:endParaRPr lang="da-DK" sz="900" b="0" kern="1200" spc="-10" noProof="0">
                        <a:solidFill>
                          <a:schemeClr val="tx2"/>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a:solidFill>
                            <a:schemeClr val="tx2"/>
                          </a:solidFill>
                        </a:rPr>
                        <a:t>Væsentlige grupper af produkter og/eller tjenesteydelser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a:solidFill>
                            <a:schemeClr val="tx2"/>
                          </a:solidFill>
                        </a:rPr>
                        <a:t>Væsentlige markeder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a:solidFill>
                            <a:schemeClr val="tx2"/>
                          </a:solidFill>
                        </a:rPr>
                        <a:t>Primære forretningsforbindelser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a:solidFill>
                          <a:schemeClr val="tx2"/>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a:solidFill>
                            <a:schemeClr val="tx2"/>
                          </a:solidFill>
                          <a:latin typeface="+mn-lt"/>
                          <a:ea typeface="+mn-ea"/>
                          <a:cs typeface="+mn-cs"/>
                        </a:rPr>
                        <a:t>Centrale elementer fra virksomhedens</a:t>
                      </a:r>
                      <a:r>
                        <a:rPr lang="da-DK" sz="900" b="0">
                          <a:solidFill>
                            <a:schemeClr val="tx2"/>
                          </a:solidFill>
                        </a:rPr>
                        <a:t> strategi, der er relateret til/påvirker bæredygtighedsspørgsmål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a:solidFill>
                          <a:schemeClr val="tx2"/>
                        </a:solidFill>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25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algn="l"/>
                      <a:endParaRPr lang="da-DK" sz="900" b="0" kern="1200" spc="-1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noProof="0">
                          <a:solidFill>
                            <a:schemeClr val="tx2"/>
                          </a:solidFill>
                          <a:latin typeface="+mn-lt"/>
                          <a:ea typeface="+mn-ea"/>
                          <a:cs typeface="+mn-cs"/>
                        </a:rPr>
                        <a:t>Skal, hvis relevant</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E8ECEA"/>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900" b="1" kern="1200" spc="-10" noProof="0" dirty="0">
                          <a:solidFill>
                            <a:schemeClr val="tx2"/>
                          </a:solidFill>
                          <a:latin typeface="+mn-lt"/>
                          <a:ea typeface="+mn-ea"/>
                          <a:cs typeface="+mn-cs"/>
                        </a:rPr>
                        <a:t>Beskrivelse af indsatser, politikker og fremtidige initiativer for omstilling til en mere bæredygtig økonomi (C2)</a:t>
                      </a:r>
                      <a:r>
                        <a:rPr lang="da-DK" sz="900" b="0" kern="1200" spc="-10" noProof="0" dirty="0">
                          <a:solidFill>
                            <a:schemeClr val="tx2"/>
                          </a:solidFill>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noProof="0" dirty="0">
                          <a:solidFill>
                            <a:schemeClr val="tx2"/>
                          </a:solidFill>
                          <a:latin typeface="+mn-lt"/>
                          <a:ea typeface="+mn-ea"/>
                          <a:cs typeface="+mn-cs"/>
                        </a:rPr>
                        <a:t>Beskrivelse af </a:t>
                      </a:r>
                      <a:r>
                        <a:rPr lang="da-DK" sz="900" b="0" u="sng" kern="1200" spc="-10" noProof="0" dirty="0">
                          <a:solidFill>
                            <a:schemeClr val="tx2"/>
                          </a:solidFill>
                          <a:latin typeface="+mn-lt"/>
                          <a:ea typeface="+mn-ea"/>
                          <a:cs typeface="+mn-cs"/>
                        </a:rPr>
                        <a:t>eksisterende</a:t>
                      </a:r>
                      <a:r>
                        <a:rPr lang="da-DK" sz="900" b="0" kern="1200" spc="-10" noProof="0" dirty="0">
                          <a:solidFill>
                            <a:schemeClr val="tx2"/>
                          </a:solidFill>
                          <a:latin typeface="+mn-lt"/>
                          <a:ea typeface="+mn-ea"/>
                          <a:cs typeface="+mn-cs"/>
                        </a:rPr>
                        <a:t> </a:t>
                      </a:r>
                      <a:r>
                        <a:rPr lang="da-DK" sz="900" b="0" kern="1200" spc="-10" dirty="0">
                          <a:solidFill>
                            <a:schemeClr val="tx2"/>
                          </a:solidFill>
                          <a:latin typeface="+mn-lt"/>
                          <a:ea typeface="+mn-ea"/>
                          <a:cs typeface="+mn-cs"/>
                        </a:rPr>
                        <a:t>praksisser/politikker/handlinger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dirty="0">
                          <a:solidFill>
                            <a:schemeClr val="tx2"/>
                          </a:solidFill>
                          <a:latin typeface="+mn-lt"/>
                          <a:ea typeface="+mn-ea"/>
                          <a:cs typeface="+mn-cs"/>
                        </a:rPr>
                        <a:t>Beskrivelse af </a:t>
                      </a:r>
                      <a:r>
                        <a:rPr lang="da-DK" sz="900" b="0" u="sng" kern="1200" spc="-10" dirty="0">
                          <a:solidFill>
                            <a:schemeClr val="tx2"/>
                          </a:solidFill>
                          <a:latin typeface="+mn-lt"/>
                          <a:ea typeface="+mn-ea"/>
                          <a:cs typeface="+mn-cs"/>
                        </a:rPr>
                        <a:t>fremtidige</a:t>
                      </a:r>
                      <a:r>
                        <a:rPr lang="da-DK" sz="900" b="0" kern="1200" spc="-10" dirty="0">
                          <a:solidFill>
                            <a:schemeClr val="tx2"/>
                          </a:solidFill>
                          <a:latin typeface="+mn-lt"/>
                          <a:ea typeface="+mn-ea"/>
                          <a:cs typeface="+mn-cs"/>
                        </a:rPr>
                        <a:t> initiativer/målsætninger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b="0" kern="1200" spc="-10" dirty="0">
                          <a:solidFill>
                            <a:schemeClr val="tx2"/>
                          </a:solidFill>
                          <a:latin typeface="+mn-lt"/>
                          <a:ea typeface="+mn-ea"/>
                          <a:cs typeface="+mn-cs"/>
                        </a:rPr>
                        <a:t>Angivelse af højeste ledelsesniveau i virksomheden, der er ansvarlig for implementering</a:t>
                      </a:r>
                      <a:endParaRPr lang="da-DK" sz="900" b="0" kern="1200" spc="-1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900" b="0" kern="1200" spc="-10" noProof="0" dirty="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91882193"/>
                  </a:ext>
                </a:extLst>
              </a:tr>
            </a:tbl>
          </a:graphicData>
        </a:graphic>
      </p:graphicFrame>
    </p:spTree>
    <p:extLst>
      <p:ext uri="{BB962C8B-B14F-4D97-AF65-F5344CB8AC3E}">
        <p14:creationId xmlns:p14="http://schemas.microsoft.com/office/powerpoint/2010/main" val="469602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a:t>K</a:t>
            </a:r>
            <a:r>
              <a:rPr lang="da-DK" sz="1800" b="1">
                <a:solidFill>
                  <a:schemeClr val="tx2"/>
                </a:solidFill>
              </a:rPr>
              <a:t>limarisici (C4)</a:t>
            </a:r>
            <a:endParaRPr lang="da-DK" noProof="0"/>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30</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55970" y="1120641"/>
            <a:ext cx="257747" cy="232600"/>
          </a:xfrm>
          <a:prstGeom prst="rect">
            <a:avLst/>
          </a:prstGeom>
        </p:spPr>
      </p:pic>
      <p:pic>
        <p:nvPicPr>
          <p:cNvPr id="16" name="Graphic 9">
            <a:extLst>
              <a:ext uri="{FF2B5EF4-FFF2-40B4-BE49-F238E27FC236}">
                <a16:creationId xmlns:a16="http://schemas.microsoft.com/office/drawing/2014/main" id="{033648F6-FE58-4D8D-89DB-42FC37C8706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3774751"/>
            <a:ext cx="207455" cy="232601"/>
          </a:xfrm>
          <a:prstGeom prst="rect">
            <a:avLst/>
          </a:prstGeom>
        </p:spPr>
      </p:pic>
      <p:pic>
        <p:nvPicPr>
          <p:cNvPr id="9" name="Graphic 9">
            <a:extLst>
              <a:ext uri="{FF2B5EF4-FFF2-40B4-BE49-F238E27FC236}">
                <a16:creationId xmlns:a16="http://schemas.microsoft.com/office/drawing/2014/main" id="{701FC5B6-C71C-4B3D-30F9-DBF0A8F39E1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1" y="4402404"/>
            <a:ext cx="207455" cy="232601"/>
          </a:xfrm>
          <a:prstGeom prst="rect">
            <a:avLst/>
          </a:prstGeom>
        </p:spPr>
      </p:pic>
      <p:graphicFrame>
        <p:nvGraphicFramePr>
          <p:cNvPr id="13" name="Table 2">
            <a:extLst>
              <a:ext uri="{FF2B5EF4-FFF2-40B4-BE49-F238E27FC236}">
                <a16:creationId xmlns:a16="http://schemas.microsoft.com/office/drawing/2014/main" id="{6B6532BD-8830-D325-3A0A-E3778F929B7C}"/>
              </a:ext>
            </a:extLst>
          </p:cNvPr>
          <p:cNvGraphicFramePr>
            <a:graphicFrameLocks noGrp="1"/>
          </p:cNvGraphicFramePr>
          <p:nvPr>
            <p:extLst>
              <p:ext uri="{D42A27DB-BD31-4B8C-83A1-F6EECF244321}">
                <p14:modId xmlns:p14="http://schemas.microsoft.com/office/powerpoint/2010/main" val="4142367029"/>
              </p:ext>
            </p:extLst>
          </p:nvPr>
        </p:nvGraphicFramePr>
        <p:xfrm>
          <a:off x="518599" y="1964548"/>
          <a:ext cx="7370274" cy="4716295"/>
        </p:xfrm>
        <a:graphic>
          <a:graphicData uri="http://schemas.openxmlformats.org/drawingml/2006/table">
            <a:tbl>
              <a:tblPr firstRow="1">
                <a:tableStyleId>{2A488322-F2BA-4B5B-9748-0D474271808F}</a:tableStyleId>
              </a:tblPr>
              <a:tblGrid>
                <a:gridCol w="1052899">
                  <a:extLst>
                    <a:ext uri="{9D8B030D-6E8A-4147-A177-3AD203B41FA5}">
                      <a16:colId xmlns:a16="http://schemas.microsoft.com/office/drawing/2014/main" val="1904521774"/>
                    </a:ext>
                  </a:extLst>
                </a:gridCol>
                <a:gridCol w="753691">
                  <a:extLst>
                    <a:ext uri="{9D8B030D-6E8A-4147-A177-3AD203B41FA5}">
                      <a16:colId xmlns:a16="http://schemas.microsoft.com/office/drawing/2014/main" val="3691300808"/>
                    </a:ext>
                  </a:extLst>
                </a:gridCol>
                <a:gridCol w="1828800">
                  <a:extLst>
                    <a:ext uri="{9D8B030D-6E8A-4147-A177-3AD203B41FA5}">
                      <a16:colId xmlns:a16="http://schemas.microsoft.com/office/drawing/2014/main" val="1169754581"/>
                    </a:ext>
                  </a:extLst>
                </a:gridCol>
                <a:gridCol w="1132114">
                  <a:extLst>
                    <a:ext uri="{9D8B030D-6E8A-4147-A177-3AD203B41FA5}">
                      <a16:colId xmlns:a16="http://schemas.microsoft.com/office/drawing/2014/main" val="519320573"/>
                    </a:ext>
                  </a:extLst>
                </a:gridCol>
                <a:gridCol w="1036320">
                  <a:extLst>
                    <a:ext uri="{9D8B030D-6E8A-4147-A177-3AD203B41FA5}">
                      <a16:colId xmlns:a16="http://schemas.microsoft.com/office/drawing/2014/main" val="43798019"/>
                    </a:ext>
                  </a:extLst>
                </a:gridCol>
                <a:gridCol w="801188">
                  <a:extLst>
                    <a:ext uri="{9D8B030D-6E8A-4147-A177-3AD203B41FA5}">
                      <a16:colId xmlns:a16="http://schemas.microsoft.com/office/drawing/2014/main" val="3164053669"/>
                    </a:ext>
                  </a:extLst>
                </a:gridCol>
                <a:gridCol w="765262">
                  <a:extLst>
                    <a:ext uri="{9D8B030D-6E8A-4147-A177-3AD203B41FA5}">
                      <a16:colId xmlns:a16="http://schemas.microsoft.com/office/drawing/2014/main" val="1484983729"/>
                    </a:ext>
                  </a:extLst>
                </a:gridCol>
              </a:tblGrid>
              <a:tr h="203886">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tx2"/>
                          </a:solidFill>
                        </a:rPr>
                        <a:t>(pkt. 57a)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tx2"/>
                          </a:solidFill>
                        </a:rPr>
                        <a:t>(pkt. 57b)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0"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tx2"/>
                          </a:solidFill>
                        </a:rPr>
                        <a:t>(pkt. 57c)</a:t>
                      </a:r>
                      <a:endParaRPr lang="da-DK" sz="900" b="0" dirty="0"/>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tx2"/>
                          </a:solidFill>
                        </a:rPr>
                        <a:t>(pkt. 57d)</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3220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Klimarelaterede risici</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Hvor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Kort beskrivelse af risici</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Eksponering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tx2"/>
                          </a:solidFill>
                        </a:rPr>
                        <a:t>(lav/mellem/høj)</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Sårbarhed </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tx2"/>
                          </a:solidFill>
                        </a:rPr>
                        <a:t>(lav/mellem/høj)</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Tidshorisont </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i="0" noProof="0">
                          <a:solidFill>
                            <a:schemeClr val="tx2"/>
                          </a:solidFill>
                        </a:rPr>
                        <a:t>(0-1 år/2-5 år/ &gt;5 år)</a:t>
                      </a:r>
                      <a:endParaRPr lang="da-DK" sz="900" b="0" i="0"/>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Tilpasning iværksat </a:t>
                      </a:r>
                      <a:r>
                        <a:rPr lang="da-DK" sz="900" b="0" noProof="0">
                          <a:solidFill>
                            <a:schemeClr val="tx2"/>
                          </a:solidFill>
                        </a:rPr>
                        <a:t>(JA/NEJ)</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729970087"/>
                  </a:ext>
                </a:extLst>
              </a:tr>
              <a:tr h="3220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Kroniske farer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413077344"/>
                  </a:ext>
                </a:extLst>
              </a:tr>
              <a:tr h="238397">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kern="1200">
                          <a:solidFill>
                            <a:schemeClr val="tx2"/>
                          </a:solidFill>
                          <a:latin typeface="+mn-lt"/>
                          <a:ea typeface="+mn-ea"/>
                          <a:cs typeface="+mn-cs"/>
                        </a:rPr>
                        <a:t>Aktiver</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[lav/mellem/høj]</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[lav/mellem/høj]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[0-1 år/2-5 år/ &gt;5 år]</a:t>
                      </a: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[JA/NEJ]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2383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kern="1200">
                          <a:solidFill>
                            <a:schemeClr val="tx2"/>
                          </a:solidFill>
                          <a:latin typeface="+mn-lt"/>
                          <a:ea typeface="+mn-ea"/>
                          <a:cs typeface="+mn-cs"/>
                        </a:rPr>
                        <a:t>Aktiviteter</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[lav/mellem/høj]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[lav/mellem/høj]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[0-1 år/2-5 år/ &gt;5 år]</a:t>
                      </a: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[JA/NEJ]</a:t>
                      </a: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94372718"/>
                  </a:ext>
                </a:extLst>
              </a:tr>
              <a:tr h="2383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kern="1200">
                          <a:solidFill>
                            <a:schemeClr val="tx2"/>
                          </a:solidFill>
                          <a:latin typeface="+mn-lt"/>
                          <a:ea typeface="+mn-ea"/>
                          <a:cs typeface="+mn-cs"/>
                        </a:rPr>
                        <a:t>Værdikæde</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[Indsæt kort beskrivelse]</a:t>
                      </a:r>
                      <a:endParaRPr lang="da-DK" sz="900" noProof="0" dirty="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[lav/mellem/høj]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[lav/mellem/høj]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[0-1 år/2-5 år/ &gt;5 år]</a:t>
                      </a: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[JA/NEJ]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58144899"/>
                  </a:ext>
                </a:extLst>
              </a:tr>
              <a:tr h="2383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kern="1200">
                          <a:solidFill>
                            <a:schemeClr val="tx2"/>
                          </a:solidFill>
                          <a:latin typeface="+mn-lt"/>
                          <a:ea typeface="+mn-ea"/>
                          <a:cs typeface="+mn-cs"/>
                        </a:rPr>
                        <a:t>Akutte farer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96741351"/>
                  </a:ext>
                </a:extLst>
              </a:tr>
              <a:tr h="238397">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kern="1200">
                          <a:solidFill>
                            <a:schemeClr val="tx2"/>
                          </a:solidFill>
                          <a:latin typeface="+mn-lt"/>
                          <a:ea typeface="+mn-ea"/>
                          <a:cs typeface="+mn-cs"/>
                        </a:rPr>
                        <a:t>Aktiver</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[lav/mellem/høj]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[lav/mellem/høj]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[0-1 år/2-5 år/ &gt;5 år]</a:t>
                      </a: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[JA/NEJ]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00158845"/>
                  </a:ext>
                </a:extLst>
              </a:tr>
              <a:tr h="2383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kern="1200">
                          <a:solidFill>
                            <a:schemeClr val="tx2"/>
                          </a:solidFill>
                          <a:latin typeface="+mn-lt"/>
                          <a:ea typeface="+mn-ea"/>
                          <a:cs typeface="+mn-cs"/>
                        </a:rPr>
                        <a:t>Aktiviteter</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[lav/mellem/høj]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[lav/mellem/høj]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[0-1 år/2-5 år/ &gt;5 år]</a:t>
                      </a: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[JA/NEJ]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81780729"/>
                  </a:ext>
                </a:extLst>
              </a:tr>
              <a:tr h="2383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kern="1200">
                          <a:solidFill>
                            <a:schemeClr val="tx2"/>
                          </a:solidFill>
                          <a:latin typeface="+mn-lt"/>
                          <a:ea typeface="+mn-ea"/>
                          <a:cs typeface="+mn-cs"/>
                        </a:rPr>
                        <a:t>Værdikæde</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[lav/mellem/høj]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[lav/mellem/høj]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[0-1 år/2-5 år/ &gt;5 år]</a:t>
                      </a: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[JA/NEJ]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169359558"/>
                  </a:ext>
                </a:extLst>
              </a:tr>
              <a:tr h="2383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kern="1200">
                          <a:solidFill>
                            <a:schemeClr val="tx2"/>
                          </a:solidFill>
                          <a:latin typeface="+mn-lt"/>
                          <a:ea typeface="+mn-ea"/>
                          <a:cs typeface="+mn-cs"/>
                        </a:rPr>
                        <a:t>Omstillings-hændelse</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03870503"/>
                  </a:ext>
                </a:extLst>
              </a:tr>
              <a:tr h="238397">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kern="1200">
                          <a:solidFill>
                            <a:schemeClr val="tx2"/>
                          </a:solidFill>
                          <a:latin typeface="+mn-lt"/>
                          <a:ea typeface="+mn-ea"/>
                          <a:cs typeface="+mn-cs"/>
                        </a:rPr>
                        <a:t>Aktiver</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[lav/mellem/høj]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[lav/mellem/høj]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[0-1 år/2-5 år/ &gt;5 år]</a:t>
                      </a: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[JA/NEJ]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47315044"/>
                  </a:ext>
                </a:extLst>
              </a:tr>
              <a:tr h="2383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kern="1200">
                          <a:solidFill>
                            <a:schemeClr val="tx2"/>
                          </a:solidFill>
                          <a:latin typeface="+mn-lt"/>
                          <a:ea typeface="+mn-ea"/>
                          <a:cs typeface="+mn-cs"/>
                        </a:rPr>
                        <a:t>Aktiviteter</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[lav/mellem/høj]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[lav/mellem/høj]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[0-1 år/2-5 år/ &gt;5 år]</a:t>
                      </a: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[JA/NEJ]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81005516"/>
                  </a:ext>
                </a:extLst>
              </a:tr>
              <a:tr h="2383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kern="1200">
                          <a:solidFill>
                            <a:schemeClr val="tx2"/>
                          </a:solidFill>
                          <a:latin typeface="+mn-lt"/>
                          <a:ea typeface="+mn-ea"/>
                          <a:cs typeface="+mn-cs"/>
                        </a:rPr>
                        <a:t>Værdikæde</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[lav/mellem/høj]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[lav/mellem/høj]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[0-1 år/2-5 år/ &gt;5 år]</a:t>
                      </a: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[JA/NEJ]</a:t>
                      </a: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65361783"/>
                  </a:ext>
                </a:extLst>
              </a:tr>
            </a:tbl>
          </a:graphicData>
        </a:graphic>
      </p:graphicFrame>
      <p:sp>
        <p:nvSpPr>
          <p:cNvPr id="15" name="Rectangle 2">
            <a:extLst>
              <a:ext uri="{FF2B5EF4-FFF2-40B4-BE49-F238E27FC236}">
                <a16:creationId xmlns:a16="http://schemas.microsoft.com/office/drawing/2014/main" id="{D4501D07-DAEB-C796-EAA8-C654E98CE638}"/>
              </a:ext>
            </a:extLst>
          </p:cNvPr>
          <p:cNvSpPr/>
          <p:nvPr/>
        </p:nvSpPr>
        <p:spPr>
          <a:xfrm>
            <a:off x="8172995" y="1015999"/>
            <a:ext cx="3860853" cy="5669819"/>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dirty="0">
                <a:solidFill>
                  <a:schemeClr val="tx2"/>
                </a:solidFill>
                <a:latin typeface="+mj-lt"/>
              </a:rPr>
              <a:t>Begrebsforklaringer</a:t>
            </a:r>
          </a:p>
          <a:p>
            <a:pPr algn="l">
              <a:lnSpc>
                <a:spcPct val="106000"/>
              </a:lnSpc>
            </a:pPr>
            <a:endParaRPr lang="da-DK" sz="900" spc="-10" dirty="0">
              <a:solidFill>
                <a:schemeClr val="tx2"/>
              </a:solidFill>
              <a:highlight>
                <a:srgbClr val="FFFF00"/>
              </a:highlight>
            </a:endParaRPr>
          </a:p>
          <a:p>
            <a:pPr algn="l">
              <a:lnSpc>
                <a:spcPct val="106000"/>
              </a:lnSpc>
            </a:pPr>
            <a:r>
              <a:rPr lang="da-DK" sz="900" b="1" spc="-10" dirty="0">
                <a:solidFill>
                  <a:schemeClr val="tx2"/>
                </a:solidFill>
                <a:latin typeface="+mj-lt"/>
              </a:rPr>
              <a:t>Klimarelaterede risici </a:t>
            </a:r>
            <a:br>
              <a:rPr lang="da-DK" sz="900" spc="-10" dirty="0">
                <a:solidFill>
                  <a:schemeClr val="tx2"/>
                </a:solidFill>
                <a:latin typeface="+mj-lt"/>
              </a:rPr>
            </a:br>
            <a:r>
              <a:rPr lang="da-DK" sz="900" spc="-10" dirty="0">
                <a:solidFill>
                  <a:schemeClr val="tx2"/>
                </a:solidFill>
                <a:latin typeface="+mj-lt"/>
              </a:rPr>
              <a:t>Klimarelaterede risici er en betegnelse for de fysiske risici, der opstår som konsekvens af klimaforandringerne, og som kan påvirke din virksomhed.</a:t>
            </a:r>
          </a:p>
          <a:p>
            <a:pPr algn="l">
              <a:lnSpc>
                <a:spcPct val="106000"/>
              </a:lnSpc>
            </a:pPr>
            <a:endParaRPr lang="da-DK" sz="900" spc="-10" dirty="0">
              <a:solidFill>
                <a:schemeClr val="tx2"/>
              </a:solidFill>
              <a:latin typeface="+mj-lt"/>
            </a:endParaRPr>
          </a:p>
          <a:p>
            <a:pPr algn="l">
              <a:lnSpc>
                <a:spcPct val="106000"/>
              </a:lnSpc>
            </a:pPr>
            <a:r>
              <a:rPr lang="da-DK" sz="900" spc="-10" dirty="0">
                <a:solidFill>
                  <a:schemeClr val="tx2"/>
                </a:solidFill>
                <a:latin typeface="+mj-lt"/>
              </a:rPr>
              <a:t>Klimarelaterede risici kan opdeles i: </a:t>
            </a:r>
          </a:p>
          <a:p>
            <a:pPr marL="171450" indent="-171450" algn="l">
              <a:lnSpc>
                <a:spcPct val="106000"/>
              </a:lnSpc>
              <a:buFont typeface="Arial" panose="020B0604020202020204" pitchFamily="34" charset="0"/>
              <a:buChar char="•"/>
            </a:pPr>
            <a:r>
              <a:rPr lang="da-DK" sz="900" u="sng" spc="-10" dirty="0">
                <a:solidFill>
                  <a:schemeClr val="tx2"/>
                </a:solidFill>
                <a:latin typeface="+mj-lt"/>
              </a:rPr>
              <a:t>Akutte farer,</a:t>
            </a:r>
            <a:r>
              <a:rPr lang="da-DK" sz="900" spc="-10" dirty="0">
                <a:solidFill>
                  <a:schemeClr val="tx2"/>
                </a:solidFill>
                <a:latin typeface="+mj-lt"/>
              </a:rPr>
              <a:t> der opstår af specifikke hændelser, fx tørke, oversvømmelser, ekstreme nedbørsmængder og skovbrande.</a:t>
            </a:r>
          </a:p>
          <a:p>
            <a:pPr marL="171450" indent="-171450" algn="l">
              <a:lnSpc>
                <a:spcPct val="106000"/>
              </a:lnSpc>
              <a:buFont typeface="Arial" panose="020B0604020202020204" pitchFamily="34" charset="0"/>
              <a:buChar char="•"/>
            </a:pPr>
            <a:r>
              <a:rPr lang="da-DK" sz="900" u="sng" spc="-10" dirty="0">
                <a:solidFill>
                  <a:schemeClr val="tx2"/>
                </a:solidFill>
                <a:latin typeface="+mj-lt"/>
              </a:rPr>
              <a:t>Kroniske farer</a:t>
            </a:r>
            <a:r>
              <a:rPr lang="da-DK" sz="900" spc="-10" dirty="0">
                <a:solidFill>
                  <a:schemeClr val="tx2"/>
                </a:solidFill>
                <a:latin typeface="+mj-lt"/>
              </a:rPr>
              <a:t>, der opstår som konsekvens af de langsigtede ændringer i klimaet, fx: ændrede temperaturer, havniveaustigning og jorderosion.</a:t>
            </a:r>
          </a:p>
          <a:p>
            <a:pPr>
              <a:lnSpc>
                <a:spcPct val="106000"/>
              </a:lnSpc>
            </a:pPr>
            <a:r>
              <a:rPr lang="da-DK" sz="900" spc="-10" dirty="0">
                <a:solidFill>
                  <a:schemeClr val="tx2"/>
                </a:solidFill>
              </a:rPr>
              <a:t>(jf. pkt. 228) </a:t>
            </a:r>
            <a:endParaRPr lang="da-DK" sz="900" spc="-10" dirty="0">
              <a:solidFill>
                <a:schemeClr val="tx2"/>
              </a:solidFill>
              <a:latin typeface="+mj-lt"/>
            </a:endParaRPr>
          </a:p>
          <a:p>
            <a:pPr algn="l">
              <a:lnSpc>
                <a:spcPct val="106000"/>
              </a:lnSpc>
            </a:pPr>
            <a:endParaRPr lang="da-DK" sz="900" b="1" spc="-10" dirty="0">
              <a:solidFill>
                <a:schemeClr val="tx2"/>
              </a:solidFill>
              <a:highlight>
                <a:srgbClr val="FFFF00"/>
              </a:highlight>
            </a:endParaRPr>
          </a:p>
          <a:p>
            <a:pPr algn="l">
              <a:lnSpc>
                <a:spcPct val="106000"/>
              </a:lnSpc>
            </a:pPr>
            <a:r>
              <a:rPr lang="da-DK" sz="900" b="1" spc="-10" dirty="0">
                <a:solidFill>
                  <a:schemeClr val="tx2"/>
                </a:solidFill>
              </a:rPr>
              <a:t>Klimarelaterede omstillingshændelser</a:t>
            </a:r>
          </a:p>
          <a:p>
            <a:pPr algn="l">
              <a:lnSpc>
                <a:spcPct val="106000"/>
              </a:lnSpc>
            </a:pPr>
            <a:r>
              <a:rPr lang="da-DK" sz="900" spc="-10" dirty="0">
                <a:solidFill>
                  <a:schemeClr val="tx2"/>
                </a:solidFill>
              </a:rPr>
              <a:t>Omstillingsrisici for din virksomhed kan fx være: </a:t>
            </a:r>
          </a:p>
          <a:p>
            <a:pPr marL="171450" indent="-171450" algn="l">
              <a:lnSpc>
                <a:spcPct val="106000"/>
              </a:lnSpc>
              <a:buFont typeface="Arial" panose="020B0604020202020204" pitchFamily="34" charset="0"/>
              <a:buChar char="•"/>
            </a:pPr>
            <a:r>
              <a:rPr lang="da-DK" sz="900" spc="-10" dirty="0">
                <a:solidFill>
                  <a:schemeClr val="tx2"/>
                </a:solidFill>
              </a:rPr>
              <a:t>Politik- og lovbaserede (fx øgede krav til </a:t>
            </a:r>
            <a:r>
              <a:rPr lang="da-DK" sz="900" spc="-10" dirty="0" err="1">
                <a:solidFill>
                  <a:schemeClr val="tx2"/>
                </a:solidFill>
              </a:rPr>
              <a:t>CO₂e-rapportering</a:t>
            </a:r>
            <a:r>
              <a:rPr lang="da-DK" sz="900" spc="-10" dirty="0">
                <a:solidFill>
                  <a:schemeClr val="tx2"/>
                </a:solidFill>
              </a:rPr>
              <a:t>) </a:t>
            </a:r>
          </a:p>
          <a:p>
            <a:pPr marL="171450" indent="-171450" algn="l">
              <a:lnSpc>
                <a:spcPct val="106000"/>
              </a:lnSpc>
              <a:buFont typeface="Arial" panose="020B0604020202020204" pitchFamily="34" charset="0"/>
              <a:buChar char="•"/>
            </a:pPr>
            <a:r>
              <a:rPr lang="da-DK" sz="900" spc="-10" dirty="0">
                <a:solidFill>
                  <a:schemeClr val="tx2"/>
                </a:solidFill>
              </a:rPr>
              <a:t>Teknologibaserede (fx omkostninger ved overgang til lav-emissionsteknologi)</a:t>
            </a:r>
          </a:p>
          <a:p>
            <a:pPr marL="171450" indent="-171450" algn="l">
              <a:lnSpc>
                <a:spcPct val="106000"/>
              </a:lnSpc>
              <a:buFont typeface="Arial" panose="020B0604020202020204" pitchFamily="34" charset="0"/>
              <a:buChar char="•"/>
            </a:pPr>
            <a:r>
              <a:rPr lang="da-DK" sz="900" spc="-10" dirty="0">
                <a:solidFill>
                  <a:schemeClr val="tx2"/>
                </a:solidFill>
              </a:rPr>
              <a:t>Markedsbaserede (fx øgede omkostninger til råmaterialer)</a:t>
            </a:r>
          </a:p>
          <a:p>
            <a:pPr marL="171450" indent="-171450" algn="l">
              <a:lnSpc>
                <a:spcPct val="106000"/>
              </a:lnSpc>
              <a:buFont typeface="Arial" panose="020B0604020202020204" pitchFamily="34" charset="0"/>
              <a:buChar char="•"/>
            </a:pPr>
            <a:r>
              <a:rPr lang="da-DK" sz="900" spc="-10" dirty="0">
                <a:solidFill>
                  <a:schemeClr val="tx2"/>
                </a:solidFill>
              </a:rPr>
              <a:t>Omdømmebaserede (fx øget opmærksomhed og bekymring blandt dine interessenter).</a:t>
            </a:r>
          </a:p>
          <a:p>
            <a:pPr algn="l">
              <a:lnSpc>
                <a:spcPct val="106000"/>
              </a:lnSpc>
            </a:pPr>
            <a:r>
              <a:rPr lang="da-DK" sz="900" spc="-10" dirty="0">
                <a:solidFill>
                  <a:schemeClr val="tx2"/>
                </a:solidFill>
              </a:rPr>
              <a:t>(jf. pkt. 229) </a:t>
            </a:r>
          </a:p>
          <a:p>
            <a:pPr algn="l">
              <a:lnSpc>
                <a:spcPct val="106000"/>
              </a:lnSpc>
            </a:pPr>
            <a:endParaRPr lang="da-DK" sz="900" spc="-10" dirty="0">
              <a:solidFill>
                <a:schemeClr val="tx2"/>
              </a:solidFill>
            </a:endParaRPr>
          </a:p>
          <a:p>
            <a:pPr>
              <a:lnSpc>
                <a:spcPct val="106000"/>
              </a:lnSpc>
            </a:pPr>
            <a:r>
              <a:rPr lang="da-DK" sz="900" b="1" dirty="0">
                <a:solidFill>
                  <a:schemeClr val="tx2"/>
                </a:solidFill>
              </a:rPr>
              <a:t>Tidshorisont </a:t>
            </a:r>
            <a:r>
              <a:rPr lang="da-DK" sz="900" dirty="0">
                <a:solidFill>
                  <a:schemeClr val="tx2"/>
                </a:solidFill>
              </a:rPr>
              <a:t>(pkt. 57c)</a:t>
            </a:r>
          </a:p>
          <a:p>
            <a:pPr>
              <a:lnSpc>
                <a:spcPct val="106000"/>
              </a:lnSpc>
            </a:pPr>
            <a:r>
              <a:rPr lang="da-DK" sz="900" dirty="0">
                <a:solidFill>
                  <a:schemeClr val="tx2"/>
                </a:solidFill>
              </a:rPr>
              <a:t>Inden for </a:t>
            </a:r>
            <a:r>
              <a:rPr lang="da-DK" sz="900" dirty="0" err="1">
                <a:solidFill>
                  <a:schemeClr val="tx2"/>
                </a:solidFill>
              </a:rPr>
              <a:t>bæredygtighedsrapportering</a:t>
            </a:r>
            <a:r>
              <a:rPr lang="da-DK" sz="900" dirty="0">
                <a:solidFill>
                  <a:schemeClr val="tx2"/>
                </a:solidFill>
              </a:rPr>
              <a:t> er der en bestemt måde at definere tidshorisonter på:</a:t>
            </a:r>
          </a:p>
          <a:p>
            <a:pPr marL="171450" indent="-171450">
              <a:lnSpc>
                <a:spcPct val="106000"/>
              </a:lnSpc>
              <a:buFont typeface="Arial" panose="020B0604020202020204" pitchFamily="34" charset="0"/>
              <a:buChar char="•"/>
            </a:pPr>
            <a:r>
              <a:rPr lang="da-DK" sz="900" dirty="0">
                <a:solidFill>
                  <a:schemeClr val="tx2"/>
                </a:solidFill>
              </a:rPr>
              <a:t>Kort sigt (inden for 1 år)</a:t>
            </a:r>
          </a:p>
          <a:p>
            <a:pPr marL="171450" indent="-171450">
              <a:lnSpc>
                <a:spcPct val="106000"/>
              </a:lnSpc>
              <a:buFont typeface="Arial" panose="020B0604020202020204" pitchFamily="34" charset="0"/>
              <a:buChar char="•"/>
            </a:pPr>
            <a:r>
              <a:rPr lang="da-DK" sz="900" dirty="0">
                <a:solidFill>
                  <a:schemeClr val="tx2"/>
                </a:solidFill>
              </a:rPr>
              <a:t>Mellem langt sigt (2-5 år)</a:t>
            </a:r>
          </a:p>
          <a:p>
            <a:pPr marL="171450" indent="-171450">
              <a:lnSpc>
                <a:spcPct val="106000"/>
              </a:lnSpc>
              <a:buFont typeface="Arial" panose="020B0604020202020204" pitchFamily="34" charset="0"/>
              <a:buChar char="•"/>
            </a:pPr>
            <a:r>
              <a:rPr lang="da-DK" sz="900" dirty="0">
                <a:solidFill>
                  <a:schemeClr val="tx2"/>
                </a:solidFill>
              </a:rPr>
              <a:t>Langt sigt (over 5 år).</a:t>
            </a:r>
            <a:endParaRPr lang="da-DK" sz="900" b="1" dirty="0">
              <a:solidFill>
                <a:schemeClr val="tx2"/>
              </a:solidFill>
            </a:endParaRPr>
          </a:p>
          <a:p>
            <a:pPr>
              <a:lnSpc>
                <a:spcPct val="106000"/>
              </a:lnSpc>
            </a:pPr>
            <a:endParaRPr lang="da-DK" sz="900" b="1" dirty="0">
              <a:solidFill>
                <a:schemeClr val="tx2"/>
              </a:solidFill>
            </a:endParaRPr>
          </a:p>
          <a:p>
            <a:pPr>
              <a:lnSpc>
                <a:spcPct val="106000"/>
              </a:lnSpc>
            </a:pPr>
            <a:r>
              <a:rPr lang="da-DK" sz="900" b="1" dirty="0">
                <a:solidFill>
                  <a:schemeClr val="tx2"/>
                </a:solidFill>
              </a:rPr>
              <a:t>Klimatilpasning </a:t>
            </a:r>
            <a:r>
              <a:rPr lang="da-DK" sz="900" dirty="0">
                <a:solidFill>
                  <a:schemeClr val="tx2"/>
                </a:solidFill>
              </a:rPr>
              <a:t>(pkt. 57d)</a:t>
            </a:r>
          </a:p>
          <a:p>
            <a:pPr>
              <a:lnSpc>
                <a:spcPct val="106000"/>
              </a:lnSpc>
            </a:pPr>
            <a:r>
              <a:rPr lang="da-DK" sz="900" spc="-10" dirty="0">
                <a:solidFill>
                  <a:schemeClr val="tx2"/>
                </a:solidFill>
              </a:rPr>
              <a:t>Klimatilpasning betyder i denne sammenhæng, at din virksomhed </a:t>
            </a:r>
            <a:r>
              <a:rPr lang="da-DK" sz="900" dirty="0">
                <a:solidFill>
                  <a:schemeClr val="tx2"/>
                </a:solidFill>
              </a:rPr>
              <a:t>har igangsat klimatilpasningshandlinger som konsekvens af de identificerede klimarelaterede risici</a:t>
            </a:r>
            <a:r>
              <a:rPr lang="da-DK" sz="900" spc="-10" dirty="0">
                <a:solidFill>
                  <a:schemeClr val="tx2"/>
                </a:solidFill>
              </a:rPr>
              <a:t>.</a:t>
            </a:r>
          </a:p>
          <a:p>
            <a:pPr algn="l">
              <a:lnSpc>
                <a:spcPct val="106000"/>
              </a:lnSpc>
            </a:pPr>
            <a:endParaRPr lang="da-DK" sz="900" spc="-10" dirty="0">
              <a:solidFill>
                <a:schemeClr val="tx2"/>
              </a:solidFill>
            </a:endParaRPr>
          </a:p>
        </p:txBody>
      </p:sp>
      <p:pic>
        <p:nvPicPr>
          <p:cNvPr id="17" name="Graphic 2">
            <a:extLst>
              <a:ext uri="{FF2B5EF4-FFF2-40B4-BE49-F238E27FC236}">
                <a16:creationId xmlns:a16="http://schemas.microsoft.com/office/drawing/2014/main" id="{0B37B5DE-7925-92C3-4CA3-A2241D40D4D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35287" y="1120641"/>
            <a:ext cx="257747" cy="232600"/>
          </a:xfrm>
          <a:prstGeom prst="rect">
            <a:avLst/>
          </a:prstGeom>
        </p:spPr>
      </p:pic>
      <p:pic>
        <p:nvPicPr>
          <p:cNvPr id="18" name="Graphic 9">
            <a:extLst>
              <a:ext uri="{FF2B5EF4-FFF2-40B4-BE49-F238E27FC236}">
                <a16:creationId xmlns:a16="http://schemas.microsoft.com/office/drawing/2014/main" id="{EAE03BA8-CC4A-828B-D5E8-5EE6539F2B3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135" y="1081029"/>
            <a:ext cx="207455" cy="232601"/>
          </a:xfrm>
          <a:prstGeom prst="rect">
            <a:avLst/>
          </a:prstGeom>
        </p:spPr>
      </p:pic>
      <p:sp>
        <p:nvSpPr>
          <p:cNvPr id="19" name="Rectangle 7">
            <a:extLst>
              <a:ext uri="{FF2B5EF4-FFF2-40B4-BE49-F238E27FC236}">
                <a16:creationId xmlns:a16="http://schemas.microsoft.com/office/drawing/2014/main" id="{B04B13C9-D654-A12D-9B8C-881716B7934F}"/>
              </a:ext>
            </a:extLst>
          </p:cNvPr>
          <p:cNvSpPr/>
          <p:nvPr/>
        </p:nvSpPr>
        <p:spPr>
          <a:xfrm>
            <a:off x="518599" y="1016001"/>
            <a:ext cx="7370274" cy="86050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Udvidet modul.</a:t>
            </a:r>
          </a:p>
          <a:p>
            <a:pPr>
              <a:lnSpc>
                <a:spcPct val="106000"/>
              </a:lnSpc>
            </a:pPr>
            <a:endParaRPr lang="da-DK" sz="900" spc="-10">
              <a:solidFill>
                <a:schemeClr val="bg1"/>
              </a:solidFill>
            </a:endParaRPr>
          </a:p>
          <a:p>
            <a:pPr>
              <a:lnSpc>
                <a:spcPct val="106000"/>
              </a:lnSpc>
            </a:pPr>
            <a:r>
              <a:rPr lang="da-DK" sz="900" spc="-10">
                <a:solidFill>
                  <a:schemeClr val="bg1"/>
                </a:solidFill>
              </a:rPr>
              <a:t>Den nedenstående tabel skal kun udfyldes, hvis din virksomhed har identificeret klimarelaterede risici og/eller klimarelaterede omstillingsrisici, der kan få negativ indflydelse på din virksomhed (pkt. 57).</a:t>
            </a:r>
          </a:p>
        </p:txBody>
      </p:sp>
      <p:pic>
        <p:nvPicPr>
          <p:cNvPr id="20" name="Graphic 9">
            <a:extLst>
              <a:ext uri="{FF2B5EF4-FFF2-40B4-BE49-F238E27FC236}">
                <a16:creationId xmlns:a16="http://schemas.microsoft.com/office/drawing/2014/main" id="{23D37813-3D65-B2D0-9343-8884249F9E9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135" y="1092535"/>
            <a:ext cx="207455" cy="232601"/>
          </a:xfrm>
          <a:prstGeom prst="rect">
            <a:avLst/>
          </a:prstGeom>
        </p:spPr>
      </p:pic>
    </p:spTree>
    <p:extLst>
      <p:ext uri="{BB962C8B-B14F-4D97-AF65-F5344CB8AC3E}">
        <p14:creationId xmlns:p14="http://schemas.microsoft.com/office/powerpoint/2010/main" val="1168718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a:t>K</a:t>
            </a:r>
            <a:r>
              <a:rPr lang="da-DK" sz="1800" b="1">
                <a:solidFill>
                  <a:schemeClr val="tx2"/>
                </a:solidFill>
              </a:rPr>
              <a:t>limarisici (C4) - fortsat</a:t>
            </a:r>
            <a:endParaRPr lang="da-DK" noProof="0"/>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31</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
        <p:nvSpPr>
          <p:cNvPr id="7" name="Rectangle 7">
            <a:extLst>
              <a:ext uri="{FF2B5EF4-FFF2-40B4-BE49-F238E27FC236}">
                <a16:creationId xmlns:a16="http://schemas.microsoft.com/office/drawing/2014/main" id="{C9C42851-2A65-5F35-DDF8-568B9AD1D5A0}"/>
              </a:ext>
            </a:extLst>
          </p:cNvPr>
          <p:cNvSpPr/>
          <p:nvPr/>
        </p:nvSpPr>
        <p:spPr>
          <a:xfrm>
            <a:off x="498723" y="1016413"/>
            <a:ext cx="7370274" cy="9952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kan udfyldes</a:t>
            </a:r>
            <a:r>
              <a:rPr lang="da-DK" sz="900" spc="-10">
                <a:solidFill>
                  <a:schemeClr val="bg1"/>
                </a:solidFill>
              </a:rPr>
              <a:t>,</a:t>
            </a:r>
            <a:r>
              <a:rPr lang="da-DK" sz="900" b="1" spc="-10">
                <a:solidFill>
                  <a:schemeClr val="bg1"/>
                </a:solidFill>
              </a:rPr>
              <a:t> </a:t>
            </a:r>
            <a:r>
              <a:rPr lang="da-DK" sz="900" spc="-10">
                <a:solidFill>
                  <a:schemeClr val="bg1"/>
                </a:solidFill>
              </a:rPr>
              <a:t>jf.</a:t>
            </a:r>
            <a:r>
              <a:rPr lang="da-DK" sz="900" b="1" spc="-10">
                <a:solidFill>
                  <a:schemeClr val="bg1"/>
                </a:solidFill>
              </a:rPr>
              <a:t> </a:t>
            </a:r>
            <a:r>
              <a:rPr lang="da-DK" sz="900" spc="-10">
                <a:solidFill>
                  <a:schemeClr val="bg1"/>
                </a:solidFill>
              </a:rPr>
              <a:t>Udvidet modul.</a:t>
            </a:r>
          </a:p>
          <a:p>
            <a:pPr>
              <a:lnSpc>
                <a:spcPct val="106000"/>
              </a:lnSpc>
            </a:pPr>
            <a:endParaRPr lang="da-DK" sz="900" spc="-10">
              <a:solidFill>
                <a:schemeClr val="bg1"/>
              </a:solidFill>
            </a:endParaRPr>
          </a:p>
          <a:p>
            <a:pPr>
              <a:lnSpc>
                <a:spcPct val="106000"/>
              </a:lnSpc>
            </a:pPr>
            <a:r>
              <a:rPr lang="da-DK" sz="900" spc="-10">
                <a:solidFill>
                  <a:schemeClr val="bg1"/>
                </a:solidFill>
              </a:rPr>
              <a:t>Du kan vælge at udfylde den nedenstående tabel, der beskriver, hvordan de oplistede risici fra forrige side potentielt kan have en negativ påvirkning på din virksomheds </a:t>
            </a:r>
            <a:r>
              <a:rPr lang="da-DK" sz="900" u="sng" spc="-10">
                <a:solidFill>
                  <a:schemeClr val="bg1"/>
                </a:solidFill>
              </a:rPr>
              <a:t>finansielle præstation </a:t>
            </a:r>
            <a:r>
              <a:rPr lang="da-DK" sz="900" spc="-10">
                <a:solidFill>
                  <a:schemeClr val="bg1"/>
                </a:solidFill>
              </a:rPr>
              <a:t>og </a:t>
            </a:r>
            <a:r>
              <a:rPr lang="da-DK" sz="900" u="sng" spc="-10">
                <a:solidFill>
                  <a:schemeClr val="bg1"/>
                </a:solidFill>
              </a:rPr>
              <a:t>forretningsdrift</a:t>
            </a:r>
            <a:r>
              <a:rPr lang="da-DK" sz="900" spc="-10">
                <a:solidFill>
                  <a:schemeClr val="bg1"/>
                </a:solidFill>
              </a:rPr>
              <a:t> (pkt. 58).</a:t>
            </a:r>
          </a:p>
          <a:p>
            <a:pPr>
              <a:lnSpc>
                <a:spcPct val="106000"/>
              </a:lnSpc>
            </a:pPr>
            <a:endParaRPr lang="da-DK" sz="900" spc="-10">
              <a:solidFill>
                <a:schemeClr val="bg1"/>
              </a:solidFill>
            </a:endParaRPr>
          </a:p>
          <a:p>
            <a:pPr>
              <a:lnSpc>
                <a:spcPct val="106000"/>
              </a:lnSpc>
            </a:pPr>
            <a:endParaRPr lang="da-DK" sz="900" spc="-10">
              <a:solidFill>
                <a:schemeClr val="bg1"/>
              </a:solidFill>
            </a:endParaRPr>
          </a:p>
        </p:txBody>
      </p:sp>
      <p:pic>
        <p:nvPicPr>
          <p:cNvPr id="9" name="Graphic 9">
            <a:extLst>
              <a:ext uri="{FF2B5EF4-FFF2-40B4-BE49-F238E27FC236}">
                <a16:creationId xmlns:a16="http://schemas.microsoft.com/office/drawing/2014/main" id="{701FC5B6-C71C-4B3D-30F9-DBF0A8F39E1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0"/>
            <a:ext cx="207455" cy="232601"/>
          </a:xfrm>
          <a:prstGeom prst="rect">
            <a:avLst/>
          </a:prstGeom>
        </p:spPr>
      </p:pic>
      <p:graphicFrame>
        <p:nvGraphicFramePr>
          <p:cNvPr id="13" name="Table 2">
            <a:extLst>
              <a:ext uri="{FF2B5EF4-FFF2-40B4-BE49-F238E27FC236}">
                <a16:creationId xmlns:a16="http://schemas.microsoft.com/office/drawing/2014/main" id="{6B6532BD-8830-D325-3A0A-E3778F929B7C}"/>
              </a:ext>
            </a:extLst>
          </p:cNvPr>
          <p:cNvGraphicFramePr>
            <a:graphicFrameLocks noGrp="1"/>
          </p:cNvGraphicFramePr>
          <p:nvPr>
            <p:extLst>
              <p:ext uri="{D42A27DB-BD31-4B8C-83A1-F6EECF244321}">
                <p14:modId xmlns:p14="http://schemas.microsoft.com/office/powerpoint/2010/main" val="2432350339"/>
              </p:ext>
            </p:extLst>
          </p:nvPr>
        </p:nvGraphicFramePr>
        <p:xfrm>
          <a:off x="498723" y="2123944"/>
          <a:ext cx="7370275" cy="3485751"/>
        </p:xfrm>
        <a:graphic>
          <a:graphicData uri="http://schemas.openxmlformats.org/drawingml/2006/table">
            <a:tbl>
              <a:tblPr firstRow="1">
                <a:tableStyleId>{2A488322-F2BA-4B5B-9748-0D474271808F}</a:tableStyleId>
              </a:tblPr>
              <a:tblGrid>
                <a:gridCol w="1873979">
                  <a:extLst>
                    <a:ext uri="{9D8B030D-6E8A-4147-A177-3AD203B41FA5}">
                      <a16:colId xmlns:a16="http://schemas.microsoft.com/office/drawing/2014/main" val="1904521774"/>
                    </a:ext>
                  </a:extLst>
                </a:gridCol>
                <a:gridCol w="3496875">
                  <a:extLst>
                    <a:ext uri="{9D8B030D-6E8A-4147-A177-3AD203B41FA5}">
                      <a16:colId xmlns:a16="http://schemas.microsoft.com/office/drawing/2014/main" val="3164053669"/>
                    </a:ext>
                  </a:extLst>
                </a:gridCol>
                <a:gridCol w="1079863">
                  <a:extLst>
                    <a:ext uri="{9D8B030D-6E8A-4147-A177-3AD203B41FA5}">
                      <a16:colId xmlns:a16="http://schemas.microsoft.com/office/drawing/2014/main" val="1263457420"/>
                    </a:ext>
                  </a:extLst>
                </a:gridCol>
                <a:gridCol w="919558">
                  <a:extLst>
                    <a:ext uri="{9D8B030D-6E8A-4147-A177-3AD203B41FA5}">
                      <a16:colId xmlns:a16="http://schemas.microsoft.com/office/drawing/2014/main" val="1484983729"/>
                    </a:ext>
                  </a:extLst>
                </a:gridCol>
              </a:tblGrid>
              <a:tr h="17511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kern="1200">
                          <a:solidFill>
                            <a:schemeClr val="tx2"/>
                          </a:solidFill>
                          <a:latin typeface="+mn-lt"/>
                          <a:ea typeface="+mn-ea"/>
                          <a:cs typeface="+mn-cs"/>
                        </a:rPr>
                        <a:t>(pkt. 58)</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0" kern="120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0" i="0"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806123079"/>
                  </a:ext>
                </a:extLst>
              </a:tr>
              <a:tr h="3881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1" noProof="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Potentiel negativ </a:t>
                      </a:r>
                      <a:r>
                        <a:rPr lang="da-DK" sz="900" b="1" kern="1200" noProof="0">
                          <a:solidFill>
                            <a:schemeClr val="tx2"/>
                          </a:solidFill>
                          <a:latin typeface="+mn-lt"/>
                          <a:ea typeface="+mn-ea"/>
                          <a:cs typeface="+mn-cs"/>
                        </a:rPr>
                        <a:t>påvirkning på </a:t>
                      </a:r>
                      <a:r>
                        <a:rPr lang="da-DK" sz="900" b="1" kern="1200">
                          <a:solidFill>
                            <a:schemeClr val="tx2"/>
                          </a:solidFill>
                          <a:latin typeface="+mn-lt"/>
                          <a:ea typeface="+mn-ea"/>
                          <a:cs typeface="+mn-cs"/>
                        </a:rPr>
                        <a:t>virksomhedens finansielle præstation og forretningsdrift </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kern="1200">
                          <a:solidFill>
                            <a:schemeClr val="tx2"/>
                          </a:solidFill>
                          <a:latin typeface="+mn-lt"/>
                          <a:ea typeface="+mn-ea"/>
                          <a:cs typeface="+mn-cs"/>
                        </a:rPr>
                        <a:t>Finansiel risiko</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kern="1200">
                          <a:solidFill>
                            <a:schemeClr val="tx2"/>
                          </a:solidFill>
                          <a:latin typeface="+mn-lt"/>
                          <a:ea typeface="+mn-ea"/>
                          <a:cs typeface="+mn-cs"/>
                        </a:rPr>
                        <a:t>(lav/mellem/høj)</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noProof="0">
                          <a:solidFill>
                            <a:schemeClr val="tx2"/>
                          </a:solidFill>
                        </a:rPr>
                        <a:t>Tidshorisont</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i="0" noProof="0">
                          <a:solidFill>
                            <a:schemeClr val="tx2"/>
                          </a:solidFill>
                        </a:rPr>
                        <a:t>(0-1 år/2-5 år/ &gt;5 år)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23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a:solidFill>
                            <a:schemeClr val="tx2"/>
                          </a:solidFill>
                          <a:latin typeface="+mn-lt"/>
                          <a:ea typeface="+mn-ea"/>
                          <a:cs typeface="+mn-cs"/>
                        </a:rPr>
                        <a:t>Kroniske farer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74311986"/>
                  </a:ext>
                </a:extLst>
              </a:tr>
              <a:tr h="23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a:t>
                      </a:r>
                      <a:r>
                        <a:rPr lang="da-DK" sz="900" b="0" kern="1200">
                          <a:solidFill>
                            <a:schemeClr val="accent2"/>
                          </a:solidFill>
                          <a:latin typeface="+mn-lt"/>
                          <a:ea typeface="+mn-ea"/>
                          <a:cs typeface="+mn-cs"/>
                        </a:rPr>
                        <a:t>Beskriv kobling til den finansielle præstation og forretningsdrift</a:t>
                      </a:r>
                      <a:r>
                        <a:rPr lang="da-DK" sz="900" b="0" noProof="0">
                          <a:solidFill>
                            <a:schemeClr val="accent2"/>
                          </a:solidFill>
                        </a:rPr>
                        <a:t>]</a:t>
                      </a:r>
                      <a:endParaRPr lang="da-DK" sz="900" b="0" kern="1200">
                        <a:solidFill>
                          <a:schemeClr val="accent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[lav/mellem/høj]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[0-1 år/2-5 år/ &gt;5 år]</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37070102"/>
                  </a:ext>
                </a:extLst>
              </a:tr>
              <a:tr h="23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a:t>
                      </a:r>
                      <a:r>
                        <a:rPr lang="da-DK" sz="900" b="0" kern="1200">
                          <a:solidFill>
                            <a:schemeClr val="accent2"/>
                          </a:solidFill>
                          <a:latin typeface="+mn-lt"/>
                          <a:ea typeface="+mn-ea"/>
                          <a:cs typeface="+mn-cs"/>
                        </a:rPr>
                        <a:t>Beskriv kobling til den finansielle præstation og forretningsdrift</a:t>
                      </a:r>
                      <a:r>
                        <a:rPr lang="da-DK" sz="900" b="0" noProof="0">
                          <a:solidFill>
                            <a:schemeClr val="accent2"/>
                          </a:solidFill>
                        </a:rPr>
                        <a:t>]</a:t>
                      </a:r>
                      <a:endParaRPr lang="da-DK" sz="900" b="0" kern="1200">
                        <a:solidFill>
                          <a:schemeClr val="accent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[lav/mellem/høj]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[0-1 år/2-5 år/ &gt;5 år]</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77868472"/>
                  </a:ext>
                </a:extLst>
              </a:tr>
              <a:tr h="23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a:solidFill>
                            <a:schemeClr val="tx2"/>
                          </a:solidFill>
                          <a:latin typeface="+mn-lt"/>
                          <a:ea typeface="+mn-ea"/>
                          <a:cs typeface="+mn-cs"/>
                        </a:rPr>
                        <a:t>Akutte farer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8636619"/>
                  </a:ext>
                </a:extLst>
              </a:tr>
              <a:tr h="23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a:t>
                      </a:r>
                      <a:r>
                        <a:rPr lang="da-DK" sz="900" b="0" kern="1200">
                          <a:solidFill>
                            <a:schemeClr val="accent2"/>
                          </a:solidFill>
                          <a:latin typeface="+mn-lt"/>
                          <a:ea typeface="+mn-ea"/>
                          <a:cs typeface="+mn-cs"/>
                        </a:rPr>
                        <a:t>Beskriv kobling til den finansielle præstation og forretningsdrift</a:t>
                      </a:r>
                      <a:r>
                        <a:rPr lang="da-DK" sz="900" b="0" noProof="0">
                          <a:solidFill>
                            <a:schemeClr val="accent2"/>
                          </a:solidFill>
                        </a:rPr>
                        <a:t>]</a:t>
                      </a:r>
                      <a:endParaRPr lang="da-DK" sz="900" b="0" kern="1200">
                        <a:solidFill>
                          <a:schemeClr val="accent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[lav/mellem/høj]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[0-1 år/2-5 år/ &gt;5 år]</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23552898"/>
                  </a:ext>
                </a:extLst>
              </a:tr>
              <a:tr h="23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a:t>
                      </a:r>
                      <a:r>
                        <a:rPr lang="da-DK" sz="900" b="0" kern="1200">
                          <a:solidFill>
                            <a:schemeClr val="accent2"/>
                          </a:solidFill>
                          <a:latin typeface="+mn-lt"/>
                          <a:ea typeface="+mn-ea"/>
                          <a:cs typeface="+mn-cs"/>
                        </a:rPr>
                        <a:t>Beskriv kobling til den finansielle præstation og forretningsdrift</a:t>
                      </a:r>
                      <a:r>
                        <a:rPr lang="da-DK" sz="900" b="0" noProof="0">
                          <a:solidFill>
                            <a:schemeClr val="accent2"/>
                          </a:solidFill>
                        </a:rPr>
                        <a:t>]</a:t>
                      </a:r>
                      <a:endParaRPr lang="da-DK" sz="900" b="0" kern="1200">
                        <a:solidFill>
                          <a:schemeClr val="accent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[lav/mellem/høj]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[0-1 år/2-5 år/ &gt;5 år]</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27336408"/>
                  </a:ext>
                </a:extLst>
              </a:tr>
              <a:tr h="23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a:solidFill>
                            <a:schemeClr val="tx2"/>
                          </a:solidFill>
                          <a:latin typeface="+mn-lt"/>
                          <a:ea typeface="+mn-ea"/>
                          <a:cs typeface="+mn-cs"/>
                        </a:rPr>
                        <a:t>Omstillingsrisici</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70555600"/>
                  </a:ext>
                </a:extLst>
              </a:tr>
              <a:tr h="23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a:t>
                      </a:r>
                      <a:r>
                        <a:rPr lang="da-DK" sz="900" b="0" kern="1200">
                          <a:solidFill>
                            <a:schemeClr val="accent2"/>
                          </a:solidFill>
                          <a:latin typeface="+mn-lt"/>
                          <a:ea typeface="+mn-ea"/>
                          <a:cs typeface="+mn-cs"/>
                        </a:rPr>
                        <a:t>Beskriv kobling til den finansielle præstation og forretningsdrift</a:t>
                      </a:r>
                      <a:r>
                        <a:rPr lang="da-DK" sz="900" b="0" noProof="0">
                          <a:solidFill>
                            <a:schemeClr val="accent2"/>
                          </a:solidFill>
                        </a:rPr>
                        <a:t>]</a:t>
                      </a:r>
                      <a:endParaRPr lang="da-DK" sz="900" b="0" kern="1200">
                        <a:solidFill>
                          <a:schemeClr val="accent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[lav/mellem/høj]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[0-1 år/2-5 år/ &gt;5 år]</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6258133"/>
                  </a:ext>
                </a:extLst>
              </a:tr>
              <a:tr h="23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[Indsæt kort beskrivelse]</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a:t>
                      </a:r>
                      <a:r>
                        <a:rPr lang="da-DK" sz="900" b="0" kern="1200">
                          <a:solidFill>
                            <a:schemeClr val="accent2"/>
                          </a:solidFill>
                          <a:latin typeface="+mn-lt"/>
                          <a:ea typeface="+mn-ea"/>
                          <a:cs typeface="+mn-cs"/>
                        </a:rPr>
                        <a:t>Beskriv kobling til den finansielle præstation og forretningsdrift</a:t>
                      </a:r>
                      <a:r>
                        <a:rPr lang="da-DK" sz="900" b="0" noProof="0">
                          <a:solidFill>
                            <a:schemeClr val="accent2"/>
                          </a:solidFill>
                        </a:rPr>
                        <a:t>]</a:t>
                      </a:r>
                      <a:endParaRPr lang="da-DK" sz="900" b="0" kern="1200">
                        <a:solidFill>
                          <a:schemeClr val="accent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[lav/mellem/høj]</a:t>
                      </a:r>
                      <a:endParaRPr lang="da-DK" sz="900" b="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[0-1 år/2-5 år/ &gt;5 år]</a:t>
                      </a:r>
                      <a:endParaRPr lang="da-DK" sz="900" b="0" dirty="0">
                        <a:solidFill>
                          <a:schemeClr val="accent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58330667"/>
                  </a:ext>
                </a:extLst>
              </a:tr>
            </a:tbl>
          </a:graphicData>
        </a:graphic>
      </p:graphicFrame>
    </p:spTree>
    <p:extLst>
      <p:ext uri="{BB962C8B-B14F-4D97-AF65-F5344CB8AC3E}">
        <p14:creationId xmlns:p14="http://schemas.microsoft.com/office/powerpoint/2010/main" val="4001943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49299"/>
          </a:xfrm>
        </p:spPr>
        <p:txBody>
          <a:bodyPr/>
          <a:lstStyle/>
          <a:p>
            <a:r>
              <a:rPr lang="da-DK" sz="1800" b="1" i="0" u="none" strike="noStrike" kern="1200" spc="-10" noProof="0">
                <a:solidFill>
                  <a:srgbClr val="1B4528"/>
                </a:solidFill>
              </a:rPr>
              <a:t>Supplerende (generelle) oplysninger om arbejdsstyrken (C5)</a:t>
            </a:r>
            <a:endParaRPr lang="da-DK" noProof="0"/>
          </a:p>
        </p:txBody>
      </p:sp>
      <p:sp>
        <p:nvSpPr>
          <p:cNvPr id="11" name="Rectangle 7">
            <a:extLst>
              <a:ext uri="{FF2B5EF4-FFF2-40B4-BE49-F238E27FC236}">
                <a16:creationId xmlns:a16="http://schemas.microsoft.com/office/drawing/2014/main" id="{4DFE388F-E363-7FAC-DDBA-25A279BF1076}"/>
              </a:ext>
            </a:extLst>
          </p:cNvPr>
          <p:cNvSpPr/>
          <p:nvPr/>
        </p:nvSpPr>
        <p:spPr>
          <a:xfrm>
            <a:off x="507999" y="1015999"/>
            <a:ext cx="7343772" cy="82164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kan </a:t>
            </a:r>
            <a:r>
              <a:rPr lang="da-DK" sz="900" spc="-10">
                <a:solidFill>
                  <a:schemeClr val="bg1"/>
                </a:solidFill>
              </a:rPr>
              <a:t>udfyldes</a:t>
            </a:r>
            <a:r>
              <a:rPr lang="da-DK" sz="900" b="1" spc="-10">
                <a:solidFill>
                  <a:schemeClr val="bg1"/>
                </a:solidFill>
              </a:rPr>
              <a:t>, </a:t>
            </a:r>
            <a:r>
              <a:rPr lang="da-DK" sz="900" spc="-10">
                <a:solidFill>
                  <a:schemeClr val="bg1"/>
                </a:solidFill>
              </a:rPr>
              <a:t>jf.</a:t>
            </a:r>
            <a:r>
              <a:rPr lang="da-DK" sz="900" b="1" spc="-10">
                <a:solidFill>
                  <a:schemeClr val="bg1"/>
                </a:solidFill>
              </a:rPr>
              <a:t> </a:t>
            </a:r>
            <a:r>
              <a:rPr lang="da-DK" sz="900" spc="-10">
                <a:solidFill>
                  <a:schemeClr val="bg1"/>
                </a:solidFill>
              </a:rPr>
              <a:t>Udvidet modul.</a:t>
            </a:r>
          </a:p>
          <a:p>
            <a:pPr>
              <a:lnSpc>
                <a:spcPct val="106000"/>
              </a:lnSpc>
            </a:pPr>
            <a:endParaRPr lang="da-DK" sz="900" spc="-10">
              <a:solidFill>
                <a:schemeClr val="bg1"/>
              </a:solidFill>
            </a:endParaRPr>
          </a:p>
          <a:p>
            <a:pPr>
              <a:lnSpc>
                <a:spcPct val="106000"/>
              </a:lnSpc>
            </a:pPr>
            <a:r>
              <a:rPr lang="da-DK" sz="900" spc="-10">
                <a:solidFill>
                  <a:schemeClr val="bg1"/>
                </a:solidFill>
              </a:rPr>
              <a:t>Hvis din virksomhed beskæftiger 50 eller flere ansatte, kan du vælge at oplyse om forholdet mellem kvinder og mænd på ledelsesniveau i din virksomhed.</a:t>
            </a: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p:txBody>
      </p:sp>
      <p:sp>
        <p:nvSpPr>
          <p:cNvPr id="22" name="Rectangle 21">
            <a:extLst>
              <a:ext uri="{FF2B5EF4-FFF2-40B4-BE49-F238E27FC236}">
                <a16:creationId xmlns:a16="http://schemas.microsoft.com/office/drawing/2014/main" id="{5D563187-F5D8-B9A2-2897-4386D5CEDEA2}"/>
              </a:ext>
            </a:extLst>
          </p:cNvPr>
          <p:cNvSpPr/>
          <p:nvPr/>
        </p:nvSpPr>
        <p:spPr>
          <a:xfrm>
            <a:off x="507995" y="2615217"/>
            <a:ext cx="7343776" cy="1874487"/>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Vejledning til udfyldelse af oplysningspunkt </a:t>
            </a:r>
          </a:p>
          <a:p>
            <a:pPr algn="l">
              <a:lnSpc>
                <a:spcPct val="106000"/>
              </a:lnSpc>
            </a:pPr>
            <a:endParaRPr lang="da-DK" sz="900" spc="-10">
              <a:solidFill>
                <a:schemeClr val="tx2"/>
              </a:solidFill>
            </a:endParaRPr>
          </a:p>
          <a:p>
            <a:pPr algn="l">
              <a:lnSpc>
                <a:spcPct val="106000"/>
              </a:lnSpc>
            </a:pPr>
            <a:r>
              <a:rPr lang="da-DK" sz="900" spc="-10">
                <a:solidFill>
                  <a:schemeClr val="tx2"/>
                </a:solidFill>
              </a:rPr>
              <a:t>Du skal bruge nedenstående formel til at udregne forholdet mellem kvinder og mænd på ledelsesniveau (pkt. 231).</a:t>
            </a:r>
          </a:p>
          <a:p>
            <a:pPr algn="l">
              <a:lnSpc>
                <a:spcPct val="106000"/>
              </a:lnSpc>
            </a:pPr>
            <a:endParaRPr lang="da-DK" sz="900" spc="-10">
              <a:solidFill>
                <a:schemeClr val="tx2"/>
              </a:solidFill>
            </a:endParaRPr>
          </a:p>
          <a:p>
            <a:pPr marL="171450" indent="-171450" algn="l">
              <a:lnSpc>
                <a:spcPct val="106000"/>
              </a:lnSpc>
              <a:buFontTx/>
              <a:buChar char="-"/>
            </a:pPr>
            <a:r>
              <a:rPr lang="da-DK" sz="900" spc="-10">
                <a:solidFill>
                  <a:schemeClr val="tx2"/>
                </a:solidFill>
              </a:rPr>
              <a:t>Hvis resultatet giver et tal </a:t>
            </a:r>
            <a:r>
              <a:rPr lang="da-DK" sz="900" u="sng" spc="-10">
                <a:solidFill>
                  <a:schemeClr val="tx2"/>
                </a:solidFill>
              </a:rPr>
              <a:t>under 1</a:t>
            </a:r>
            <a:r>
              <a:rPr lang="da-DK" sz="900" spc="-10">
                <a:solidFill>
                  <a:schemeClr val="tx2"/>
                </a:solidFill>
              </a:rPr>
              <a:t>, betyder det, at din virksomhed har ansat flere mænd end kvinder på ledelsesniveau. </a:t>
            </a:r>
          </a:p>
          <a:p>
            <a:pPr marL="171450" indent="-171450" algn="l">
              <a:lnSpc>
                <a:spcPct val="106000"/>
              </a:lnSpc>
              <a:buFontTx/>
              <a:buChar char="-"/>
            </a:pPr>
            <a:r>
              <a:rPr lang="da-DK" sz="900" spc="-10">
                <a:solidFill>
                  <a:schemeClr val="tx2"/>
                </a:solidFill>
              </a:rPr>
              <a:t>Hvis resultatet giver et tal </a:t>
            </a:r>
            <a:r>
              <a:rPr lang="da-DK" sz="900" u="sng" spc="-10">
                <a:solidFill>
                  <a:schemeClr val="tx2"/>
                </a:solidFill>
              </a:rPr>
              <a:t>over 1</a:t>
            </a:r>
            <a:r>
              <a:rPr lang="da-DK" sz="900" spc="-10">
                <a:solidFill>
                  <a:schemeClr val="tx2"/>
                </a:solidFill>
              </a:rPr>
              <a:t> , betyder det, at din virksomhed har ansat flere kvinder end mænd på ledelsesniveau.</a:t>
            </a:r>
          </a:p>
          <a:p>
            <a:pPr marL="171450" indent="-171450" algn="l">
              <a:lnSpc>
                <a:spcPct val="106000"/>
              </a:lnSpc>
              <a:buFontTx/>
              <a:buChar char="-"/>
            </a:pPr>
            <a:r>
              <a:rPr lang="da-DK" sz="900" spc="-10">
                <a:solidFill>
                  <a:schemeClr val="tx2"/>
                </a:solidFill>
              </a:rPr>
              <a:t>Hvis resultatet giver 1, betyder det at din virksomhed har ansat lige mange kvinder og mænd på ledelsesniveau.</a:t>
            </a:r>
          </a:p>
          <a:p>
            <a:pPr algn="l">
              <a:lnSpc>
                <a:spcPct val="106000"/>
              </a:lnSpc>
            </a:pPr>
            <a:endParaRPr lang="da-DK" sz="900" spc="-10">
              <a:solidFill>
                <a:schemeClr val="tx2"/>
              </a:solidFill>
            </a:endParaRPr>
          </a:p>
        </p:txBody>
      </p:sp>
      <p:graphicFrame>
        <p:nvGraphicFramePr>
          <p:cNvPr id="26" name="Table 25">
            <a:extLst>
              <a:ext uri="{FF2B5EF4-FFF2-40B4-BE49-F238E27FC236}">
                <a16:creationId xmlns:a16="http://schemas.microsoft.com/office/drawing/2014/main" id="{DBB89052-4EE3-8B83-1716-B3FAA8006726}"/>
              </a:ext>
            </a:extLst>
          </p:cNvPr>
          <p:cNvGraphicFramePr>
            <a:graphicFrameLocks noGrp="1"/>
          </p:cNvGraphicFramePr>
          <p:nvPr>
            <p:extLst>
              <p:ext uri="{D42A27DB-BD31-4B8C-83A1-F6EECF244321}">
                <p14:modId xmlns:p14="http://schemas.microsoft.com/office/powerpoint/2010/main" val="4005256525"/>
              </p:ext>
            </p:extLst>
          </p:nvPr>
        </p:nvGraphicFramePr>
        <p:xfrm>
          <a:off x="705528" y="3945695"/>
          <a:ext cx="5631298" cy="389520"/>
        </p:xfrm>
        <a:graphic>
          <a:graphicData uri="http://schemas.openxmlformats.org/drawingml/2006/table">
            <a:tbl>
              <a:tblPr firstRow="1" bandRow="1">
                <a:tableStyleId>{2D5ABB26-0587-4C30-8999-92F81FD0307C}</a:tableStyleId>
              </a:tblPr>
              <a:tblGrid>
                <a:gridCol w="2275450">
                  <a:extLst>
                    <a:ext uri="{9D8B030D-6E8A-4147-A177-3AD203B41FA5}">
                      <a16:colId xmlns:a16="http://schemas.microsoft.com/office/drawing/2014/main" val="415512874"/>
                    </a:ext>
                  </a:extLst>
                </a:gridCol>
                <a:gridCol w="3355848">
                  <a:extLst>
                    <a:ext uri="{9D8B030D-6E8A-4147-A177-3AD203B41FA5}">
                      <a16:colId xmlns:a16="http://schemas.microsoft.com/office/drawing/2014/main" val="1849229301"/>
                    </a:ext>
                  </a:extLst>
                </a:gridCol>
              </a:tblGrid>
              <a:tr h="156729">
                <a:tc>
                  <a:txBody>
                    <a:bodyPr/>
                    <a:lstStyle/>
                    <a:p>
                      <a:pPr algn="ctr"/>
                      <a:r>
                        <a:rPr lang="da-DK" sz="900" b="0" i="1">
                          <a:solidFill>
                            <a:schemeClr val="tx2"/>
                          </a:solidFill>
                        </a:rPr>
                        <a:t>Antal </a:t>
                      </a:r>
                      <a:r>
                        <a:rPr lang="da-DK" sz="900" b="1" i="1">
                          <a:solidFill>
                            <a:schemeClr val="tx2"/>
                          </a:solidFill>
                        </a:rPr>
                        <a:t>kvindelige</a:t>
                      </a:r>
                      <a:r>
                        <a:rPr lang="da-DK" sz="900" b="0" i="1">
                          <a:solidFill>
                            <a:schemeClr val="tx2"/>
                          </a:solidFill>
                        </a:rPr>
                        <a:t> ansatte på ledelsesniveau</a:t>
                      </a:r>
                      <a:endParaRPr lang="en-GB" sz="900" b="0" i="1">
                        <a:solidFill>
                          <a:schemeClr val="tx2"/>
                        </a:solidFill>
                      </a:endParaRPr>
                    </a:p>
                  </a:txBody>
                  <a:tcPr marL="36000" marR="36000" marT="28800" marB="28800" anchor="ctr">
                    <a:lnB w="6350" cap="flat" cmpd="sng" algn="ctr">
                      <a:solidFill>
                        <a:srgbClr val="5F7D69"/>
                      </a:solidFill>
                      <a:prstDash val="solid"/>
                      <a:round/>
                      <a:headEnd type="none" w="med" len="med"/>
                      <a:tailEnd type="none" w="med" len="med"/>
                    </a:lnB>
                  </a:tcPr>
                </a:tc>
                <a:tc rowSpan="2">
                  <a:txBody>
                    <a:bodyPr/>
                    <a:lstStyle/>
                    <a:p>
                      <a:pPr algn="l"/>
                      <a:r>
                        <a:rPr lang="da-DK" sz="900" b="0" i="1">
                          <a:solidFill>
                            <a:schemeClr val="tx2"/>
                          </a:solidFill>
                        </a:rPr>
                        <a:t>= Forholdet mellem kvinder og mænd på ledelsesniveau </a:t>
                      </a:r>
                    </a:p>
                  </a:txBody>
                  <a:tcPr marL="54000" marR="36000" marT="108000" marB="28800"/>
                </a:tc>
                <a:extLst>
                  <a:ext uri="{0D108BD9-81ED-4DB2-BD59-A6C34878D82A}">
                    <a16:rowId xmlns:a16="http://schemas.microsoft.com/office/drawing/2014/main" val="2898994374"/>
                  </a:ext>
                </a:extLst>
              </a:tr>
              <a:tr h="156729">
                <a:tc>
                  <a:txBody>
                    <a:bodyPr/>
                    <a:lstStyle/>
                    <a:p>
                      <a:pPr algn="ctr"/>
                      <a:r>
                        <a:rPr lang="da-DK" sz="900" b="0" i="1" noProof="0" dirty="0">
                          <a:solidFill>
                            <a:schemeClr val="tx2"/>
                          </a:solidFill>
                        </a:rPr>
                        <a:t>Antal </a:t>
                      </a:r>
                      <a:r>
                        <a:rPr lang="da-DK" sz="900" b="1" i="1" noProof="0" dirty="0">
                          <a:solidFill>
                            <a:schemeClr val="tx2"/>
                          </a:solidFill>
                        </a:rPr>
                        <a:t>mandlige</a:t>
                      </a:r>
                      <a:r>
                        <a:rPr lang="da-DK" sz="900" b="0" i="1" noProof="0" dirty="0">
                          <a:solidFill>
                            <a:schemeClr val="tx2"/>
                          </a:solidFill>
                        </a:rPr>
                        <a:t> ansatte på ledelsesniveau</a:t>
                      </a:r>
                    </a:p>
                  </a:txBody>
                  <a:tcPr marL="36000" marR="36000" marT="28800" marB="28800" anchor="ctr">
                    <a:lnT w="6350" cap="flat" cmpd="sng" algn="ctr">
                      <a:solidFill>
                        <a:srgbClr val="5F7D69"/>
                      </a:solidFill>
                      <a:prstDash val="solid"/>
                      <a:round/>
                      <a:headEnd type="none" w="med" len="med"/>
                      <a:tailEnd type="none" w="med" len="med"/>
                    </a:lnT>
                  </a:tcPr>
                </a:tc>
                <a:tc vMerge="1">
                  <a:txBody>
                    <a:bodyPr/>
                    <a:lstStyle/>
                    <a:p>
                      <a:endParaRPr lang="en-GB"/>
                    </a:p>
                  </a:txBody>
                  <a:tcPr/>
                </a:tc>
                <a:extLst>
                  <a:ext uri="{0D108BD9-81ED-4DB2-BD59-A6C34878D82A}">
                    <a16:rowId xmlns:a16="http://schemas.microsoft.com/office/drawing/2014/main" val="1013102162"/>
                  </a:ext>
                </a:extLst>
              </a:tr>
            </a:tbl>
          </a:graphicData>
        </a:graphic>
      </p:graphicFrame>
      <p:sp>
        <p:nvSpPr>
          <p:cNvPr id="10" name="Rectangle 9">
            <a:extLst>
              <a:ext uri="{FF2B5EF4-FFF2-40B4-BE49-F238E27FC236}">
                <a16:creationId xmlns:a16="http://schemas.microsoft.com/office/drawing/2014/main" id="{BF7B8674-8E86-C2D3-7728-AD21F161D0A0}"/>
              </a:ext>
            </a:extLst>
          </p:cNvPr>
          <p:cNvSpPr/>
          <p:nvPr/>
        </p:nvSpPr>
        <p:spPr>
          <a:xfrm>
            <a:off x="8169274" y="1060050"/>
            <a:ext cx="3514725" cy="1326534"/>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spc="-10">
              <a:solidFill>
                <a:schemeClr val="tx2"/>
              </a:solidFill>
            </a:endParaRPr>
          </a:p>
          <a:p>
            <a:pPr algn="l">
              <a:lnSpc>
                <a:spcPct val="106000"/>
              </a:lnSpc>
            </a:pPr>
            <a:r>
              <a:rPr lang="da-DK" sz="900" b="1" spc="-10">
                <a:solidFill>
                  <a:schemeClr val="tx2"/>
                </a:solidFill>
              </a:rPr>
              <a:t>Ledelsesniveau</a:t>
            </a:r>
          </a:p>
          <a:p>
            <a:pPr algn="l">
              <a:lnSpc>
                <a:spcPct val="106000"/>
              </a:lnSpc>
            </a:pPr>
            <a:r>
              <a:rPr lang="da-DK" sz="900" spc="-10">
                <a:solidFill>
                  <a:schemeClr val="tx2"/>
                </a:solidFill>
              </a:rPr>
              <a:t>Ledelsesniveau kan defineres som niveauet under din virksomheds bestyrelse - medmindre din virksomhed ønsker at anvende en anden definition. I så fald bør definitionen beskrives sammen med oplysningspunktet.</a:t>
            </a:r>
          </a:p>
          <a:p>
            <a:pPr algn="l">
              <a:lnSpc>
                <a:spcPct val="106000"/>
              </a:lnSpc>
            </a:pPr>
            <a:endParaRPr lang="da-DK" sz="900" b="1" spc="-10">
              <a:solidFill>
                <a:schemeClr val="tx2"/>
              </a:solidFill>
              <a:highlight>
                <a:srgbClr val="FFFF00"/>
              </a:highlight>
            </a:endParaRPr>
          </a:p>
          <a:p>
            <a:pPr algn="l">
              <a:lnSpc>
                <a:spcPct val="106000"/>
              </a:lnSpc>
            </a:pPr>
            <a:endParaRPr lang="da-DK" sz="900" b="1" spc="-10">
              <a:solidFill>
                <a:schemeClr val="tx2"/>
              </a:solidFill>
            </a:endParaRPr>
          </a:p>
          <a:p>
            <a:pPr algn="l">
              <a:lnSpc>
                <a:spcPct val="106000"/>
              </a:lnSpc>
            </a:pPr>
            <a:endParaRPr lang="da-DK" sz="900" b="1" spc="-10">
              <a:solidFill>
                <a:schemeClr val="tx2"/>
              </a:solidFill>
            </a:endParaRPr>
          </a:p>
          <a:p>
            <a:pPr algn="l">
              <a:lnSpc>
                <a:spcPct val="106000"/>
              </a:lnSpc>
            </a:pPr>
            <a:endParaRPr lang="da-DK" sz="900" spc="-10">
              <a:solidFill>
                <a:schemeClr val="tx2"/>
              </a:solidFill>
            </a:endParaRPr>
          </a:p>
        </p:txBody>
      </p:sp>
      <p:pic>
        <p:nvPicPr>
          <p:cNvPr id="14" name="Graphic 13">
            <a:extLst>
              <a:ext uri="{FF2B5EF4-FFF2-40B4-BE49-F238E27FC236}">
                <a16:creationId xmlns:a16="http://schemas.microsoft.com/office/drawing/2014/main" id="{3B84A967-CBF4-6B29-406D-7AE11E6574E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095978"/>
            <a:ext cx="207455" cy="232601"/>
          </a:xfrm>
          <a:prstGeom prst="rect">
            <a:avLst/>
          </a:prstGeom>
        </p:spPr>
      </p:pic>
      <p:pic>
        <p:nvPicPr>
          <p:cNvPr id="25" name="Graphic 24">
            <a:extLst>
              <a:ext uri="{FF2B5EF4-FFF2-40B4-BE49-F238E27FC236}">
                <a16:creationId xmlns:a16="http://schemas.microsoft.com/office/drawing/2014/main" id="{C2BD25EE-56FF-0361-F19C-6A2350B391D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1" y="2680342"/>
            <a:ext cx="207455" cy="232601"/>
          </a:xfrm>
          <a:prstGeom prst="rect">
            <a:avLst/>
          </a:prstGeom>
        </p:spPr>
      </p:pic>
      <p:pic>
        <p:nvPicPr>
          <p:cNvPr id="29" name="Graphic 28">
            <a:extLst>
              <a:ext uri="{FF2B5EF4-FFF2-40B4-BE49-F238E27FC236}">
                <a16:creationId xmlns:a16="http://schemas.microsoft.com/office/drawing/2014/main" id="{CE5A0ED2-DC31-60C2-D89C-85F4230F71B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233257" y="1160704"/>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32</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graphicFrame>
        <p:nvGraphicFramePr>
          <p:cNvPr id="8" name="Table 7">
            <a:extLst>
              <a:ext uri="{FF2B5EF4-FFF2-40B4-BE49-F238E27FC236}">
                <a16:creationId xmlns:a16="http://schemas.microsoft.com/office/drawing/2014/main" id="{93255C96-A783-191D-6874-59444594070E}"/>
              </a:ext>
            </a:extLst>
          </p:cNvPr>
          <p:cNvGraphicFramePr>
            <a:graphicFrameLocks noGrp="1"/>
          </p:cNvGraphicFramePr>
          <p:nvPr>
            <p:extLst>
              <p:ext uri="{D42A27DB-BD31-4B8C-83A1-F6EECF244321}">
                <p14:modId xmlns:p14="http://schemas.microsoft.com/office/powerpoint/2010/main" val="4042211240"/>
              </p:ext>
            </p:extLst>
          </p:nvPr>
        </p:nvGraphicFramePr>
        <p:xfrm>
          <a:off x="507999" y="1940710"/>
          <a:ext cx="7343774" cy="576000"/>
        </p:xfrm>
        <a:graphic>
          <a:graphicData uri="http://schemas.openxmlformats.org/drawingml/2006/table">
            <a:tbl>
              <a:tblPr firstRow="1">
                <a:tableStyleId>{2A488322-F2BA-4B5B-9748-0D474271808F}</a:tableStyleId>
              </a:tblPr>
              <a:tblGrid>
                <a:gridCol w="5701449">
                  <a:extLst>
                    <a:ext uri="{9D8B030D-6E8A-4147-A177-3AD203B41FA5}">
                      <a16:colId xmlns:a16="http://schemas.microsoft.com/office/drawing/2014/main" val="2698153288"/>
                    </a:ext>
                  </a:extLst>
                </a:gridCol>
                <a:gridCol w="1642325">
                  <a:extLst>
                    <a:ext uri="{9D8B030D-6E8A-4147-A177-3AD203B41FA5}">
                      <a16:colId xmlns:a16="http://schemas.microsoft.com/office/drawing/2014/main" val="2119413191"/>
                    </a:ext>
                  </a:extLst>
                </a:gridCol>
              </a:tblGrid>
              <a:tr h="28800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i="0">
                          <a:solidFill>
                            <a:schemeClr val="tx2"/>
                          </a:solidFill>
                        </a:rPr>
                        <a:t>Forholdet mellem kvinder og mænd på ledelsesniveau </a:t>
                      </a:r>
                      <a:r>
                        <a:rPr lang="da-DK" sz="900" b="0" i="0">
                          <a:solidFill>
                            <a:schemeClr val="tx2"/>
                          </a:solidFill>
                        </a:rPr>
                        <a:t>(pkt. 59)</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r>
                        <a:rPr lang="da-DK" sz="900" b="1">
                          <a:solidFill>
                            <a:schemeClr val="tx2"/>
                          </a:solidFill>
                        </a:rPr>
                        <a:t>År </a:t>
                      </a:r>
                      <a:r>
                        <a:rPr lang="da-DK" sz="900" b="1" noProof="0">
                          <a:solidFill>
                            <a:schemeClr val="accent2"/>
                          </a:solidFill>
                          <a:latin typeface="Calibri" panose="020F0502020204030204" pitchFamily="34" charset="0"/>
                          <a:cs typeface="Calibri" panose="020F0502020204030204" pitchFamily="34" charset="0"/>
                        </a:rPr>
                        <a:t>[I</a:t>
                      </a:r>
                      <a:r>
                        <a:rPr lang="da-DK" sz="900" b="1" noProof="0">
                          <a:solidFill>
                            <a:schemeClr val="accent2"/>
                          </a:solidFill>
                        </a:rPr>
                        <a:t>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288000">
                <a:tc vMerge="1">
                  <a:txBody>
                    <a:bodyPr/>
                    <a:lstStyle/>
                    <a:p>
                      <a:endParaRPr lang="da-DK" sz="900" b="0" noProof="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l"/>
                      <a:r>
                        <a:rPr lang="da-DK" sz="900" b="0" noProof="0" dirty="0">
                          <a:solidFill>
                            <a:schemeClr val="accent2"/>
                          </a:solidFill>
                        </a:rPr>
                        <a:t>[Indsæt tal ]</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bl>
          </a:graphicData>
        </a:graphic>
      </p:graphicFrame>
    </p:spTree>
    <p:extLst>
      <p:ext uri="{BB962C8B-B14F-4D97-AF65-F5344CB8AC3E}">
        <p14:creationId xmlns:p14="http://schemas.microsoft.com/office/powerpoint/2010/main" val="1095913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49299"/>
          </a:xfrm>
        </p:spPr>
        <p:txBody>
          <a:bodyPr/>
          <a:lstStyle/>
          <a:p>
            <a:r>
              <a:rPr lang="da-DK" sz="1800" b="1" i="0" u="none" strike="noStrike" kern="1200" spc="-10" noProof="0">
                <a:solidFill>
                  <a:srgbClr val="1B4528"/>
                </a:solidFill>
              </a:rPr>
              <a:t>Supplerende (generelle) oplysninger om arbejdsstyrken (C5) - fortsat</a:t>
            </a:r>
            <a:endParaRPr lang="da-DK" noProof="0"/>
          </a:p>
        </p:txBody>
      </p:sp>
      <p:sp>
        <p:nvSpPr>
          <p:cNvPr id="11" name="Rectangle 7">
            <a:extLst>
              <a:ext uri="{FF2B5EF4-FFF2-40B4-BE49-F238E27FC236}">
                <a16:creationId xmlns:a16="http://schemas.microsoft.com/office/drawing/2014/main" id="{4DFE388F-E363-7FAC-DDBA-25A279BF1076}"/>
              </a:ext>
            </a:extLst>
          </p:cNvPr>
          <p:cNvSpPr/>
          <p:nvPr/>
        </p:nvSpPr>
        <p:spPr>
          <a:xfrm>
            <a:off x="507999" y="1015999"/>
            <a:ext cx="7343772" cy="184607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kan </a:t>
            </a:r>
            <a:r>
              <a:rPr lang="da-DK" sz="900" spc="-10">
                <a:solidFill>
                  <a:schemeClr val="bg1"/>
                </a:solidFill>
              </a:rPr>
              <a:t>udfyldes</a:t>
            </a:r>
            <a:r>
              <a:rPr lang="da-DK" sz="900" b="1" spc="-10">
                <a:solidFill>
                  <a:schemeClr val="bg1"/>
                </a:solidFill>
              </a:rPr>
              <a:t>, </a:t>
            </a:r>
            <a:r>
              <a:rPr lang="da-DK" sz="900" spc="-10">
                <a:solidFill>
                  <a:schemeClr val="bg1"/>
                </a:solidFill>
              </a:rPr>
              <a:t>jf.</a:t>
            </a:r>
            <a:r>
              <a:rPr lang="da-DK" sz="900" b="1" spc="-10">
                <a:solidFill>
                  <a:schemeClr val="bg1"/>
                </a:solidFill>
              </a:rPr>
              <a:t> </a:t>
            </a:r>
            <a:r>
              <a:rPr lang="da-DK" sz="900" spc="-10">
                <a:solidFill>
                  <a:schemeClr val="bg1"/>
                </a:solidFill>
              </a:rPr>
              <a:t>Udvidet modul.</a:t>
            </a:r>
          </a:p>
          <a:p>
            <a:pPr>
              <a:lnSpc>
                <a:spcPct val="106000"/>
              </a:lnSpc>
            </a:pPr>
            <a:endParaRPr lang="da-DK" sz="900" spc="-10">
              <a:solidFill>
                <a:schemeClr val="bg1"/>
              </a:solidFill>
            </a:endParaRPr>
          </a:p>
          <a:p>
            <a:pPr>
              <a:lnSpc>
                <a:spcPct val="106000"/>
              </a:lnSpc>
            </a:pPr>
            <a:r>
              <a:rPr lang="da-DK" sz="900" spc="-10">
                <a:solidFill>
                  <a:schemeClr val="bg1"/>
                </a:solidFill>
              </a:rPr>
              <a:t>Hvis din virksomhed beskæftiger 50 eller flere ansatte, kan du vælge at oplyse om antallet af selvstændige og vikarer, der arbejder for din virksomhed.</a:t>
            </a:r>
          </a:p>
          <a:p>
            <a:pPr>
              <a:lnSpc>
                <a:spcPct val="106000"/>
              </a:lnSpc>
            </a:pPr>
            <a:endParaRPr lang="da-DK" sz="900" spc="-10">
              <a:solidFill>
                <a:schemeClr val="bg1"/>
              </a:solidFill>
            </a:endParaRPr>
          </a:p>
          <a:p>
            <a:pPr>
              <a:lnSpc>
                <a:spcPct val="106000"/>
              </a:lnSpc>
            </a:pPr>
            <a:r>
              <a:rPr lang="da-DK" sz="900" spc="-10">
                <a:solidFill>
                  <a:schemeClr val="bg1"/>
                </a:solidFill>
              </a:rPr>
              <a:t>Når du skal vurdere, om det vil være relevant at oplyse om dette punkt, kan du bl.a. se på forholdet mellem fastansatte i din virksomhed sammenlignet med antallet af selvstændige og vikarer, der arbejder for din virksomhed.  </a:t>
            </a:r>
          </a:p>
          <a:p>
            <a:pPr marL="171450" indent="-171450">
              <a:lnSpc>
                <a:spcPct val="106000"/>
              </a:lnSpc>
              <a:buFontTx/>
              <a:buChar char="-"/>
            </a:pPr>
            <a:r>
              <a:rPr lang="da-DK" sz="900" spc="-10">
                <a:solidFill>
                  <a:schemeClr val="bg1"/>
                </a:solidFill>
              </a:rPr>
              <a:t>Hvis din virksomhed har en betydelig eller stigende afhængighed af selvstændige og vikarer, kan det være relevant at oplyse om.</a:t>
            </a:r>
          </a:p>
          <a:p>
            <a:pPr marL="171450" indent="-171450">
              <a:lnSpc>
                <a:spcPct val="106000"/>
              </a:lnSpc>
              <a:buFontTx/>
              <a:buChar char="-"/>
            </a:pPr>
            <a:r>
              <a:rPr lang="da-DK" sz="900" spc="-10">
                <a:solidFill>
                  <a:schemeClr val="bg1"/>
                </a:solidFill>
              </a:rPr>
              <a:t>Hvis du vurderer, at der kan være større negative sociale konsekvenser for de selvstændige og vikarerne sammenlignet med de fastansatte i din virksomhed, kan det også være relevant at oplyse om.</a:t>
            </a:r>
          </a:p>
          <a:p>
            <a:pPr>
              <a:lnSpc>
                <a:spcPct val="106000"/>
              </a:lnSpc>
            </a:pPr>
            <a:endParaRPr lang="da-DK" sz="900" spc="-10">
              <a:solidFill>
                <a:schemeClr val="bg1"/>
              </a:solidFill>
            </a:endParaRPr>
          </a:p>
        </p:txBody>
      </p:sp>
      <p:sp>
        <p:nvSpPr>
          <p:cNvPr id="10" name="Rectangle 9">
            <a:extLst>
              <a:ext uri="{FF2B5EF4-FFF2-40B4-BE49-F238E27FC236}">
                <a16:creationId xmlns:a16="http://schemas.microsoft.com/office/drawing/2014/main" id="{BF7B8674-8E86-C2D3-7728-AD21F161D0A0}"/>
              </a:ext>
            </a:extLst>
          </p:cNvPr>
          <p:cNvSpPr/>
          <p:nvPr/>
        </p:nvSpPr>
        <p:spPr>
          <a:xfrm>
            <a:off x="8169274" y="1060049"/>
            <a:ext cx="3514725" cy="342051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highlight>
                <a:srgbClr val="FFFF00"/>
              </a:highlight>
            </a:endParaRPr>
          </a:p>
          <a:p>
            <a:pPr algn="l">
              <a:lnSpc>
                <a:spcPct val="106000"/>
              </a:lnSpc>
            </a:pPr>
            <a:r>
              <a:rPr lang="da-DK" sz="900" b="1" spc="-10">
                <a:solidFill>
                  <a:schemeClr val="tx2"/>
                </a:solidFill>
              </a:rPr>
              <a:t>Selvstændig </a:t>
            </a:r>
          </a:p>
          <a:p>
            <a:pPr algn="l">
              <a:lnSpc>
                <a:spcPct val="106000"/>
              </a:lnSpc>
            </a:pPr>
            <a:r>
              <a:rPr lang="da-DK" sz="900" spc="-10">
                <a:solidFill>
                  <a:schemeClr val="tx2"/>
                </a:solidFill>
              </a:rPr>
              <a:t>Selvstændig dækker i denne sammenhæng over:</a:t>
            </a:r>
          </a:p>
          <a:p>
            <a:pPr marL="228600" indent="-228600" algn="l">
              <a:lnSpc>
                <a:spcPct val="106000"/>
              </a:lnSpc>
              <a:buFont typeface="Arial" panose="020B0604020202020204" pitchFamily="34" charset="0"/>
              <a:buChar char="•"/>
            </a:pPr>
            <a:r>
              <a:rPr lang="da-DK" sz="900" spc="-10">
                <a:solidFill>
                  <a:schemeClr val="tx2"/>
                </a:solidFill>
              </a:rPr>
              <a:t>Selvstændige, der ikke har nogen andre personer ansat hos sig.</a:t>
            </a:r>
          </a:p>
          <a:p>
            <a:pPr marL="228600" indent="-228600" algn="l">
              <a:lnSpc>
                <a:spcPct val="106000"/>
              </a:lnSpc>
              <a:buFont typeface="Arial" panose="020B0604020202020204" pitchFamily="34" charset="0"/>
              <a:buChar char="•"/>
            </a:pPr>
            <a:r>
              <a:rPr lang="da-DK" sz="900" spc="-10">
                <a:solidFill>
                  <a:schemeClr val="tx2"/>
                </a:solidFill>
              </a:rPr>
              <a:t>Selvstændige, der udelukkende arbejder for din virksomhed og ikke har anden beskæftigelse derudover.</a:t>
            </a:r>
          </a:p>
          <a:p>
            <a:pPr algn="l">
              <a:lnSpc>
                <a:spcPct val="106000"/>
              </a:lnSpc>
            </a:pPr>
            <a:endParaRPr lang="da-DK" sz="900" b="1" spc="-10">
              <a:solidFill>
                <a:schemeClr val="tx2"/>
              </a:solidFill>
            </a:endParaRPr>
          </a:p>
          <a:p>
            <a:pPr algn="l">
              <a:lnSpc>
                <a:spcPct val="106000"/>
              </a:lnSpc>
            </a:pPr>
            <a:r>
              <a:rPr lang="da-DK" sz="900" b="1" spc="-10">
                <a:solidFill>
                  <a:schemeClr val="tx2"/>
                </a:solidFill>
              </a:rPr>
              <a:t>Vikar</a:t>
            </a:r>
          </a:p>
          <a:p>
            <a:pPr algn="l">
              <a:lnSpc>
                <a:spcPct val="106000"/>
              </a:lnSpc>
            </a:pPr>
            <a:r>
              <a:rPr lang="da-DK" sz="900" spc="-10">
                <a:solidFill>
                  <a:schemeClr val="tx2"/>
                </a:solidFill>
              </a:rPr>
              <a:t>Vikar dækker i denne sammenhæng over:</a:t>
            </a:r>
          </a:p>
          <a:p>
            <a:pPr marL="228600" indent="-228600" algn="l">
              <a:lnSpc>
                <a:spcPct val="106000"/>
              </a:lnSpc>
              <a:buFont typeface="Arial" panose="020B0604020202020204" pitchFamily="34" charset="0"/>
              <a:buChar char="•"/>
            </a:pPr>
            <a:r>
              <a:rPr lang="da-DK" sz="900" spc="-10">
                <a:solidFill>
                  <a:schemeClr val="tx2"/>
                </a:solidFill>
              </a:rPr>
              <a:t>De vikarer, som din virksomhed får formidlet via et vikarbureau eller anden type af virksomhed, hvis primære ydelser er arbejdsformidling</a:t>
            </a:r>
          </a:p>
          <a:p>
            <a:pPr algn="l">
              <a:lnSpc>
                <a:spcPct val="106000"/>
              </a:lnSpc>
            </a:pPr>
            <a:endParaRPr lang="da-DK" sz="900" spc="-10">
              <a:solidFill>
                <a:schemeClr val="tx2"/>
              </a:solidFill>
            </a:endParaRPr>
          </a:p>
          <a:p>
            <a:pPr algn="l">
              <a:lnSpc>
                <a:spcPct val="106000"/>
              </a:lnSpc>
            </a:pPr>
            <a:r>
              <a:rPr lang="da-DK" sz="900" spc="-10">
                <a:solidFill>
                  <a:schemeClr val="tx2"/>
                </a:solidFill>
              </a:rPr>
              <a:t>Du kan bruge NACE-kode 78 til at definere de virksomheder, der er </a:t>
            </a:r>
            <a:r>
              <a:rPr lang="da-DK" sz="900" spc="-10">
                <a:solidFill>
                  <a:srgbClr val="1B4529"/>
                </a:solidFill>
              </a:rPr>
              <a:t>beskæftiget inden for arbejdsformidling/vikarer. </a:t>
            </a:r>
          </a:p>
          <a:p>
            <a:pPr algn="l">
              <a:lnSpc>
                <a:spcPct val="106000"/>
              </a:lnSpc>
            </a:pPr>
            <a:endParaRPr lang="da-DK" sz="900" spc="-10">
              <a:solidFill>
                <a:srgbClr val="1B4529"/>
              </a:solidFill>
              <a:hlinkClick r:id="rId2">
                <a:extLst>
                  <a:ext uri="{A12FA001-AC4F-418D-AE19-62706E023703}">
                    <ahyp:hlinkClr xmlns:ahyp="http://schemas.microsoft.com/office/drawing/2018/hyperlinkcolor" val="tx"/>
                  </a:ext>
                </a:extLst>
              </a:hlinkClick>
            </a:endParaRPr>
          </a:p>
          <a:p>
            <a:pPr algn="l">
              <a:lnSpc>
                <a:spcPct val="106000"/>
              </a:lnSpc>
            </a:pPr>
            <a:r>
              <a:rPr lang="da-DK" sz="900" spc="-10">
                <a:solidFill>
                  <a:schemeClr val="tx2"/>
                </a:solidFill>
                <a:hlinkClick r:id="rId2">
                  <a:extLst>
                    <a:ext uri="{A12FA001-AC4F-418D-AE19-62706E023703}">
                      <ahyp:hlinkClr xmlns:ahyp="http://schemas.microsoft.com/office/drawing/2018/hyperlinkcolor" val="tx"/>
                    </a:ext>
                  </a:extLst>
                </a:hlinkClick>
              </a:rPr>
              <a:t>Find branchekode og NACE-kode på Virk</a:t>
            </a:r>
            <a:endParaRPr lang="da-DK" sz="900" spc="-10">
              <a:solidFill>
                <a:schemeClr val="tx2"/>
              </a:solidFill>
              <a:hlinkClick r:id="rId3">
                <a:extLst>
                  <a:ext uri="{A12FA001-AC4F-418D-AE19-62706E023703}">
                    <ahyp:hlinkClr xmlns:ahyp="http://schemas.microsoft.com/office/drawing/2018/hyperlinkcolor" val="tx"/>
                  </a:ext>
                </a:extLst>
              </a:hlinkClick>
            </a:endParaRPr>
          </a:p>
          <a:p>
            <a:pPr marL="171450" indent="-171450" algn="l">
              <a:lnSpc>
                <a:spcPct val="106000"/>
              </a:lnSpc>
              <a:buFontTx/>
              <a:buChar char="-"/>
            </a:pPr>
            <a:endParaRPr lang="da-DK" sz="900" spc="-10">
              <a:solidFill>
                <a:schemeClr val="tx2"/>
              </a:solidFill>
            </a:endParaRPr>
          </a:p>
          <a:p>
            <a:pPr marL="228600" indent="-228600" algn="l">
              <a:lnSpc>
                <a:spcPct val="106000"/>
              </a:lnSpc>
              <a:buFont typeface="+mj-lt"/>
              <a:buAutoNum type="alphaLcParenR"/>
            </a:pPr>
            <a:endParaRPr lang="da-DK" sz="900" b="1" spc="-10">
              <a:solidFill>
                <a:schemeClr val="tx2"/>
              </a:solidFill>
            </a:endParaRPr>
          </a:p>
          <a:p>
            <a:pPr algn="l">
              <a:lnSpc>
                <a:spcPct val="106000"/>
              </a:lnSpc>
            </a:pPr>
            <a:endParaRPr lang="da-DK" sz="900" b="1" spc="-10">
              <a:solidFill>
                <a:schemeClr val="tx2"/>
              </a:solidFill>
            </a:endParaRPr>
          </a:p>
          <a:p>
            <a:pPr algn="l">
              <a:lnSpc>
                <a:spcPct val="106000"/>
              </a:lnSpc>
            </a:pPr>
            <a:endParaRPr lang="da-DK" sz="900" spc="-10">
              <a:solidFill>
                <a:schemeClr val="tx2"/>
              </a:solidFill>
            </a:endParaRPr>
          </a:p>
        </p:txBody>
      </p:sp>
      <p:pic>
        <p:nvPicPr>
          <p:cNvPr id="14" name="Graphic 13">
            <a:extLst>
              <a:ext uri="{FF2B5EF4-FFF2-40B4-BE49-F238E27FC236}">
                <a16:creationId xmlns:a16="http://schemas.microsoft.com/office/drawing/2014/main" id="{3B84A967-CBF4-6B29-406D-7AE11E6574E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2" y="1095978"/>
            <a:ext cx="207455" cy="232601"/>
          </a:xfrm>
          <a:prstGeom prst="rect">
            <a:avLst/>
          </a:prstGeom>
        </p:spPr>
      </p:pic>
      <p:pic>
        <p:nvPicPr>
          <p:cNvPr id="29" name="Graphic 28">
            <a:extLst>
              <a:ext uri="{FF2B5EF4-FFF2-40B4-BE49-F238E27FC236}">
                <a16:creationId xmlns:a16="http://schemas.microsoft.com/office/drawing/2014/main" id="{CE5A0ED2-DC31-60C2-D89C-85F4230F71B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233257" y="1160704"/>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33</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pic>
        <p:nvPicPr>
          <p:cNvPr id="18" name="Graphic 13">
            <a:extLst>
              <a:ext uri="{FF2B5EF4-FFF2-40B4-BE49-F238E27FC236}">
                <a16:creationId xmlns:a16="http://schemas.microsoft.com/office/drawing/2014/main" id="{BE841078-F715-607A-F88E-FFC7E33BD34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1" y="4666400"/>
            <a:ext cx="207455" cy="232601"/>
          </a:xfrm>
          <a:prstGeom prst="rect">
            <a:avLst/>
          </a:prstGeom>
        </p:spPr>
      </p:pic>
      <p:graphicFrame>
        <p:nvGraphicFramePr>
          <p:cNvPr id="2" name="Table 8">
            <a:extLst>
              <a:ext uri="{FF2B5EF4-FFF2-40B4-BE49-F238E27FC236}">
                <a16:creationId xmlns:a16="http://schemas.microsoft.com/office/drawing/2014/main" id="{ECED915C-0492-18AC-2B19-53511B5DBB6A}"/>
              </a:ext>
            </a:extLst>
          </p:cNvPr>
          <p:cNvGraphicFramePr>
            <a:graphicFrameLocks noGrp="1"/>
          </p:cNvGraphicFramePr>
          <p:nvPr>
            <p:extLst>
              <p:ext uri="{D42A27DB-BD31-4B8C-83A1-F6EECF244321}">
                <p14:modId xmlns:p14="http://schemas.microsoft.com/office/powerpoint/2010/main" val="2138773924"/>
              </p:ext>
            </p:extLst>
          </p:nvPr>
        </p:nvGraphicFramePr>
        <p:xfrm>
          <a:off x="518600" y="2942052"/>
          <a:ext cx="7343769" cy="1152000"/>
        </p:xfrm>
        <a:graphic>
          <a:graphicData uri="http://schemas.openxmlformats.org/drawingml/2006/table">
            <a:tbl>
              <a:tblPr firstRow="1">
                <a:tableStyleId>{2A488322-F2BA-4B5B-9748-0D474271808F}</a:tableStyleId>
              </a:tblPr>
              <a:tblGrid>
                <a:gridCol w="5443288">
                  <a:extLst>
                    <a:ext uri="{9D8B030D-6E8A-4147-A177-3AD203B41FA5}">
                      <a16:colId xmlns:a16="http://schemas.microsoft.com/office/drawing/2014/main" val="2698153288"/>
                    </a:ext>
                  </a:extLst>
                </a:gridCol>
                <a:gridCol w="1900481">
                  <a:extLst>
                    <a:ext uri="{9D8B030D-6E8A-4147-A177-3AD203B41FA5}">
                      <a16:colId xmlns:a16="http://schemas.microsoft.com/office/drawing/2014/main" val="2119413191"/>
                    </a:ext>
                  </a:extLst>
                </a:gridCol>
              </a:tblGrid>
              <a:tr h="288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kern="1200" noProof="0">
                          <a:solidFill>
                            <a:schemeClr val="tx2"/>
                          </a:solidFill>
                          <a:latin typeface="+mn-lt"/>
                          <a:ea typeface="+mn-ea"/>
                          <a:cs typeface="+mn-cs"/>
                        </a:rPr>
                        <a:t>Selvstændige og vikarer </a:t>
                      </a:r>
                      <a:r>
                        <a:rPr lang="en-GB" sz="900" b="0">
                          <a:solidFill>
                            <a:schemeClr val="tx2"/>
                          </a:solidFill>
                        </a:rPr>
                        <a:t>(pkt. 60)</a:t>
                      </a:r>
                      <a:endParaRPr lang="da-DK" sz="900" b="1" kern="120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804764708"/>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kern="1200" noProof="0">
                          <a:solidFill>
                            <a:schemeClr val="tx2"/>
                          </a:solidFill>
                          <a:latin typeface="+mn-lt"/>
                          <a:ea typeface="+mn-ea"/>
                          <a:cs typeface="+mn-cs"/>
                        </a:rPr>
                        <a:t>Antal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288000">
                <a:tc>
                  <a:txBody>
                    <a:bodyPr/>
                    <a:lstStyle/>
                    <a:p>
                      <a:r>
                        <a:rPr lang="en-GB" sz="900" b="1">
                          <a:solidFill>
                            <a:schemeClr val="tx2"/>
                          </a:solidFill>
                        </a:rPr>
                        <a:t>Selvstændige (uden egne ansatte)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2D55FF"/>
                          </a:solidFill>
                          <a:effectLst/>
                          <a:uLnTx/>
                          <a:uFillTx/>
                          <a:latin typeface="IBM Plex Sans"/>
                          <a:ea typeface="+mn-ea"/>
                          <a:cs typeface="+mn-cs"/>
                        </a:rPr>
                        <a:t>[Indsæt antal]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13257532"/>
                  </a:ext>
                </a:extLst>
              </a:tr>
              <a:tr h="288000">
                <a:tc>
                  <a:txBody>
                    <a:bodyPr/>
                    <a:lstStyle/>
                    <a:p>
                      <a:r>
                        <a:rPr lang="en-GB" sz="900" b="1">
                          <a:solidFill>
                            <a:schemeClr val="tx2"/>
                          </a:solidFill>
                        </a:rPr>
                        <a:t>Vikarer (rekrutteret via et vikarbureau)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2D55FF"/>
                          </a:solidFill>
                          <a:effectLst/>
                          <a:uLnTx/>
                          <a:uFillTx/>
                          <a:latin typeface="IBM Plex Sans"/>
                          <a:ea typeface="+mn-ea"/>
                          <a:cs typeface="+mn-cs"/>
                        </a:rPr>
                        <a:t>[Indsæt antal]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39040515"/>
                  </a:ext>
                </a:extLst>
              </a:tr>
            </a:tbl>
          </a:graphicData>
        </a:graphic>
      </p:graphicFrame>
      <p:pic>
        <p:nvPicPr>
          <p:cNvPr id="3" name="Graphic 15">
            <a:extLst>
              <a:ext uri="{FF2B5EF4-FFF2-40B4-BE49-F238E27FC236}">
                <a16:creationId xmlns:a16="http://schemas.microsoft.com/office/drawing/2014/main" id="{B00CCBE4-977E-011C-B0FD-D57C27B709EF}"/>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43102" y="4107898"/>
            <a:ext cx="83482" cy="88700"/>
          </a:xfrm>
          <a:prstGeom prst="rect">
            <a:avLst/>
          </a:prstGeom>
        </p:spPr>
      </p:pic>
    </p:spTree>
    <p:extLst>
      <p:ext uri="{BB962C8B-B14F-4D97-AF65-F5344CB8AC3E}">
        <p14:creationId xmlns:p14="http://schemas.microsoft.com/office/powerpoint/2010/main" val="3392183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i="0" u="none" strike="noStrike" kern="1200" spc="-10">
                <a:solidFill>
                  <a:srgbClr val="1B4528"/>
                </a:solidFill>
                <a:latin typeface="+mn-lt"/>
                <a:ea typeface="+mn-ea"/>
                <a:cs typeface="+mn-cs"/>
              </a:rPr>
              <a:t>Menneskerettighedspolitikker og -processer </a:t>
            </a:r>
            <a:r>
              <a:rPr lang="da-DK" sz="1800" b="1" i="0" u="none" strike="noStrike" kern="1200" spc="-10" noProof="0">
                <a:solidFill>
                  <a:srgbClr val="1B4528"/>
                </a:solidFill>
                <a:latin typeface="+mn-lt"/>
                <a:ea typeface="+mn-ea"/>
                <a:cs typeface="+mn-cs"/>
              </a:rPr>
              <a:t>(C6</a:t>
            </a:r>
            <a:r>
              <a:rPr lang="da-DK" noProof="0"/>
              <a:t>) - Egen arbejdsstyrke</a:t>
            </a:r>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1"/>
            <a:ext cx="7354375" cy="42875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a:t>
            </a:r>
            <a:r>
              <a:rPr lang="da-DK" sz="900" spc="-10">
                <a:solidFill>
                  <a:schemeClr val="bg1"/>
                </a:solidFill>
              </a:rPr>
              <a:t>jf. Udvidet Modul. </a:t>
            </a:r>
          </a:p>
          <a:p>
            <a:pPr>
              <a:lnSpc>
                <a:spcPct val="106000"/>
              </a:lnSpc>
            </a:pPr>
            <a:endParaRPr lang="da-DK" sz="900" b="1" spc="-10">
              <a:solidFill>
                <a:schemeClr val="bg1"/>
              </a:solidFill>
            </a:endParaRP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34</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
        <p:nvSpPr>
          <p:cNvPr id="4" name="Rectangle 2">
            <a:extLst>
              <a:ext uri="{FF2B5EF4-FFF2-40B4-BE49-F238E27FC236}">
                <a16:creationId xmlns:a16="http://schemas.microsoft.com/office/drawing/2014/main" id="{68E1EA8E-D20C-9290-04AB-2476B5D65892}"/>
              </a:ext>
            </a:extLst>
          </p:cNvPr>
          <p:cNvSpPr/>
          <p:nvPr/>
        </p:nvSpPr>
        <p:spPr>
          <a:xfrm>
            <a:off x="8137471" y="1016002"/>
            <a:ext cx="3622232" cy="4737956"/>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highlight>
                <a:srgbClr val="FFFF00"/>
              </a:highlight>
              <a:latin typeface="+mj-lt"/>
            </a:endParaRPr>
          </a:p>
          <a:p>
            <a:pPr algn="l">
              <a:lnSpc>
                <a:spcPct val="106000"/>
              </a:lnSpc>
            </a:pPr>
            <a:r>
              <a:rPr lang="da-DK" sz="900" b="1" spc="-10">
                <a:solidFill>
                  <a:schemeClr val="tx2"/>
                </a:solidFill>
              </a:rPr>
              <a:t>Egen arbejdsstyrke</a:t>
            </a:r>
          </a:p>
          <a:p>
            <a:pPr algn="l">
              <a:lnSpc>
                <a:spcPct val="106000"/>
              </a:lnSpc>
            </a:pPr>
            <a:r>
              <a:rPr lang="da-DK" sz="900" spc="-10">
                <a:solidFill>
                  <a:schemeClr val="tx2"/>
                </a:solidFill>
              </a:rPr>
              <a:t>Egen arbejdsstyrke betyder de personer, der er direkte ansat i din virksomhed, samt selvstændige eller vikarer, som din virksomhed gør brug af. </a:t>
            </a:r>
          </a:p>
          <a:p>
            <a:pPr algn="l">
              <a:lnSpc>
                <a:spcPct val="106000"/>
              </a:lnSpc>
              <a:spcBef>
                <a:spcPts val="800"/>
              </a:spcBef>
            </a:pPr>
            <a:r>
              <a:rPr lang="da-DK" sz="900" b="1" spc="-10">
                <a:solidFill>
                  <a:schemeClr val="tx2"/>
                </a:solidFill>
                <a:latin typeface="+mj-lt"/>
              </a:rPr>
              <a:t>Ansvarlighedspolitik</a:t>
            </a:r>
            <a:br>
              <a:rPr lang="da-DK" sz="900" b="1" spc="-10">
                <a:solidFill>
                  <a:schemeClr val="tx2"/>
                </a:solidFill>
                <a:latin typeface="+mj-lt"/>
              </a:rPr>
            </a:br>
            <a:r>
              <a:rPr lang="da-DK" sz="900" spc="-10">
                <a:solidFill>
                  <a:schemeClr val="tx2"/>
                </a:solidFill>
                <a:latin typeface="+mj-lt"/>
              </a:rPr>
              <a:t>En Ansvarlighedspolitik kan indeholde forskellige emner, som din virksomhed ønsker at fokusere på (fx sociale forhold, miljø/klima eller ledelsesmæssige forhold). Ansvarlighedspolitik kaldes også nogle gange for et adfærdskodeks eller en ”</a:t>
            </a:r>
            <a:r>
              <a:rPr lang="da-DK" sz="900" spc="-10" err="1">
                <a:solidFill>
                  <a:schemeClr val="tx2"/>
                </a:solidFill>
                <a:latin typeface="+mj-lt"/>
              </a:rPr>
              <a:t>code</a:t>
            </a:r>
            <a:r>
              <a:rPr lang="da-DK" sz="900" spc="-10">
                <a:solidFill>
                  <a:schemeClr val="tx2"/>
                </a:solidFill>
                <a:latin typeface="+mj-lt"/>
              </a:rPr>
              <a:t> of </a:t>
            </a:r>
            <a:r>
              <a:rPr lang="da-DK" sz="900" spc="-10" err="1">
                <a:solidFill>
                  <a:schemeClr val="tx2"/>
                </a:solidFill>
                <a:latin typeface="+mj-lt"/>
              </a:rPr>
              <a:t>conduct</a:t>
            </a:r>
            <a:r>
              <a:rPr lang="da-DK" sz="900" spc="-10">
                <a:solidFill>
                  <a:schemeClr val="tx2"/>
                </a:solidFill>
                <a:latin typeface="+mj-lt"/>
              </a:rPr>
              <a:t>”.</a:t>
            </a:r>
          </a:p>
          <a:p>
            <a:pPr>
              <a:lnSpc>
                <a:spcPct val="106000"/>
              </a:lnSpc>
              <a:spcBef>
                <a:spcPts val="800"/>
              </a:spcBef>
            </a:pPr>
            <a:r>
              <a:rPr lang="da-DK" sz="900" spc="-10">
                <a:solidFill>
                  <a:schemeClr val="tx2"/>
                </a:solidFill>
              </a:rPr>
              <a:t>Bemærk, at oplysningerne om din virksomheds ansvarlighedspolitik, som der udfyldes på denne side, er afgrænset til kun at fokusere på din virksomheds </a:t>
            </a:r>
            <a:r>
              <a:rPr lang="da-DK" sz="900" u="sng" spc="-10">
                <a:solidFill>
                  <a:schemeClr val="tx2"/>
                </a:solidFill>
              </a:rPr>
              <a:t>egen arbejdsstyrke </a:t>
            </a:r>
            <a:r>
              <a:rPr lang="da-DK" sz="900" spc="-10">
                <a:solidFill>
                  <a:schemeClr val="tx2"/>
                </a:solidFill>
              </a:rPr>
              <a:t>– og ikke din virksomheds værdikæde, leverandører, lokalsamfund, forbrugere mv.</a:t>
            </a:r>
          </a:p>
          <a:p>
            <a:pPr algn="l">
              <a:lnSpc>
                <a:spcPct val="106000"/>
              </a:lnSpc>
              <a:spcBef>
                <a:spcPts val="800"/>
              </a:spcBef>
            </a:pPr>
            <a:r>
              <a:rPr lang="da-DK" sz="900" b="1" spc="-10">
                <a:solidFill>
                  <a:schemeClr val="tx2"/>
                </a:solidFill>
                <a:latin typeface="+mj-lt"/>
              </a:rPr>
              <a:t>Klagemekanisme</a:t>
            </a:r>
            <a:br>
              <a:rPr lang="da-DK" sz="900" b="1" spc="-10">
                <a:solidFill>
                  <a:schemeClr val="tx2"/>
                </a:solidFill>
                <a:latin typeface="+mj-lt"/>
              </a:rPr>
            </a:br>
            <a:r>
              <a:rPr lang="da-DK" sz="900" spc="-10" err="1">
                <a:solidFill>
                  <a:schemeClr val="tx2"/>
                </a:solidFill>
                <a:latin typeface="+mj-lt"/>
              </a:rPr>
              <a:t>Klagemekanisme</a:t>
            </a:r>
            <a:r>
              <a:rPr lang="da-DK" sz="900" spc="-10">
                <a:solidFill>
                  <a:schemeClr val="tx2"/>
                </a:solidFill>
                <a:latin typeface="+mj-lt"/>
              </a:rPr>
              <a:t> refererer i denne sammenhæng til, hvorvidt du har gjort det muligt for din virksomheds egne ansatte at indgive en klage. En klage kan fx dreje sig om forhold på arbejdspladsen, der er ulovlige, herunder fx børnearbejde, diskrimination eller manglende sikkerhedsforanstaltninger til forebyggelse af arbejdsulykker. </a:t>
            </a:r>
          </a:p>
          <a:p>
            <a:pPr algn="l">
              <a:lnSpc>
                <a:spcPct val="106000"/>
              </a:lnSpc>
              <a:spcBef>
                <a:spcPts val="800"/>
              </a:spcBef>
            </a:pPr>
            <a:r>
              <a:rPr lang="da-DK" sz="900" spc="-10">
                <a:solidFill>
                  <a:schemeClr val="tx2"/>
                </a:solidFill>
                <a:latin typeface="+mj-lt"/>
              </a:rPr>
              <a:t>En klagemekaniske kan bl.a. hjælpe din virksomhed med at forhindre, at både skader og klager eskalerer. </a:t>
            </a: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3258" y="1104042"/>
            <a:ext cx="257747" cy="232600"/>
          </a:xfrm>
          <a:prstGeom prst="rect">
            <a:avLst/>
          </a:prstGeom>
        </p:spPr>
      </p:pic>
      <p:graphicFrame>
        <p:nvGraphicFramePr>
          <p:cNvPr id="7" name="Table 12">
            <a:extLst>
              <a:ext uri="{FF2B5EF4-FFF2-40B4-BE49-F238E27FC236}">
                <a16:creationId xmlns:a16="http://schemas.microsoft.com/office/drawing/2014/main" id="{DB79A87E-D29B-1775-517F-11F70A44D342}"/>
              </a:ext>
            </a:extLst>
          </p:cNvPr>
          <p:cNvGraphicFramePr>
            <a:graphicFrameLocks noGrp="1"/>
          </p:cNvGraphicFramePr>
          <p:nvPr>
            <p:extLst>
              <p:ext uri="{D42A27DB-BD31-4B8C-83A1-F6EECF244321}">
                <p14:modId xmlns:p14="http://schemas.microsoft.com/office/powerpoint/2010/main" val="2808461916"/>
              </p:ext>
            </p:extLst>
          </p:nvPr>
        </p:nvGraphicFramePr>
        <p:xfrm>
          <a:off x="518600" y="1511163"/>
          <a:ext cx="7354374" cy="951139"/>
        </p:xfrm>
        <a:graphic>
          <a:graphicData uri="http://schemas.openxmlformats.org/drawingml/2006/table">
            <a:tbl>
              <a:tblPr firstRow="1">
                <a:tableStyleId>{2A488322-F2BA-4B5B-9748-0D474271808F}</a:tableStyleId>
              </a:tblPr>
              <a:tblGrid>
                <a:gridCol w="5653600">
                  <a:extLst>
                    <a:ext uri="{9D8B030D-6E8A-4147-A177-3AD203B41FA5}">
                      <a16:colId xmlns:a16="http://schemas.microsoft.com/office/drawing/2014/main" val="2698153288"/>
                    </a:ext>
                  </a:extLst>
                </a:gridCol>
                <a:gridCol w="1700774">
                  <a:extLst>
                    <a:ext uri="{9D8B030D-6E8A-4147-A177-3AD203B41FA5}">
                      <a16:colId xmlns:a16="http://schemas.microsoft.com/office/drawing/2014/main" val="2119413191"/>
                    </a:ext>
                  </a:extLst>
                </a:gridCol>
              </a:tblGrid>
              <a:tr h="504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noProof="0">
                          <a:solidFill>
                            <a:schemeClr val="accent2"/>
                          </a:solidFill>
                          <a:latin typeface="+mn-lt"/>
                          <a:ea typeface="+mn-ea"/>
                          <a:cs typeface="+mn-cs"/>
                        </a:rPr>
                        <a:t>[Indsæt virksomhedsnavn]</a:t>
                      </a:r>
                      <a:r>
                        <a:rPr lang="da-DK" sz="900" b="1">
                          <a:solidFill>
                            <a:schemeClr val="tx2"/>
                          </a:solidFill>
                        </a:rPr>
                        <a:t> har </a:t>
                      </a:r>
                      <a:r>
                        <a:rPr lang="da-DK" sz="900" b="1" kern="1200" spc="-10" noProof="0">
                          <a:solidFill>
                            <a:schemeClr val="tx2"/>
                          </a:solidFill>
                          <a:latin typeface="+mn-lt"/>
                          <a:ea typeface="+mn-ea"/>
                          <a:cs typeface="+mn-cs"/>
                        </a:rPr>
                        <a:t>en ansvarlighedspolitik </a:t>
                      </a:r>
                      <a:r>
                        <a:rPr lang="da-DK" sz="900" b="1" i="1" kern="1200" spc="-10" noProof="0">
                          <a:solidFill>
                            <a:schemeClr val="tx2"/>
                          </a:solidFill>
                          <a:latin typeface="+mn-lt"/>
                          <a:ea typeface="+mn-ea"/>
                          <a:cs typeface="+mn-cs"/>
                        </a:rPr>
                        <a:t>eller</a:t>
                      </a:r>
                      <a:r>
                        <a:rPr lang="da-DK" sz="900" b="1" kern="1200" spc="-10" noProof="0">
                          <a:solidFill>
                            <a:schemeClr val="tx2"/>
                          </a:solidFill>
                          <a:latin typeface="+mn-lt"/>
                          <a:ea typeface="+mn-ea"/>
                          <a:cs typeface="+mn-cs"/>
                        </a:rPr>
                        <a:t> en menneskerettighedspolitik for vores </a:t>
                      </a:r>
                      <a:r>
                        <a:rPr lang="da-DK" sz="900" b="1" u="sng" kern="1200" spc="-10" noProof="0">
                          <a:solidFill>
                            <a:schemeClr val="tx2"/>
                          </a:solidFill>
                          <a:latin typeface="+mn-lt"/>
                          <a:ea typeface="+mn-ea"/>
                          <a:cs typeface="+mn-cs"/>
                        </a:rPr>
                        <a:t>egen arbejdsstyrke</a:t>
                      </a:r>
                      <a:r>
                        <a:rPr lang="da-DK" sz="900" b="0" u="none" kern="1200" spc="-10" noProof="0">
                          <a:solidFill>
                            <a:schemeClr val="tx2"/>
                          </a:solidFill>
                          <a:latin typeface="+mn-lt"/>
                          <a:ea typeface="+mn-ea"/>
                          <a:cs typeface="+mn-cs"/>
                        </a:rPr>
                        <a:t> (pkt. 61a)</a:t>
                      </a:r>
                      <a:endParaRPr lang="en-GB" sz="900" b="0" u="none">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Indsæt JA/NEJ</a:t>
                      </a:r>
                      <a:r>
                        <a:rPr lang="da-DK" sz="900" b="0" noProof="0">
                          <a:solidFill>
                            <a:schemeClr val="accent2"/>
                          </a:solidFill>
                          <a:latin typeface="+mn-lt"/>
                          <a:cs typeface="Calibri" panose="020F0502020204030204" pitchFamily="34" charset="0"/>
                        </a:rPr>
                        <a:t>]</a:t>
                      </a:r>
                      <a:endParaRPr lang="da-DK" sz="900" b="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1168870"/>
                  </a:ext>
                </a:extLst>
              </a:tr>
              <a:tr h="446174">
                <a:tc>
                  <a:txBody>
                    <a:bodyPr/>
                    <a:lstStyle/>
                    <a:p>
                      <a:r>
                        <a:rPr lang="da-DK" sz="900" b="1" kern="1200" noProof="0">
                          <a:solidFill>
                            <a:schemeClr val="accent2"/>
                          </a:solidFill>
                          <a:latin typeface="+mn-lt"/>
                          <a:ea typeface="+mn-ea"/>
                          <a:cs typeface="+mn-cs"/>
                        </a:rPr>
                        <a:t>[Indsæt virksomhedsnavn]</a:t>
                      </a:r>
                      <a:r>
                        <a:rPr lang="da-DK" sz="900" b="1">
                          <a:solidFill>
                            <a:schemeClr val="tx2"/>
                          </a:solidFill>
                        </a:rPr>
                        <a:t> </a:t>
                      </a:r>
                      <a:r>
                        <a:rPr lang="da-DK" sz="900" b="1" noProof="0">
                          <a:solidFill>
                            <a:schemeClr val="tx2"/>
                          </a:solidFill>
                        </a:rPr>
                        <a:t>har en klagemekanisme for vores </a:t>
                      </a:r>
                      <a:r>
                        <a:rPr lang="da-DK" sz="900" b="1" u="sng" noProof="0">
                          <a:solidFill>
                            <a:schemeClr val="tx2"/>
                          </a:solidFill>
                        </a:rPr>
                        <a:t>egen arbejdsstyrke</a:t>
                      </a:r>
                      <a:r>
                        <a:rPr lang="da-DK" sz="900" b="0" u="sng" noProof="0">
                          <a:solidFill>
                            <a:schemeClr val="tx2"/>
                          </a:solidFill>
                        </a:rPr>
                        <a:t> </a:t>
                      </a:r>
                      <a:r>
                        <a:rPr lang="da-DK" sz="900" b="0" noProof="0">
                          <a:solidFill>
                            <a:schemeClr val="tx2"/>
                          </a:solidFill>
                        </a:rPr>
                        <a:t>(pkt. 61c)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cs typeface="Calibri" panose="020F0502020204030204" pitchFamily="34" charset="0"/>
                        </a:rPr>
                        <a:t>[</a:t>
                      </a:r>
                      <a:r>
                        <a:rPr lang="da-DK" sz="900" noProof="0" dirty="0">
                          <a:solidFill>
                            <a:schemeClr val="accent2"/>
                          </a:solidFill>
                          <a:latin typeface="+mn-lt"/>
                        </a:rPr>
                        <a:t>Indsæt JA/NEJ</a:t>
                      </a:r>
                      <a:r>
                        <a:rPr lang="da-DK" sz="900" noProof="0" dirty="0">
                          <a:solidFill>
                            <a:schemeClr val="accent2"/>
                          </a:solidFill>
                          <a:latin typeface="+mn-lt"/>
                          <a:cs typeface="Calibri" panose="020F0502020204030204" pitchFamily="34" charset="0"/>
                        </a:rPr>
                        <a:t>]</a:t>
                      </a:r>
                      <a:endParaRPr lang="da-DK" sz="900" noProof="0" dirty="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03441729"/>
                  </a:ext>
                </a:extLst>
              </a:tr>
            </a:tbl>
          </a:graphicData>
        </a:graphic>
      </p:graphicFrame>
      <p:pic>
        <p:nvPicPr>
          <p:cNvPr id="12" name="Graphic 9">
            <a:extLst>
              <a:ext uri="{FF2B5EF4-FFF2-40B4-BE49-F238E27FC236}">
                <a16:creationId xmlns:a16="http://schemas.microsoft.com/office/drawing/2014/main" id="{0DD95DE9-10E0-07C8-61B2-BA3DEC2FDA3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1" y="3098622"/>
            <a:ext cx="207455" cy="232601"/>
          </a:xfrm>
          <a:prstGeom prst="rect">
            <a:avLst/>
          </a:prstGeom>
        </p:spPr>
      </p:pic>
      <p:sp>
        <p:nvSpPr>
          <p:cNvPr id="9" name="Rectangle 6">
            <a:extLst>
              <a:ext uri="{FF2B5EF4-FFF2-40B4-BE49-F238E27FC236}">
                <a16:creationId xmlns:a16="http://schemas.microsoft.com/office/drawing/2014/main" id="{D6DF43CC-52BB-A111-20FD-36E2F61963D1}"/>
              </a:ext>
            </a:extLst>
          </p:cNvPr>
          <p:cNvSpPr/>
          <p:nvPr/>
        </p:nvSpPr>
        <p:spPr>
          <a:xfrm>
            <a:off x="518600" y="4332037"/>
            <a:ext cx="7354374" cy="142192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spcAft>
                <a:spcPts val="600"/>
              </a:spcAft>
            </a:pPr>
            <a:r>
              <a:rPr lang="da-DK" sz="900" b="1" spc="-10">
                <a:solidFill>
                  <a:schemeClr val="tx2"/>
                </a:solidFill>
                <a:latin typeface="+mj-lt"/>
              </a:rPr>
              <a:t>Mulige datakilder</a:t>
            </a:r>
          </a:p>
          <a:p>
            <a:pPr>
              <a:lnSpc>
                <a:spcPct val="106000"/>
              </a:lnSpc>
              <a:spcBef>
                <a:spcPts val="800"/>
              </a:spcBef>
            </a:pPr>
            <a:r>
              <a:rPr lang="da-DK" sz="900" spc="-10">
                <a:solidFill>
                  <a:schemeClr val="tx2"/>
                </a:solidFill>
                <a:latin typeface="+mj-lt"/>
              </a:rPr>
              <a:t>Erhvervsstyrelsen har udarbejdet en færdigudfyldt skabelon til en ansvarlighedspolitik, der dækker din virksomheds </a:t>
            </a:r>
            <a:r>
              <a:rPr lang="da-DK" sz="900" u="sng" spc="-10">
                <a:solidFill>
                  <a:schemeClr val="tx2"/>
                </a:solidFill>
                <a:latin typeface="+mj-lt"/>
              </a:rPr>
              <a:t>egen arbejdsstyrke.</a:t>
            </a:r>
          </a:p>
          <a:p>
            <a:pPr>
              <a:lnSpc>
                <a:spcPct val="106000"/>
              </a:lnSpc>
              <a:spcBef>
                <a:spcPts val="800"/>
              </a:spcBef>
            </a:pPr>
            <a:r>
              <a:rPr lang="da-DK" sz="900" spc="-10">
                <a:solidFill>
                  <a:schemeClr val="tx2"/>
                </a:solidFill>
                <a:hlinkClick r:id="rId6">
                  <a:extLst>
                    <a:ext uri="{A12FA001-AC4F-418D-AE19-62706E023703}">
                      <ahyp:hlinkClr xmlns:ahyp="http://schemas.microsoft.com/office/drawing/2018/hyperlinkcolor" val="tx"/>
                    </a:ext>
                  </a:extLst>
                </a:hlinkClick>
              </a:rPr>
              <a:t>Hent skabelon til Ansvarlighedspolitik på Virksomhedsguiden</a:t>
            </a:r>
            <a:endParaRPr lang="da-DK" sz="900" spc="-10">
              <a:solidFill>
                <a:schemeClr val="tx2"/>
              </a:solidFill>
            </a:endParaRPr>
          </a:p>
          <a:p>
            <a:pPr>
              <a:lnSpc>
                <a:spcPct val="106000"/>
              </a:lnSpc>
              <a:spcBef>
                <a:spcPts val="800"/>
              </a:spcBef>
            </a:pPr>
            <a:r>
              <a:rPr lang="da-DK" sz="900" spc="-10">
                <a:solidFill>
                  <a:schemeClr val="tx2"/>
                </a:solidFill>
                <a:hlinkClick r:id="rId7">
                  <a:extLst>
                    <a:ext uri="{A12FA001-AC4F-418D-AE19-62706E023703}">
                      <ahyp:hlinkClr xmlns:ahyp="http://schemas.microsoft.com/office/drawing/2018/hyperlinkcolor" val="tx"/>
                    </a:ext>
                  </a:extLst>
                </a:hlinkClick>
              </a:rPr>
              <a:t>Læs mere om Erhvervsstyrelsens skabeloner til politikker, og få hjælp til at vælge, hvilken skabelon der passer til dit behov på Virksomhedsguiden</a:t>
            </a:r>
            <a:endParaRPr lang="da-DK" sz="900" spc="-10">
              <a:solidFill>
                <a:schemeClr val="tx2"/>
              </a:solidFill>
            </a:endParaRPr>
          </a:p>
          <a:p>
            <a:pPr>
              <a:spcAft>
                <a:spcPts val="600"/>
              </a:spcAft>
            </a:pPr>
            <a:endParaRPr lang="da-DK" sz="900" b="1" spc="-10">
              <a:solidFill>
                <a:schemeClr val="tx2"/>
              </a:solidFill>
              <a:highlight>
                <a:srgbClr val="FFFF00"/>
              </a:highlight>
            </a:endParaRPr>
          </a:p>
          <a:p>
            <a:pPr algn="l">
              <a:spcAft>
                <a:spcPts val="600"/>
              </a:spcAft>
            </a:pPr>
            <a:endParaRPr lang="da-DK" sz="900" b="1" spc="-10">
              <a:solidFill>
                <a:schemeClr val="tx2"/>
              </a:solidFill>
              <a:latin typeface="+mj-lt"/>
            </a:endParaRPr>
          </a:p>
        </p:txBody>
      </p:sp>
      <p:pic>
        <p:nvPicPr>
          <p:cNvPr id="11" name="Graphic 6">
            <a:extLst>
              <a:ext uri="{FF2B5EF4-FFF2-40B4-BE49-F238E27FC236}">
                <a16:creationId xmlns:a16="http://schemas.microsoft.com/office/drawing/2014/main" id="{12BE7E12-C910-1396-5509-94366B08364B}"/>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1801" y="4451236"/>
            <a:ext cx="226314" cy="226314"/>
          </a:xfrm>
          <a:prstGeom prst="rect">
            <a:avLst/>
          </a:prstGeom>
        </p:spPr>
      </p:pic>
      <p:pic>
        <p:nvPicPr>
          <p:cNvPr id="13" name="Graphic 15">
            <a:extLst>
              <a:ext uri="{FF2B5EF4-FFF2-40B4-BE49-F238E27FC236}">
                <a16:creationId xmlns:a16="http://schemas.microsoft.com/office/drawing/2014/main" id="{C528851C-B166-C9F3-AA89-7532B7AA3222}"/>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3217" y="5042997"/>
            <a:ext cx="83482" cy="88700"/>
          </a:xfrm>
          <a:prstGeom prst="rect">
            <a:avLst/>
          </a:prstGeom>
        </p:spPr>
      </p:pic>
      <p:pic>
        <p:nvPicPr>
          <p:cNvPr id="14" name="Graphic 15">
            <a:extLst>
              <a:ext uri="{FF2B5EF4-FFF2-40B4-BE49-F238E27FC236}">
                <a16:creationId xmlns:a16="http://schemas.microsoft.com/office/drawing/2014/main" id="{E5A400AD-5A40-1314-D2D7-B1176ADF92C3}"/>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3217" y="5302487"/>
            <a:ext cx="83482" cy="88700"/>
          </a:xfrm>
          <a:prstGeom prst="rect">
            <a:avLst/>
          </a:prstGeom>
        </p:spPr>
      </p:pic>
    </p:spTree>
    <p:extLst>
      <p:ext uri="{BB962C8B-B14F-4D97-AF65-F5344CB8AC3E}">
        <p14:creationId xmlns:p14="http://schemas.microsoft.com/office/powerpoint/2010/main" val="3531349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i="0" u="none" strike="noStrike" kern="1200" spc="-10">
                <a:solidFill>
                  <a:srgbClr val="1B4528"/>
                </a:solidFill>
                <a:latin typeface="+mn-lt"/>
                <a:ea typeface="+mn-ea"/>
                <a:cs typeface="+mn-cs"/>
              </a:rPr>
              <a:t>Menneskerettighedspolitikker og -processer </a:t>
            </a:r>
            <a:r>
              <a:rPr lang="da-DK" sz="1800" b="1" i="0" u="none" strike="noStrike" kern="1200" spc="-10" noProof="0">
                <a:solidFill>
                  <a:srgbClr val="1B4528"/>
                </a:solidFill>
                <a:latin typeface="+mn-lt"/>
                <a:ea typeface="+mn-ea"/>
                <a:cs typeface="+mn-cs"/>
              </a:rPr>
              <a:t>(C6</a:t>
            </a:r>
            <a:r>
              <a:rPr lang="da-DK" noProof="0"/>
              <a:t>) - Egen arbejdsstyrke - fortsat</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35</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1252264110"/>
              </p:ext>
            </p:extLst>
          </p:nvPr>
        </p:nvGraphicFramePr>
        <p:xfrm>
          <a:off x="518601" y="1972961"/>
          <a:ext cx="7354374" cy="2424240"/>
        </p:xfrm>
        <a:graphic>
          <a:graphicData uri="http://schemas.openxmlformats.org/drawingml/2006/table">
            <a:tbl>
              <a:tblPr firstRow="1">
                <a:tableStyleId>{2A488322-F2BA-4B5B-9748-0D474271808F}</a:tableStyleId>
              </a:tblPr>
              <a:tblGrid>
                <a:gridCol w="5664199">
                  <a:extLst>
                    <a:ext uri="{9D8B030D-6E8A-4147-A177-3AD203B41FA5}">
                      <a16:colId xmlns:a16="http://schemas.microsoft.com/office/drawing/2014/main" val="1902117154"/>
                    </a:ext>
                  </a:extLst>
                </a:gridCol>
                <a:gridCol w="1690175">
                  <a:extLst>
                    <a:ext uri="{9D8B030D-6E8A-4147-A177-3AD203B41FA5}">
                      <a16:colId xmlns:a16="http://schemas.microsoft.com/office/drawing/2014/main" val="1904521774"/>
                    </a:ext>
                  </a:extLst>
                </a:gridCol>
              </a:tblGrid>
              <a:tr h="346320">
                <a:tc gridSpan="2">
                  <a:txBody>
                    <a:bodyPr/>
                    <a:lstStyle/>
                    <a:p>
                      <a:pPr algn="l"/>
                      <a:r>
                        <a:rPr lang="da-DK" sz="900" b="1" kern="1200" noProof="0">
                          <a:solidFill>
                            <a:schemeClr val="accent2"/>
                          </a:solidFill>
                          <a:latin typeface="+mn-lt"/>
                          <a:ea typeface="+mn-ea"/>
                          <a:cs typeface="+mn-cs"/>
                        </a:rPr>
                        <a:t>[Indsæt virksomhedsnavn]’s</a:t>
                      </a:r>
                      <a:r>
                        <a:rPr lang="da-DK" sz="900" b="1" kern="1200" noProof="0">
                          <a:solidFill>
                            <a:schemeClr val="tx2"/>
                          </a:solidFill>
                          <a:latin typeface="+mn-lt"/>
                          <a:ea typeface="+mn-ea"/>
                          <a:cs typeface="+mn-cs"/>
                        </a:rPr>
                        <a:t> </a:t>
                      </a:r>
                      <a:r>
                        <a:rPr lang="da-DK" sz="900" b="1" kern="1200" spc="-10" noProof="0">
                          <a:solidFill>
                            <a:schemeClr val="tx2"/>
                          </a:solidFill>
                          <a:latin typeface="+mn-lt"/>
                          <a:ea typeface="+mn-ea"/>
                          <a:cs typeface="+mn-cs"/>
                        </a:rPr>
                        <a:t>code of conduct/menneskerettighedspolitik for vores </a:t>
                      </a:r>
                      <a:r>
                        <a:rPr lang="da-DK" sz="900" b="1" u="sng" kern="1200" spc="-10" noProof="0">
                          <a:solidFill>
                            <a:schemeClr val="tx2"/>
                          </a:solidFill>
                          <a:latin typeface="+mn-lt"/>
                          <a:ea typeface="+mn-ea"/>
                          <a:cs typeface="+mn-cs"/>
                        </a:rPr>
                        <a:t>egen arbejdsstyrke</a:t>
                      </a:r>
                      <a:r>
                        <a:rPr lang="da-DK" sz="900" b="1" u="none" kern="1200" spc="-10" noProof="0">
                          <a:solidFill>
                            <a:schemeClr val="tx2"/>
                          </a:solidFill>
                          <a:latin typeface="+mn-lt"/>
                          <a:ea typeface="+mn-ea"/>
                          <a:cs typeface="+mn-cs"/>
                        </a:rPr>
                        <a:t> omhandler:</a:t>
                      </a:r>
                      <a:r>
                        <a:rPr lang="da-DK" sz="900" b="1" kern="1200" spc="-10" noProof="0">
                          <a:solidFill>
                            <a:schemeClr val="tx2"/>
                          </a:solidFill>
                          <a:latin typeface="+mn-lt"/>
                          <a:ea typeface="+mn-ea"/>
                          <a:cs typeface="+mn-cs"/>
                        </a:rPr>
                        <a:t> </a:t>
                      </a:r>
                      <a:r>
                        <a:rPr lang="da-DK" sz="900" b="0" kern="1200" spc="-10" noProof="0">
                          <a:solidFill>
                            <a:schemeClr val="tx2"/>
                          </a:solidFill>
                          <a:latin typeface="+mn-lt"/>
                          <a:ea typeface="+mn-ea"/>
                          <a:cs typeface="+mn-cs"/>
                        </a:rPr>
                        <a:t>(pkt. 62a)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algn="l"/>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346320">
                <a:tc>
                  <a:txBody>
                    <a:bodyPr/>
                    <a:lstStyle/>
                    <a:p>
                      <a:pPr algn="l"/>
                      <a:r>
                        <a:rPr lang="da-DK" sz="900" b="1" kern="1200" spc="-10" noProof="0">
                          <a:solidFill>
                            <a:schemeClr val="tx2"/>
                          </a:solidFill>
                          <a:latin typeface="+mn-lt"/>
                          <a:ea typeface="+mn-ea"/>
                          <a:cs typeface="+mn-cs"/>
                        </a:rPr>
                        <a:t>Børnearbejde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46320">
                <a:tc>
                  <a:txBody>
                    <a:bodyPr/>
                    <a:lstStyle/>
                    <a:p>
                      <a:pPr algn="l"/>
                      <a:r>
                        <a:rPr lang="da-DK" sz="900" b="1" kern="1200" spc="-10" noProof="0">
                          <a:solidFill>
                            <a:schemeClr val="tx2"/>
                          </a:solidFill>
                          <a:latin typeface="+mn-lt"/>
                          <a:ea typeface="+mn-ea"/>
                          <a:cs typeface="+mn-cs"/>
                        </a:rPr>
                        <a:t>Tvangsarbejde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46320">
                <a:tc>
                  <a:txBody>
                    <a:bodyPr/>
                    <a:lstStyle/>
                    <a:p>
                      <a:pPr algn="l"/>
                      <a:r>
                        <a:rPr lang="da-DK" sz="900" b="1" kern="1200" spc="-10" noProof="0">
                          <a:solidFill>
                            <a:schemeClr val="tx2"/>
                          </a:solidFill>
                          <a:latin typeface="+mn-lt"/>
                          <a:ea typeface="+mn-ea"/>
                          <a:cs typeface="+mn-cs"/>
                        </a:rPr>
                        <a:t>Menneskehandel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346320">
                <a:tc>
                  <a:txBody>
                    <a:bodyPr/>
                    <a:lstStyle/>
                    <a:p>
                      <a:pPr algn="l"/>
                      <a:r>
                        <a:rPr lang="da-DK" sz="900" b="1" kern="1200" spc="-10" noProof="0">
                          <a:solidFill>
                            <a:schemeClr val="tx2"/>
                          </a:solidFill>
                          <a:latin typeface="+mn-lt"/>
                          <a:ea typeface="+mn-ea"/>
                          <a:cs typeface="+mn-cs"/>
                        </a:rPr>
                        <a:t>Diskrimination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7746340"/>
                  </a:ext>
                </a:extLst>
              </a:tr>
              <a:tr h="346320">
                <a:tc>
                  <a:txBody>
                    <a:bodyPr/>
                    <a:lstStyle/>
                    <a:p>
                      <a:pPr algn="l"/>
                      <a:r>
                        <a:rPr lang="da-DK" sz="900" b="1" kern="1200" spc="-10" noProof="0">
                          <a:solidFill>
                            <a:schemeClr val="tx2"/>
                          </a:solidFill>
                          <a:latin typeface="+mn-lt"/>
                          <a:ea typeface="+mn-ea"/>
                          <a:cs typeface="+mn-cs"/>
                        </a:rPr>
                        <a:t>Sikkerhed/forebyggelse af ulykker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665127692"/>
                  </a:ext>
                </a:extLst>
              </a:tr>
              <a:tr h="346320">
                <a:tc>
                  <a:txBody>
                    <a:bodyPr/>
                    <a:lstStyle/>
                    <a:p>
                      <a:pPr algn="l"/>
                      <a:r>
                        <a:rPr lang="da-DK" sz="900" b="1" kern="1200" spc="-10" noProof="0">
                          <a:solidFill>
                            <a:schemeClr val="tx2"/>
                          </a:solidFill>
                          <a:latin typeface="+mn-lt"/>
                          <a:ea typeface="+mn-ea"/>
                          <a:cs typeface="+mn-cs"/>
                        </a:rPr>
                        <a:t>Andet (hvis JA, specificer)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cs typeface="Calibri" panose="020F0502020204030204" pitchFamily="34" charset="0"/>
                        </a:rPr>
                        <a:t>[</a:t>
                      </a:r>
                      <a:r>
                        <a:rPr lang="da-DK" sz="900" noProof="0" dirty="0">
                          <a:solidFill>
                            <a:schemeClr val="accent2"/>
                          </a:solidFill>
                          <a:latin typeface="+mn-lt"/>
                        </a:rPr>
                        <a:t>Indsæt JA/NEJ</a:t>
                      </a:r>
                      <a:r>
                        <a:rPr lang="da-DK" sz="900" noProof="0" dirty="0">
                          <a:solidFill>
                            <a:schemeClr val="accent2"/>
                          </a:solidFill>
                          <a:latin typeface="+mn-lt"/>
                          <a:cs typeface="Calibri" panose="020F0502020204030204" pitchFamily="34" charset="0"/>
                        </a:rPr>
                        <a:t>]</a:t>
                      </a:r>
                      <a:endParaRPr lang="da-DK" sz="900" noProof="0" dirty="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2359221"/>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061768" y="1015999"/>
            <a:ext cx="3622232" cy="575056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highlight>
                <a:srgbClr val="FFFF00"/>
              </a:highlight>
              <a:latin typeface="+mj-lt"/>
            </a:endParaRPr>
          </a:p>
          <a:p>
            <a:pPr>
              <a:lnSpc>
                <a:spcPct val="106000"/>
              </a:lnSpc>
            </a:pPr>
            <a:r>
              <a:rPr lang="da-DK" sz="900" b="1" kern="1200" spc="-10" noProof="0">
                <a:solidFill>
                  <a:schemeClr val="tx2"/>
                </a:solidFill>
                <a:latin typeface="+mn-lt"/>
                <a:ea typeface="+mn-ea"/>
                <a:cs typeface="+mn-cs"/>
              </a:rPr>
              <a:t>Børnearbejde</a:t>
            </a:r>
          </a:p>
          <a:p>
            <a:pPr>
              <a:lnSpc>
                <a:spcPct val="106000"/>
              </a:lnSpc>
            </a:pPr>
            <a:r>
              <a:rPr lang="da-DK" sz="900" kern="1200" spc="-10" noProof="0">
                <a:solidFill>
                  <a:schemeClr val="tx2"/>
                </a:solidFill>
                <a:latin typeface="+mn-lt"/>
                <a:ea typeface="+mn-ea"/>
                <a:cs typeface="+mn-cs"/>
              </a:rPr>
              <a:t>Børnearbejde er arbejde, der fratager børn deres barndom, potentiale og værdighed, og som er skadeligt for den fysiske og mentale udvikling. Det drejer sig om arbejde, der:</a:t>
            </a:r>
          </a:p>
          <a:p>
            <a:pPr marL="171450" indent="-171450">
              <a:lnSpc>
                <a:spcPct val="106000"/>
              </a:lnSpc>
              <a:buFont typeface="Arial" panose="020B0604020202020204" pitchFamily="34" charset="0"/>
              <a:buChar char="•"/>
            </a:pPr>
            <a:r>
              <a:rPr lang="da-DK" sz="900" kern="1200" spc="-10" noProof="0">
                <a:solidFill>
                  <a:schemeClr val="tx2"/>
                </a:solidFill>
                <a:latin typeface="+mn-lt"/>
                <a:ea typeface="+mn-ea"/>
                <a:cs typeface="+mn-cs"/>
              </a:rPr>
              <a:t>er psykisk, fysisk, socialt eller moralsk farligt og skadeligt for børn og/eller</a:t>
            </a:r>
          </a:p>
          <a:p>
            <a:pPr marL="171450" indent="-171450">
              <a:lnSpc>
                <a:spcPct val="106000"/>
              </a:lnSpc>
              <a:buFont typeface="Arial" panose="020B0604020202020204" pitchFamily="34" charset="0"/>
              <a:buChar char="•"/>
            </a:pPr>
            <a:r>
              <a:rPr lang="da-DK" sz="900" kern="1200" spc="-10" noProof="0">
                <a:solidFill>
                  <a:schemeClr val="tx2"/>
                </a:solidFill>
                <a:latin typeface="+mn-lt"/>
                <a:ea typeface="+mn-ea"/>
                <a:cs typeface="+mn-cs"/>
              </a:rPr>
              <a:t>griber ind i deres skolegang ved at fratage dem muligheden for at gå i skole, tvinger dem til at forlade skolen før tid eller kræver, at de forsøger at kombinere skolegang med overdrevent langt og hårdt arbejde.</a:t>
            </a:r>
          </a:p>
          <a:p>
            <a:pPr>
              <a:lnSpc>
                <a:spcPct val="106000"/>
              </a:lnSpc>
            </a:pPr>
            <a:endParaRPr lang="da-DK" sz="900" spc="-10">
              <a:solidFill>
                <a:schemeClr val="tx2"/>
              </a:solidFill>
            </a:endParaRPr>
          </a:p>
          <a:p>
            <a:pPr>
              <a:lnSpc>
                <a:spcPct val="106000"/>
              </a:lnSpc>
            </a:pPr>
            <a:r>
              <a:rPr lang="da-DK" sz="900" spc="-10">
                <a:solidFill>
                  <a:schemeClr val="tx2"/>
                </a:solidFill>
              </a:rPr>
              <a:t>I Danmark må børn under 13 år som udgangspunkt ikke arbejde for en arbejdsgiver. </a:t>
            </a:r>
          </a:p>
          <a:p>
            <a:pPr>
              <a:lnSpc>
                <a:spcPct val="106000"/>
              </a:lnSpc>
            </a:pPr>
            <a:r>
              <a:rPr lang="da-DK" sz="900">
                <a:solidFill>
                  <a:srgbClr val="1B4529"/>
                </a:solidFill>
                <a:hlinkClick r:id="rId4">
                  <a:extLst>
                    <a:ext uri="{A12FA001-AC4F-418D-AE19-62706E023703}">
                      <ahyp:hlinkClr xmlns:ahyp="http://schemas.microsoft.com/office/drawing/2018/hyperlinkcolor" val="tx"/>
                    </a:ext>
                  </a:extLst>
                </a:hlinkClick>
              </a:rPr>
              <a:t>Læs mere om de danske regler på Arbejdstilsynets hjemmeside</a:t>
            </a:r>
            <a:endParaRPr lang="da-DK" sz="900" kern="1200" spc="-10" noProof="0">
              <a:solidFill>
                <a:srgbClr val="1B4529"/>
              </a:solidFill>
              <a:latin typeface="+mn-lt"/>
              <a:ea typeface="+mn-ea"/>
              <a:cs typeface="+mn-cs"/>
            </a:endParaRPr>
          </a:p>
          <a:p>
            <a:pPr algn="l">
              <a:lnSpc>
                <a:spcPct val="106000"/>
              </a:lnSpc>
            </a:pPr>
            <a:endParaRPr lang="da-DK" sz="900" spc="-10">
              <a:solidFill>
                <a:schemeClr val="tx2"/>
              </a:solidFill>
            </a:endParaRPr>
          </a:p>
          <a:p>
            <a:pPr algn="l">
              <a:lnSpc>
                <a:spcPct val="106000"/>
              </a:lnSpc>
            </a:pPr>
            <a:r>
              <a:rPr lang="da-DK" sz="900" b="1" kern="1200" spc="-10" noProof="0">
                <a:solidFill>
                  <a:schemeClr val="tx2"/>
                </a:solidFill>
                <a:latin typeface="+mn-lt"/>
                <a:ea typeface="+mn-ea"/>
                <a:cs typeface="+mn-cs"/>
              </a:rPr>
              <a:t>Tvangsarbejde</a:t>
            </a:r>
          </a:p>
          <a:p>
            <a:pPr algn="l">
              <a:lnSpc>
                <a:spcPct val="106000"/>
              </a:lnSpc>
            </a:pPr>
            <a:r>
              <a:rPr lang="da-DK" sz="900" spc="-10">
                <a:solidFill>
                  <a:schemeClr val="tx2"/>
                </a:solidFill>
              </a:rPr>
              <a:t>Tvangsarbejde omfatter alle situationer, hvor personer på en hvilken som helst måde tvinges til at udføre arbejde, som personen ikke frivilligt har valgt at udføre.</a:t>
            </a:r>
          </a:p>
          <a:p>
            <a:pPr algn="l">
              <a:lnSpc>
                <a:spcPct val="106000"/>
              </a:lnSpc>
            </a:pPr>
            <a:endParaRPr lang="da-DK" sz="900" b="1" spc="-10">
              <a:solidFill>
                <a:schemeClr val="tx2"/>
              </a:solidFill>
              <a:highlight>
                <a:srgbClr val="FFFF00"/>
              </a:highlight>
            </a:endParaRPr>
          </a:p>
          <a:p>
            <a:pPr algn="l">
              <a:lnSpc>
                <a:spcPct val="106000"/>
              </a:lnSpc>
            </a:pPr>
            <a:r>
              <a:rPr lang="da-DK" sz="900" b="1" kern="1200" spc="-10" noProof="0">
                <a:solidFill>
                  <a:schemeClr val="tx2"/>
                </a:solidFill>
                <a:latin typeface="+mn-lt"/>
                <a:ea typeface="+mn-ea"/>
                <a:cs typeface="+mn-cs"/>
              </a:rPr>
              <a:t>Menneskehandel</a:t>
            </a:r>
            <a:endParaRPr lang="da-DK" sz="900" kern="1200" spc="-10" noProof="0">
              <a:solidFill>
                <a:schemeClr val="tx2"/>
              </a:solidFill>
              <a:latin typeface="+mn-lt"/>
              <a:ea typeface="+mn-ea"/>
              <a:cs typeface="+mn-cs"/>
            </a:endParaRPr>
          </a:p>
          <a:p>
            <a:pPr algn="l">
              <a:lnSpc>
                <a:spcPct val="106000"/>
              </a:lnSpc>
            </a:pPr>
            <a:r>
              <a:rPr lang="da-DK" sz="900" spc="-10">
                <a:solidFill>
                  <a:schemeClr val="tx2"/>
                </a:solidFill>
              </a:rPr>
              <a:t>Menneskehandel dækker blandt andet over transport eller modtagelse af personer ved hjælp af trusler eller brug af magt eller betaling med henblik på at få kontrol over en anden person.</a:t>
            </a:r>
          </a:p>
          <a:p>
            <a:pPr algn="l">
              <a:lnSpc>
                <a:spcPct val="106000"/>
              </a:lnSpc>
            </a:pPr>
            <a:endParaRPr lang="da-DK" sz="900" b="1" spc="-10">
              <a:solidFill>
                <a:schemeClr val="tx2"/>
              </a:solidFill>
            </a:endParaRPr>
          </a:p>
          <a:p>
            <a:pPr algn="l">
              <a:lnSpc>
                <a:spcPct val="106000"/>
              </a:lnSpc>
            </a:pPr>
            <a:r>
              <a:rPr lang="da-DK" sz="900" b="1" kern="1200" spc="-10" noProof="0">
                <a:solidFill>
                  <a:schemeClr val="tx2"/>
                </a:solidFill>
                <a:latin typeface="+mn-lt"/>
                <a:ea typeface="+mn-ea"/>
                <a:cs typeface="+mn-cs"/>
              </a:rPr>
              <a:t>Diskrimination</a:t>
            </a:r>
          </a:p>
          <a:p>
            <a:pPr>
              <a:lnSpc>
                <a:spcPct val="106000"/>
              </a:lnSpc>
            </a:pPr>
            <a:r>
              <a:rPr lang="da-DK" sz="900" spc="-10">
                <a:solidFill>
                  <a:schemeClr val="tx2"/>
                </a:solidFill>
              </a:rPr>
              <a:t>Diskrimination kan blandt andet finde sted på grund af køn, race, alder eller politiske anskuelser.</a:t>
            </a:r>
          </a:p>
          <a:p>
            <a:pPr marL="171450" indent="-171450">
              <a:lnSpc>
                <a:spcPct val="106000"/>
              </a:lnSpc>
              <a:buFont typeface="Arial" panose="020B0604020202020204" pitchFamily="34" charset="0"/>
              <a:buChar char="•"/>
            </a:pPr>
            <a:r>
              <a:rPr lang="da-DK" sz="900" spc="-10">
                <a:solidFill>
                  <a:schemeClr val="tx2"/>
                </a:solidFill>
              </a:rPr>
              <a:t>Direkte diskrimination opstår, når en person behandles mindre favorabelt sammenlignet med andre, der er i en lignende situation. </a:t>
            </a:r>
          </a:p>
          <a:p>
            <a:pPr marL="171450" indent="-171450">
              <a:lnSpc>
                <a:spcPct val="106000"/>
              </a:lnSpc>
              <a:buFont typeface="Arial" panose="020B0604020202020204" pitchFamily="34" charset="0"/>
              <a:buChar char="•"/>
            </a:pPr>
            <a:r>
              <a:rPr lang="da-DK" sz="900" spc="-10">
                <a:solidFill>
                  <a:schemeClr val="tx2"/>
                </a:solidFill>
              </a:rPr>
              <a:t>Indirekte diskrimination opstår, når en tilsyneladende neutral regel stiller en person eller en gruppe med de samme karakteristika dårligere.</a:t>
            </a:r>
          </a:p>
          <a:p>
            <a:pPr algn="l">
              <a:lnSpc>
                <a:spcPct val="106000"/>
              </a:lnSpc>
            </a:pPr>
            <a:endParaRPr lang="da-DK" sz="900" spc="-1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151630" y="1104042"/>
            <a:ext cx="257747" cy="232600"/>
          </a:xfrm>
          <a:prstGeom prst="rect">
            <a:avLst/>
          </a:prstGeom>
        </p:spPr>
      </p:pic>
      <p:sp>
        <p:nvSpPr>
          <p:cNvPr id="9" name="Rectangle 7">
            <a:extLst>
              <a:ext uri="{FF2B5EF4-FFF2-40B4-BE49-F238E27FC236}">
                <a16:creationId xmlns:a16="http://schemas.microsoft.com/office/drawing/2014/main" id="{465271A0-F291-14C6-7BE6-D2C58F976667}"/>
              </a:ext>
            </a:extLst>
          </p:cNvPr>
          <p:cNvSpPr/>
          <p:nvPr/>
        </p:nvSpPr>
        <p:spPr>
          <a:xfrm>
            <a:off x="518600" y="1015999"/>
            <a:ext cx="7354375" cy="86892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 Udvidet Modul. </a:t>
            </a:r>
          </a:p>
          <a:p>
            <a:pPr>
              <a:lnSpc>
                <a:spcPct val="106000"/>
              </a:lnSpc>
            </a:pPr>
            <a:endParaRPr lang="da-DK" sz="900" b="1" spc="-10">
              <a:solidFill>
                <a:schemeClr val="bg1"/>
              </a:solidFill>
            </a:endParaRPr>
          </a:p>
          <a:p>
            <a:pPr>
              <a:lnSpc>
                <a:spcPct val="106000"/>
              </a:lnSpc>
            </a:pPr>
            <a:r>
              <a:rPr lang="da-DK" sz="900" spc="-10">
                <a:solidFill>
                  <a:schemeClr val="bg1"/>
                </a:solidFill>
              </a:rPr>
              <a:t>Dette oplysningspunkt skal kun udfyldes, hvis du har svaret ”JA” til, at din virksomhed har en ansvarlighedspolitik eller en menneskerettighedspolitik for virksomhedens egen arbejdsstyrke (jf. dit svar på forrige side).</a:t>
            </a:r>
          </a:p>
        </p:txBody>
      </p:sp>
      <p:pic>
        <p:nvPicPr>
          <p:cNvPr id="12" name="Graphic 9">
            <a:extLst>
              <a:ext uri="{FF2B5EF4-FFF2-40B4-BE49-F238E27FC236}">
                <a16:creationId xmlns:a16="http://schemas.microsoft.com/office/drawing/2014/main" id="{0DD95DE9-10E0-07C8-61B2-BA3DEC2FDA3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6225" y="1104041"/>
            <a:ext cx="207455" cy="232601"/>
          </a:xfrm>
          <a:prstGeom prst="rect">
            <a:avLst/>
          </a:prstGeom>
        </p:spPr>
      </p:pic>
      <p:pic>
        <p:nvPicPr>
          <p:cNvPr id="7" name="Graphic 15">
            <a:extLst>
              <a:ext uri="{FF2B5EF4-FFF2-40B4-BE49-F238E27FC236}">
                <a16:creationId xmlns:a16="http://schemas.microsoft.com/office/drawing/2014/main" id="{E8B7A2E3-1CA1-6FBB-7EE9-78B53346EC86}"/>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97021" y="3376378"/>
            <a:ext cx="83482" cy="88700"/>
          </a:xfrm>
          <a:prstGeom prst="rect">
            <a:avLst/>
          </a:prstGeom>
        </p:spPr>
      </p:pic>
      <p:sp>
        <p:nvSpPr>
          <p:cNvPr id="8" name="Rectangle 6">
            <a:extLst>
              <a:ext uri="{FF2B5EF4-FFF2-40B4-BE49-F238E27FC236}">
                <a16:creationId xmlns:a16="http://schemas.microsoft.com/office/drawing/2014/main" id="{52334E7E-7C6B-CCF3-6F9D-AACC68AF28B0}"/>
              </a:ext>
            </a:extLst>
          </p:cNvPr>
          <p:cNvSpPr/>
          <p:nvPr/>
        </p:nvSpPr>
        <p:spPr>
          <a:xfrm>
            <a:off x="518600" y="5344639"/>
            <a:ext cx="7354374" cy="142192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spcAft>
                <a:spcPts val="600"/>
              </a:spcAft>
            </a:pPr>
            <a:r>
              <a:rPr lang="da-DK" sz="900" b="1" spc="-10">
                <a:solidFill>
                  <a:schemeClr val="tx2"/>
                </a:solidFill>
                <a:latin typeface="+mj-lt"/>
              </a:rPr>
              <a:t>Mulige datakilder</a:t>
            </a:r>
          </a:p>
          <a:p>
            <a:pPr>
              <a:lnSpc>
                <a:spcPct val="106000"/>
              </a:lnSpc>
              <a:spcBef>
                <a:spcPts val="800"/>
              </a:spcBef>
            </a:pPr>
            <a:r>
              <a:rPr lang="da-DK" sz="900" spc="-10">
                <a:solidFill>
                  <a:schemeClr val="tx2"/>
                </a:solidFill>
                <a:latin typeface="+mj-lt"/>
              </a:rPr>
              <a:t>Erhvervsstyrelsen har udarbejdet en færdigudfyldt skabelon til en ansvarlighedspolitik, der dækker din virksomheds </a:t>
            </a:r>
            <a:r>
              <a:rPr lang="da-DK" sz="900" u="sng" spc="-10">
                <a:solidFill>
                  <a:schemeClr val="tx2"/>
                </a:solidFill>
                <a:latin typeface="+mj-lt"/>
              </a:rPr>
              <a:t>egen arbejdsstyrke.</a:t>
            </a:r>
          </a:p>
          <a:p>
            <a:pPr>
              <a:lnSpc>
                <a:spcPct val="106000"/>
              </a:lnSpc>
              <a:spcBef>
                <a:spcPts val="800"/>
              </a:spcBef>
            </a:pPr>
            <a:r>
              <a:rPr lang="da-DK" sz="900" spc="-10">
                <a:solidFill>
                  <a:schemeClr val="tx2"/>
                </a:solidFill>
                <a:hlinkClick r:id="rId9">
                  <a:extLst>
                    <a:ext uri="{A12FA001-AC4F-418D-AE19-62706E023703}">
                      <ahyp:hlinkClr xmlns:ahyp="http://schemas.microsoft.com/office/drawing/2018/hyperlinkcolor" val="tx"/>
                    </a:ext>
                  </a:extLst>
                </a:hlinkClick>
              </a:rPr>
              <a:t>Hent skabelon til Ansvarlighedspolitik på Virksomhedsguiden</a:t>
            </a:r>
            <a:endParaRPr lang="da-DK" sz="900" spc="-10">
              <a:solidFill>
                <a:schemeClr val="tx2"/>
              </a:solidFill>
            </a:endParaRPr>
          </a:p>
          <a:p>
            <a:pPr>
              <a:lnSpc>
                <a:spcPct val="106000"/>
              </a:lnSpc>
              <a:spcBef>
                <a:spcPts val="800"/>
              </a:spcBef>
            </a:pPr>
            <a:r>
              <a:rPr lang="da-DK" sz="900" spc="-10">
                <a:solidFill>
                  <a:schemeClr val="tx2"/>
                </a:solidFill>
                <a:hlinkClick r:id="rId10">
                  <a:extLst>
                    <a:ext uri="{A12FA001-AC4F-418D-AE19-62706E023703}">
                      <ahyp:hlinkClr xmlns:ahyp="http://schemas.microsoft.com/office/drawing/2018/hyperlinkcolor" val="tx"/>
                    </a:ext>
                  </a:extLst>
                </a:hlinkClick>
              </a:rPr>
              <a:t>Læs mere om Erhvervsstyrelsens skabeloner til politikker, og få hjælp til at vælge, hvilken skabelon der passer til dit behov på Virksomhedsguiden</a:t>
            </a:r>
            <a:endParaRPr lang="da-DK" sz="900" spc="-10">
              <a:solidFill>
                <a:schemeClr val="tx2"/>
              </a:solidFill>
            </a:endParaRPr>
          </a:p>
          <a:p>
            <a:pPr>
              <a:lnSpc>
                <a:spcPct val="106000"/>
              </a:lnSpc>
              <a:spcBef>
                <a:spcPts val="800"/>
              </a:spcBef>
            </a:pPr>
            <a:endParaRPr lang="da-DK" sz="900" spc="-10">
              <a:solidFill>
                <a:schemeClr val="tx2"/>
              </a:solidFill>
              <a:highlight>
                <a:srgbClr val="FFFF00"/>
              </a:highlight>
              <a:latin typeface="+mj-lt"/>
            </a:endParaRPr>
          </a:p>
          <a:p>
            <a:pPr>
              <a:spcAft>
                <a:spcPts val="600"/>
              </a:spcAft>
            </a:pPr>
            <a:endParaRPr lang="da-DK" sz="900" b="1" spc="-10">
              <a:solidFill>
                <a:schemeClr val="tx2"/>
              </a:solidFill>
              <a:highlight>
                <a:srgbClr val="FFFF00"/>
              </a:highlight>
            </a:endParaRPr>
          </a:p>
          <a:p>
            <a:pPr algn="l">
              <a:spcAft>
                <a:spcPts val="600"/>
              </a:spcAft>
            </a:pPr>
            <a:endParaRPr lang="da-DK" sz="900" b="1" spc="-10">
              <a:solidFill>
                <a:schemeClr val="tx2"/>
              </a:solidFill>
              <a:latin typeface="+mj-lt"/>
            </a:endParaRPr>
          </a:p>
        </p:txBody>
      </p:sp>
      <p:pic>
        <p:nvPicPr>
          <p:cNvPr id="13" name="Graphic 6">
            <a:extLst>
              <a:ext uri="{FF2B5EF4-FFF2-40B4-BE49-F238E27FC236}">
                <a16:creationId xmlns:a16="http://schemas.microsoft.com/office/drawing/2014/main" id="{541933FB-3E83-A9D7-B053-0C46880DCCAE}"/>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1802" y="5460886"/>
            <a:ext cx="226314" cy="226314"/>
          </a:xfrm>
          <a:prstGeom prst="rect">
            <a:avLst/>
          </a:prstGeom>
        </p:spPr>
      </p:pic>
      <p:pic>
        <p:nvPicPr>
          <p:cNvPr id="14" name="Graphic 15">
            <a:extLst>
              <a:ext uri="{FF2B5EF4-FFF2-40B4-BE49-F238E27FC236}">
                <a16:creationId xmlns:a16="http://schemas.microsoft.com/office/drawing/2014/main" id="{134BB84A-5B05-E20D-30EC-F37E832FDD51}"/>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3218" y="6039610"/>
            <a:ext cx="83482" cy="88700"/>
          </a:xfrm>
          <a:prstGeom prst="rect">
            <a:avLst/>
          </a:prstGeom>
        </p:spPr>
      </p:pic>
      <p:pic>
        <p:nvPicPr>
          <p:cNvPr id="15" name="Graphic 15">
            <a:extLst>
              <a:ext uri="{FF2B5EF4-FFF2-40B4-BE49-F238E27FC236}">
                <a16:creationId xmlns:a16="http://schemas.microsoft.com/office/drawing/2014/main" id="{6CF5E9F4-6E5F-4445-570D-BB19AB8164EA}"/>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3218" y="6328406"/>
            <a:ext cx="83482" cy="88700"/>
          </a:xfrm>
          <a:prstGeom prst="rect">
            <a:avLst/>
          </a:prstGeom>
        </p:spPr>
      </p:pic>
    </p:spTree>
    <p:extLst>
      <p:ext uri="{BB962C8B-B14F-4D97-AF65-F5344CB8AC3E}">
        <p14:creationId xmlns:p14="http://schemas.microsoft.com/office/powerpoint/2010/main" val="913308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i="0" u="none" strike="noStrike" kern="1200" spc="-10" noProof="0">
                <a:solidFill>
                  <a:srgbClr val="1B4528"/>
                </a:solidFill>
                <a:latin typeface="+mn-lt"/>
                <a:ea typeface="+mn-ea"/>
                <a:cs typeface="+mn-cs"/>
              </a:rPr>
              <a:t>Alvorlige negative menneskerettighedshændelser (C7</a:t>
            </a:r>
            <a:r>
              <a:rPr lang="da-DK" noProof="0"/>
              <a:t>) – </a:t>
            </a:r>
            <a:r>
              <a:rPr lang="da-DK"/>
              <a:t>E</a:t>
            </a:r>
            <a:r>
              <a:rPr lang="da-DK" noProof="0"/>
              <a:t>gen arbejdsstyrke</a:t>
            </a:r>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1"/>
            <a:ext cx="7354375" cy="42875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a:t>
            </a:r>
            <a:r>
              <a:rPr lang="da-DK" sz="900" spc="-10">
                <a:solidFill>
                  <a:schemeClr val="bg1"/>
                </a:solidFill>
              </a:rPr>
              <a:t>jf. Udvidet Modul. </a:t>
            </a:r>
          </a:p>
          <a:p>
            <a:pPr>
              <a:lnSpc>
                <a:spcPct val="106000"/>
              </a:lnSpc>
            </a:pPr>
            <a:endParaRPr lang="da-DK" sz="900" b="1" spc="-10">
              <a:solidFill>
                <a:schemeClr val="bg1"/>
              </a:solidFill>
            </a:endParaRP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36</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1718915596"/>
              </p:ext>
            </p:extLst>
          </p:nvPr>
        </p:nvGraphicFramePr>
        <p:xfrm>
          <a:off x="518599" y="1532793"/>
          <a:ext cx="7354374" cy="2763720"/>
        </p:xfrm>
        <a:graphic>
          <a:graphicData uri="http://schemas.openxmlformats.org/drawingml/2006/table">
            <a:tbl>
              <a:tblPr firstRow="1">
                <a:tableStyleId>{2A488322-F2BA-4B5B-9748-0D474271808F}</a:tableStyleId>
              </a:tblPr>
              <a:tblGrid>
                <a:gridCol w="2581217">
                  <a:extLst>
                    <a:ext uri="{9D8B030D-6E8A-4147-A177-3AD203B41FA5}">
                      <a16:colId xmlns:a16="http://schemas.microsoft.com/office/drawing/2014/main" val="1902117154"/>
                    </a:ext>
                  </a:extLst>
                </a:gridCol>
                <a:gridCol w="4773157">
                  <a:extLst>
                    <a:ext uri="{9D8B030D-6E8A-4147-A177-3AD203B41FA5}">
                      <a16:colId xmlns:a16="http://schemas.microsoft.com/office/drawing/2014/main" val="1904521774"/>
                    </a:ext>
                  </a:extLst>
                </a:gridCol>
              </a:tblGrid>
              <a:tr h="346320">
                <a:tc gridSpan="2">
                  <a:txBody>
                    <a:bodyPr/>
                    <a:lstStyle/>
                    <a:p>
                      <a:pPr algn="l"/>
                      <a:r>
                        <a:rPr lang="da-DK" sz="900" b="1" kern="1200" spc="-10" noProof="0">
                          <a:solidFill>
                            <a:schemeClr val="tx2"/>
                          </a:solidFill>
                          <a:latin typeface="+mn-lt"/>
                          <a:ea typeface="+mn-ea"/>
                          <a:cs typeface="+mn-cs"/>
                        </a:rPr>
                        <a:t>Er der for virksomhedens </a:t>
                      </a:r>
                      <a:r>
                        <a:rPr lang="da-DK" sz="900" b="1" u="sng" kern="1200" spc="-10" noProof="0">
                          <a:solidFill>
                            <a:schemeClr val="tx2"/>
                          </a:solidFill>
                          <a:latin typeface="+mn-lt"/>
                          <a:ea typeface="+mn-ea"/>
                          <a:cs typeface="+mn-cs"/>
                        </a:rPr>
                        <a:t>egen arbejdsstyrke</a:t>
                      </a:r>
                      <a:r>
                        <a:rPr lang="da-DK" sz="900" b="1" u="none" kern="1200" spc="-10" noProof="0">
                          <a:solidFill>
                            <a:schemeClr val="tx2"/>
                          </a:solidFill>
                          <a:latin typeface="+mn-lt"/>
                          <a:ea typeface="+mn-ea"/>
                          <a:cs typeface="+mn-cs"/>
                        </a:rPr>
                        <a:t> </a:t>
                      </a:r>
                      <a:r>
                        <a:rPr lang="da-DK" sz="900" b="1" kern="1200" spc="-10" noProof="0">
                          <a:solidFill>
                            <a:schemeClr val="tx2"/>
                          </a:solidFill>
                          <a:latin typeface="+mn-lt"/>
                          <a:ea typeface="+mn-ea"/>
                          <a:cs typeface="+mn-cs"/>
                        </a:rPr>
                        <a:t>bekræftede negative hændelser, der relaterer sig til nedenstående </a:t>
                      </a:r>
                      <a:r>
                        <a:rPr lang="da-DK" sz="900" b="0" kern="1200" spc="-10" noProof="0">
                          <a:solidFill>
                            <a:schemeClr val="tx2"/>
                          </a:solidFill>
                          <a:latin typeface="+mn-lt"/>
                          <a:ea typeface="+mn-ea"/>
                          <a:cs typeface="+mn-cs"/>
                        </a:rPr>
                        <a:t>(pkt. 62a)</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algn="l"/>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346320">
                <a:tc>
                  <a:txBody>
                    <a:bodyPr/>
                    <a:lstStyle/>
                    <a:p>
                      <a:pPr algn="l"/>
                      <a:r>
                        <a:rPr lang="da-DK" sz="900" b="1" kern="1200" spc="-10" noProof="0">
                          <a:solidFill>
                            <a:schemeClr val="tx2"/>
                          </a:solidFill>
                          <a:latin typeface="+mn-lt"/>
                          <a:ea typeface="+mn-ea"/>
                          <a:cs typeface="+mn-cs"/>
                        </a:rPr>
                        <a:t>Børnearbejde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r>
                        <a:rPr lang="da-DK" sz="900" noProof="0">
                          <a:solidFill>
                            <a:schemeClr val="accent2"/>
                          </a:solidFill>
                          <a:latin typeface="+mn-lt"/>
                        </a:rPr>
                        <a:t>Hvis du svarer ”JA”, </a:t>
                      </a:r>
                      <a:r>
                        <a:rPr lang="da-DK" sz="900" u="sng" noProof="0">
                          <a:solidFill>
                            <a:schemeClr val="accent2"/>
                          </a:solidFill>
                          <a:latin typeface="+mn-lt"/>
                        </a:rPr>
                        <a:t>kan</a:t>
                      </a:r>
                      <a:r>
                        <a:rPr lang="da-DK" sz="900" noProof="0">
                          <a:solidFill>
                            <a:schemeClr val="accent2"/>
                          </a:solidFill>
                          <a:latin typeface="+mn-lt"/>
                        </a:rPr>
                        <a:t> du indsætte en beskrivelse af de handlinger, som din virksomhed har igangsat for at håndtere den pågældende hændelse (</a:t>
                      </a:r>
                      <a:r>
                        <a:rPr lang="da-DK" sz="900" i="1" noProof="0">
                          <a:solidFill>
                            <a:schemeClr val="accent2"/>
                          </a:solidFill>
                          <a:latin typeface="+mn-lt"/>
                        </a:rPr>
                        <a:t>incident</a:t>
                      </a:r>
                      <a:r>
                        <a:rPr lang="da-DK" sz="900" noProof="0">
                          <a:solidFill>
                            <a:schemeClr val="accent2"/>
                          </a:solidFill>
                          <a:latin typeface="+mn-lt"/>
                        </a:rPr>
                        <a:t>), (jf. pkt. 62b)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46320">
                <a:tc>
                  <a:txBody>
                    <a:bodyPr/>
                    <a:lstStyle/>
                    <a:p>
                      <a:pPr algn="l"/>
                      <a:r>
                        <a:rPr lang="da-DK" sz="900" b="1" kern="1200" spc="-10" noProof="0">
                          <a:solidFill>
                            <a:schemeClr val="tx2"/>
                          </a:solidFill>
                          <a:latin typeface="+mn-lt"/>
                          <a:ea typeface="+mn-ea"/>
                          <a:cs typeface="+mn-cs"/>
                        </a:rPr>
                        <a:t>Tvangsarbejde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Hvis du svarer ”JA”, </a:t>
                      </a:r>
                      <a:r>
                        <a:rPr lang="da-DK" sz="900" u="sng" noProof="0">
                          <a:solidFill>
                            <a:schemeClr val="accent2"/>
                          </a:solidFill>
                          <a:latin typeface="+mn-lt"/>
                        </a:rPr>
                        <a:t>kan</a:t>
                      </a:r>
                      <a:r>
                        <a:rPr lang="da-DK" sz="900" noProof="0">
                          <a:solidFill>
                            <a:schemeClr val="accent2"/>
                          </a:solidFill>
                          <a:latin typeface="+mn-lt"/>
                        </a:rPr>
                        <a:t> du indsætte en beskrivelse af de handlinger, som din virksomhed har igangsat for at håndtere den pågældende hændelse (</a:t>
                      </a:r>
                      <a:r>
                        <a:rPr lang="da-DK" sz="900" i="1" noProof="0">
                          <a:solidFill>
                            <a:schemeClr val="accent2"/>
                          </a:solidFill>
                          <a:latin typeface="+mn-lt"/>
                        </a:rPr>
                        <a:t>incident</a:t>
                      </a:r>
                      <a:r>
                        <a:rPr lang="da-DK" sz="900" noProof="0">
                          <a:solidFill>
                            <a:schemeClr val="accent2"/>
                          </a:solidFill>
                          <a:latin typeface="+mn-lt"/>
                        </a:rPr>
                        <a:t>), (jf. pkt. 62b)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46320">
                <a:tc>
                  <a:txBody>
                    <a:bodyPr/>
                    <a:lstStyle/>
                    <a:p>
                      <a:pPr algn="l"/>
                      <a:r>
                        <a:rPr lang="da-DK" sz="900" b="1" kern="1200" spc="-10" noProof="0">
                          <a:solidFill>
                            <a:schemeClr val="tx2"/>
                          </a:solidFill>
                          <a:latin typeface="+mn-lt"/>
                          <a:ea typeface="+mn-ea"/>
                          <a:cs typeface="+mn-cs"/>
                        </a:rPr>
                        <a:t>Menneskehandel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Hvis du svarer ”JA”, </a:t>
                      </a:r>
                      <a:r>
                        <a:rPr lang="da-DK" sz="900" u="sng" noProof="0">
                          <a:solidFill>
                            <a:schemeClr val="accent2"/>
                          </a:solidFill>
                          <a:latin typeface="+mn-lt"/>
                        </a:rPr>
                        <a:t>kan</a:t>
                      </a:r>
                      <a:r>
                        <a:rPr lang="da-DK" sz="900" noProof="0">
                          <a:solidFill>
                            <a:schemeClr val="accent2"/>
                          </a:solidFill>
                          <a:latin typeface="+mn-lt"/>
                        </a:rPr>
                        <a:t> du indsætte en beskrivelse af de handlinger, som din virksomhed har igangsat for at håndtere den pågældende hændelse (</a:t>
                      </a:r>
                      <a:r>
                        <a:rPr lang="da-DK" sz="900" i="1" noProof="0">
                          <a:solidFill>
                            <a:schemeClr val="accent2"/>
                          </a:solidFill>
                          <a:latin typeface="+mn-lt"/>
                        </a:rPr>
                        <a:t>incident</a:t>
                      </a:r>
                      <a:r>
                        <a:rPr lang="da-DK" sz="900" noProof="0">
                          <a:solidFill>
                            <a:schemeClr val="accent2"/>
                          </a:solidFill>
                          <a:latin typeface="+mn-lt"/>
                        </a:rPr>
                        <a:t>), (jf. pkt. 62b)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346320">
                <a:tc>
                  <a:txBody>
                    <a:bodyPr/>
                    <a:lstStyle/>
                    <a:p>
                      <a:pPr algn="l"/>
                      <a:r>
                        <a:rPr lang="da-DK" sz="900" b="1" kern="1200" spc="-10" noProof="0">
                          <a:solidFill>
                            <a:schemeClr val="tx2"/>
                          </a:solidFill>
                          <a:latin typeface="+mn-lt"/>
                          <a:ea typeface="+mn-ea"/>
                          <a:cs typeface="+mn-cs"/>
                        </a:rPr>
                        <a:t>Diskrimination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rPr>
                        <a:t>Hvis du svarer ”JA”, </a:t>
                      </a:r>
                      <a:r>
                        <a:rPr lang="da-DK" sz="900" u="sng" noProof="0">
                          <a:solidFill>
                            <a:schemeClr val="accent2"/>
                          </a:solidFill>
                          <a:latin typeface="+mn-lt"/>
                        </a:rPr>
                        <a:t>kan</a:t>
                      </a:r>
                      <a:r>
                        <a:rPr lang="da-DK" sz="900" noProof="0">
                          <a:solidFill>
                            <a:schemeClr val="accent2"/>
                          </a:solidFill>
                          <a:latin typeface="+mn-lt"/>
                        </a:rPr>
                        <a:t> du indsætte en beskrivelse af de handlinger, som din virksomhed har igangsat for at håndtere den pågældende hændelse (</a:t>
                      </a:r>
                      <a:r>
                        <a:rPr lang="da-DK" sz="900" i="1" noProof="0">
                          <a:solidFill>
                            <a:schemeClr val="accent2"/>
                          </a:solidFill>
                          <a:latin typeface="+mn-lt"/>
                        </a:rPr>
                        <a:t>incident</a:t>
                      </a:r>
                      <a:r>
                        <a:rPr lang="da-DK" sz="900" noProof="0">
                          <a:solidFill>
                            <a:schemeClr val="accent2"/>
                          </a:solidFill>
                          <a:latin typeface="+mn-lt"/>
                        </a:rPr>
                        <a:t>), (jf. pkt. 62b)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7746340"/>
                  </a:ext>
                </a:extLst>
              </a:tr>
              <a:tr h="346320">
                <a:tc>
                  <a:txBody>
                    <a:bodyPr/>
                    <a:lstStyle/>
                    <a:p>
                      <a:pPr algn="l"/>
                      <a:r>
                        <a:rPr lang="da-DK" sz="900" b="1" kern="1200" spc="-10" noProof="0">
                          <a:solidFill>
                            <a:schemeClr val="tx2"/>
                          </a:solidFill>
                          <a:latin typeface="+mn-lt"/>
                          <a:ea typeface="+mn-ea"/>
                          <a:cs typeface="+mn-cs"/>
                        </a:rPr>
                        <a:t>Andet (hvis JA, specificer)</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cs typeface="Calibri" panose="020F0502020204030204" pitchFamily="34" charset="0"/>
                        </a:rPr>
                        <a:t>[</a:t>
                      </a:r>
                      <a:r>
                        <a:rPr lang="da-DK" sz="900" noProof="0" dirty="0">
                          <a:solidFill>
                            <a:schemeClr val="accent2"/>
                          </a:solidFill>
                          <a:latin typeface="+mn-lt"/>
                        </a:rPr>
                        <a:t>Indsæt JA/NEJ</a:t>
                      </a:r>
                      <a:r>
                        <a:rPr lang="da-DK" sz="900" noProof="0" dirty="0">
                          <a:solidFill>
                            <a:schemeClr val="accent2"/>
                          </a:solidFill>
                          <a:latin typeface="+mn-lt"/>
                          <a:cs typeface="Calibri" panose="020F0502020204030204" pitchFamily="34" charset="0"/>
                        </a:rPr>
                        <a:t>]</a:t>
                      </a:r>
                      <a:endParaRPr lang="da-DK" sz="900" noProof="0" dirty="0">
                        <a:solidFill>
                          <a:schemeClr val="accent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rPr>
                        <a:t>Hvis du svarer ”JA”, </a:t>
                      </a:r>
                      <a:r>
                        <a:rPr lang="da-DK" sz="900" u="sng" noProof="0" dirty="0">
                          <a:solidFill>
                            <a:schemeClr val="accent2"/>
                          </a:solidFill>
                          <a:latin typeface="+mn-lt"/>
                        </a:rPr>
                        <a:t>kan</a:t>
                      </a:r>
                      <a:r>
                        <a:rPr lang="da-DK" sz="900" noProof="0" dirty="0">
                          <a:solidFill>
                            <a:schemeClr val="accent2"/>
                          </a:solidFill>
                          <a:latin typeface="+mn-lt"/>
                        </a:rPr>
                        <a:t> du indsætte en beskrivelse af de handlinger, som din virksomhed har igangsat for at håndtere den pågældende hændelse (</a:t>
                      </a:r>
                      <a:r>
                        <a:rPr lang="da-DK" sz="900" i="1" noProof="0" dirty="0">
                          <a:solidFill>
                            <a:schemeClr val="accent2"/>
                          </a:solidFill>
                          <a:latin typeface="+mn-lt"/>
                        </a:rPr>
                        <a:t>incident</a:t>
                      </a:r>
                      <a:r>
                        <a:rPr lang="da-DK" sz="900" noProof="0" dirty="0">
                          <a:solidFill>
                            <a:schemeClr val="accent2"/>
                          </a:solidFill>
                          <a:latin typeface="+mn-lt"/>
                        </a:rPr>
                        <a:t>), (jf. pkt. 62b)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2359221"/>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169276" y="1016000"/>
            <a:ext cx="3622232" cy="328051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rPr>
              <a:t>Egen arbejdsstyrke</a:t>
            </a:r>
          </a:p>
          <a:p>
            <a:pPr algn="l">
              <a:lnSpc>
                <a:spcPct val="106000"/>
              </a:lnSpc>
            </a:pPr>
            <a:r>
              <a:rPr lang="da-DK" sz="900" spc="-10">
                <a:solidFill>
                  <a:schemeClr val="tx2"/>
                </a:solidFill>
              </a:rPr>
              <a:t>Egen arbejdsstyrke betyder de personer, der er direkte ansat i din virksomhed, samt selvstændige eller vikarer, som din virksomhed gør brug af. </a:t>
            </a:r>
          </a:p>
          <a:p>
            <a:pPr algn="l">
              <a:lnSpc>
                <a:spcPct val="106000"/>
              </a:lnSpc>
            </a:pPr>
            <a:endParaRPr lang="da-DK" sz="900" b="1" spc="-10">
              <a:solidFill>
                <a:schemeClr val="tx2"/>
              </a:solidFill>
              <a:highlight>
                <a:srgbClr val="FFFF00"/>
              </a:highlight>
            </a:endParaRPr>
          </a:p>
          <a:p>
            <a:pPr algn="l">
              <a:lnSpc>
                <a:spcPct val="106000"/>
              </a:lnSpc>
            </a:pPr>
            <a:r>
              <a:rPr lang="da-DK" sz="900" b="1" spc="-10">
                <a:solidFill>
                  <a:schemeClr val="tx2"/>
                </a:solidFill>
              </a:rPr>
              <a:t>Bekræftet hændelse (incident) </a:t>
            </a:r>
            <a:r>
              <a:rPr lang="da-DK" sz="900" spc="-10">
                <a:solidFill>
                  <a:schemeClr val="tx2"/>
                </a:solidFill>
              </a:rPr>
              <a:t>(pkt. 238)</a:t>
            </a:r>
          </a:p>
          <a:p>
            <a:pPr algn="l">
              <a:lnSpc>
                <a:spcPct val="106000"/>
              </a:lnSpc>
            </a:pPr>
            <a:r>
              <a:rPr lang="da-DK" sz="900" spc="-10">
                <a:solidFill>
                  <a:schemeClr val="tx2"/>
                </a:solidFill>
              </a:rPr>
              <a:t>En bekræftet hændelse (incident) betyder i denne sammenhæng:</a:t>
            </a:r>
          </a:p>
          <a:p>
            <a:pPr marL="171450" indent="-171450" algn="l">
              <a:lnSpc>
                <a:spcPct val="106000"/>
              </a:lnSpc>
              <a:buFont typeface="Arial" panose="020B0604020202020204" pitchFamily="34" charset="0"/>
              <a:buChar char="•"/>
            </a:pPr>
            <a:r>
              <a:rPr lang="da-DK" sz="900" spc="-10">
                <a:solidFill>
                  <a:schemeClr val="tx2"/>
                </a:solidFill>
              </a:rPr>
              <a:t>En retssag eller klage, der enten er registreret i din virksomhed, eller som er indgivet til den ansvarlige myndighed</a:t>
            </a:r>
          </a:p>
          <a:p>
            <a:pPr algn="l">
              <a:lnSpc>
                <a:spcPct val="106000"/>
              </a:lnSpc>
            </a:pPr>
            <a:r>
              <a:rPr lang="da-DK" sz="900" spc="-10">
                <a:solidFill>
                  <a:schemeClr val="tx2"/>
                </a:solidFill>
              </a:rPr>
              <a:t>Og/eller:</a:t>
            </a:r>
          </a:p>
          <a:p>
            <a:pPr marL="171450" indent="-171450" algn="l">
              <a:lnSpc>
                <a:spcPct val="106000"/>
              </a:lnSpc>
              <a:buFont typeface="Arial" panose="020B0604020202020204" pitchFamily="34" charset="0"/>
              <a:buChar char="•"/>
            </a:pPr>
            <a:r>
              <a:rPr lang="da-DK" sz="900" spc="-10">
                <a:solidFill>
                  <a:schemeClr val="tx2"/>
                </a:solidFill>
              </a:rPr>
              <a:t>Tilfælde, hvor din virksomhed i kraft af fx en klagemekanisme eller et ledelsessystem selv har konstateret, at der er sket en negativ hændelse, der relaterer sig til – i dette tilfælde – børnearbejde, tvangsarbejde, menneskehandel eller diskrimination overfor din virksomheds egen arbejdsstyrke.</a:t>
            </a:r>
          </a:p>
          <a:p>
            <a:pPr algn="l">
              <a:lnSpc>
                <a:spcPct val="106000"/>
              </a:lnSpc>
            </a:pPr>
            <a:endParaRPr lang="da-DK" sz="900" spc="-1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3258" y="1104042"/>
            <a:ext cx="257747" cy="232600"/>
          </a:xfrm>
          <a:prstGeom prst="rect">
            <a:avLst/>
          </a:prstGeom>
        </p:spPr>
      </p:pic>
    </p:spTree>
    <p:extLst>
      <p:ext uri="{BB962C8B-B14F-4D97-AF65-F5344CB8AC3E}">
        <p14:creationId xmlns:p14="http://schemas.microsoft.com/office/powerpoint/2010/main" val="3705068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i="0" u="none" strike="noStrike" kern="1200" spc="-10" noProof="0">
                <a:solidFill>
                  <a:srgbClr val="1B4528"/>
                </a:solidFill>
                <a:latin typeface="+mn-lt"/>
                <a:ea typeface="+mn-ea"/>
                <a:cs typeface="+mn-cs"/>
              </a:rPr>
              <a:t>Alvorlige negative menneskerettighedshændelser (C7</a:t>
            </a:r>
            <a:r>
              <a:rPr lang="da-DK" noProof="0"/>
              <a:t>) – I værdikæden</a:t>
            </a:r>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0"/>
            <a:ext cx="7354375" cy="99567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Udvidet modul.</a:t>
            </a:r>
          </a:p>
          <a:p>
            <a:pPr>
              <a:lnSpc>
                <a:spcPct val="106000"/>
              </a:lnSpc>
            </a:pPr>
            <a:endParaRPr lang="da-DK" sz="900" b="1" spc="-10">
              <a:solidFill>
                <a:schemeClr val="bg1"/>
              </a:solidFill>
            </a:endParaRPr>
          </a:p>
          <a:p>
            <a:pPr>
              <a:lnSpc>
                <a:spcPct val="106000"/>
              </a:lnSpc>
            </a:pPr>
            <a:r>
              <a:rPr lang="da-DK" sz="900" spc="-10">
                <a:solidFill>
                  <a:schemeClr val="bg1"/>
                </a:solidFill>
              </a:rPr>
              <a:t>Dette oplysningspunkt skal kun udfyldes, hvis din virksomhed er bekendt med bekræftede negative menneskerettighedshændelser, der involverer en eller flere af de følgende grupper i din virksomheds værdikæde: a) arbejdstagere i værdikæden, b) berørte samfund, c) forbrugere og slutbrugere.</a:t>
            </a:r>
          </a:p>
          <a:p>
            <a:pPr>
              <a:lnSpc>
                <a:spcPct val="106000"/>
              </a:lnSpc>
            </a:pPr>
            <a:r>
              <a:rPr lang="da-DK" sz="900" spc="-10">
                <a:solidFill>
                  <a:schemeClr val="bg1"/>
                </a:solidFill>
              </a:rPr>
              <a:t> </a:t>
            </a:r>
          </a:p>
          <a:p>
            <a:pPr>
              <a:lnSpc>
                <a:spcPct val="106000"/>
              </a:lnSpc>
            </a:pPr>
            <a:endParaRPr lang="da-DK" sz="900" b="1" spc="-10">
              <a:solidFill>
                <a:schemeClr val="bg1"/>
              </a:solidFill>
            </a:endParaRP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37</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sp>
        <p:nvSpPr>
          <p:cNvPr id="4" name="Rectangle 2">
            <a:extLst>
              <a:ext uri="{FF2B5EF4-FFF2-40B4-BE49-F238E27FC236}">
                <a16:creationId xmlns:a16="http://schemas.microsoft.com/office/drawing/2014/main" id="{68E1EA8E-D20C-9290-04AB-2476B5D65892}"/>
              </a:ext>
            </a:extLst>
          </p:cNvPr>
          <p:cNvSpPr/>
          <p:nvPr/>
        </p:nvSpPr>
        <p:spPr>
          <a:xfrm>
            <a:off x="8169276" y="1016000"/>
            <a:ext cx="3622232" cy="563998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highlight>
                <a:srgbClr val="FFFF00"/>
              </a:highlight>
              <a:latin typeface="+mj-lt"/>
            </a:endParaRPr>
          </a:p>
          <a:p>
            <a:pPr algn="l"/>
            <a:r>
              <a:rPr lang="da-DK" sz="900" b="1" kern="1200" spc="-10">
                <a:solidFill>
                  <a:schemeClr val="tx2"/>
                </a:solidFill>
                <a:latin typeface="+mn-lt"/>
                <a:ea typeface="+mn-ea"/>
                <a:cs typeface="+mn-cs"/>
              </a:rPr>
              <a:t>Arbejdstagere i værdikæden</a:t>
            </a:r>
            <a:endParaRPr lang="da-DK" sz="900" kern="1200" spc="-10">
              <a:solidFill>
                <a:schemeClr val="tx2"/>
              </a:solidFill>
              <a:latin typeface="+mn-lt"/>
              <a:ea typeface="+mn-ea"/>
              <a:cs typeface="+mn-cs"/>
            </a:endParaRPr>
          </a:p>
          <a:p>
            <a:pPr algn="l"/>
            <a:r>
              <a:rPr lang="da-DK" sz="900" spc="-10">
                <a:solidFill>
                  <a:schemeClr val="tx2"/>
                </a:solidFill>
              </a:rPr>
              <a:t>Arbejdstagere i værdikæden dækker over alle de personer, der udfører arbejde i din virksomheds værdikæde (dvs. at det </a:t>
            </a:r>
            <a:r>
              <a:rPr lang="da-DK" sz="900" u="sng" spc="-10">
                <a:solidFill>
                  <a:schemeClr val="tx2"/>
                </a:solidFill>
              </a:rPr>
              <a:t>ikke</a:t>
            </a:r>
            <a:r>
              <a:rPr lang="da-DK" sz="900" spc="-10">
                <a:solidFill>
                  <a:schemeClr val="tx2"/>
                </a:solidFill>
              </a:rPr>
              <a:t> omhandler din virksomheds egen arbejdsstyrke).</a:t>
            </a:r>
          </a:p>
          <a:p>
            <a:pPr algn="l"/>
            <a:endParaRPr lang="da-DK" sz="900" spc="-10">
              <a:solidFill>
                <a:schemeClr val="tx2"/>
              </a:solidFill>
            </a:endParaRPr>
          </a:p>
          <a:p>
            <a:pPr algn="l"/>
            <a:r>
              <a:rPr lang="da-DK" sz="900" spc="-10">
                <a:solidFill>
                  <a:schemeClr val="tx2"/>
                </a:solidFill>
              </a:rPr>
              <a:t>Din virksomheds værdikæde kan deles op i to:</a:t>
            </a:r>
          </a:p>
          <a:p>
            <a:pPr marL="228600" indent="-228600" algn="l">
              <a:buAutoNum type="arabicParenR"/>
            </a:pPr>
            <a:r>
              <a:rPr lang="da-DK" sz="900" spc="-10">
                <a:solidFill>
                  <a:schemeClr val="tx2"/>
                </a:solidFill>
              </a:rPr>
              <a:t>Opstrøms (</a:t>
            </a:r>
            <a:r>
              <a:rPr lang="da-DK" sz="900" spc="-10" err="1">
                <a:solidFill>
                  <a:schemeClr val="tx2"/>
                </a:solidFill>
              </a:rPr>
              <a:t>upstream</a:t>
            </a:r>
            <a:r>
              <a:rPr lang="da-DK" sz="900" spc="-10">
                <a:solidFill>
                  <a:schemeClr val="tx2"/>
                </a:solidFill>
              </a:rPr>
              <a:t>): De virksomheder/leverandører, der leverer produkter eller tjenesteydelser, der anvendes i udviklingen af din egen virksomheds produkter eller tjenesteydelser (fx råstofudvinding, forarbejdning mv.).</a:t>
            </a:r>
          </a:p>
          <a:p>
            <a:pPr marL="228600" indent="-228600">
              <a:buFontTx/>
              <a:buAutoNum type="arabicParenR"/>
            </a:pPr>
            <a:r>
              <a:rPr lang="da-DK" sz="900" spc="-10">
                <a:solidFill>
                  <a:schemeClr val="tx2"/>
                </a:solidFill>
              </a:rPr>
              <a:t>Nedstrøms (</a:t>
            </a:r>
            <a:r>
              <a:rPr lang="da-DK" sz="900" spc="-10" err="1">
                <a:solidFill>
                  <a:schemeClr val="tx2"/>
                </a:solidFill>
              </a:rPr>
              <a:t>downstream</a:t>
            </a:r>
            <a:r>
              <a:rPr lang="da-DK" sz="900" spc="-10">
                <a:solidFill>
                  <a:schemeClr val="tx2"/>
                </a:solidFill>
              </a:rPr>
              <a:t>): Dækker over de aktører/virksomheder, som modtager produkter eller tjenesteydelser fra din virksomhed (fx distributører, kunder).</a:t>
            </a:r>
          </a:p>
          <a:p>
            <a:endParaRPr lang="da-DK" sz="900" spc="-10">
              <a:solidFill>
                <a:schemeClr val="tx2"/>
              </a:solidFill>
            </a:endParaRPr>
          </a:p>
          <a:p>
            <a:pPr>
              <a:lnSpc>
                <a:spcPct val="106000"/>
              </a:lnSpc>
            </a:pPr>
            <a:r>
              <a:rPr lang="da-DK" sz="900" b="1" kern="1200" spc="-10">
                <a:solidFill>
                  <a:schemeClr val="tx2"/>
                </a:solidFill>
                <a:latin typeface="+mn-lt"/>
                <a:ea typeface="+mn-ea"/>
                <a:cs typeface="+mn-cs"/>
              </a:rPr>
              <a:t>Berørte samfund</a:t>
            </a:r>
          </a:p>
          <a:p>
            <a:pPr>
              <a:lnSpc>
                <a:spcPct val="106000"/>
              </a:lnSpc>
            </a:pPr>
            <a:r>
              <a:rPr lang="da-DK" sz="900" kern="1200" spc="-10" noProof="0">
                <a:solidFill>
                  <a:schemeClr val="tx2"/>
                </a:solidFill>
                <a:latin typeface="+mn-lt"/>
                <a:ea typeface="+mn-ea"/>
                <a:cs typeface="+mn-cs"/>
              </a:rPr>
              <a:t>Berørte samfund refererer til de personer eller grupper, der befinder sig i de områder, hvor din virksomhed har aktiviteter. </a:t>
            </a:r>
          </a:p>
          <a:p>
            <a:pPr>
              <a:lnSpc>
                <a:spcPct val="106000"/>
              </a:lnSpc>
            </a:pPr>
            <a:r>
              <a:rPr lang="da-DK" sz="900" spc="-10">
                <a:solidFill>
                  <a:schemeClr val="tx2"/>
                </a:solidFill>
              </a:rPr>
              <a:t>Aktiviteter dækker både over din virksomheds </a:t>
            </a:r>
            <a:r>
              <a:rPr lang="da-DK" sz="900" u="sng" spc="-10">
                <a:solidFill>
                  <a:schemeClr val="tx2"/>
                </a:solidFill>
              </a:rPr>
              <a:t>direkte</a:t>
            </a:r>
            <a:r>
              <a:rPr lang="da-DK" sz="900" spc="-10">
                <a:solidFill>
                  <a:schemeClr val="tx2"/>
                </a:solidFill>
              </a:rPr>
              <a:t> aktiviteter – men også de </a:t>
            </a:r>
            <a:r>
              <a:rPr lang="da-DK" sz="900" u="sng" spc="-10">
                <a:solidFill>
                  <a:schemeClr val="tx2"/>
                </a:solidFill>
              </a:rPr>
              <a:t>indirekte</a:t>
            </a:r>
            <a:r>
              <a:rPr lang="da-DK" sz="900" spc="-10">
                <a:solidFill>
                  <a:schemeClr val="tx2"/>
                </a:solidFill>
              </a:rPr>
              <a:t> aktiviteter i kraft af din virksomheds værdikæde.</a:t>
            </a:r>
          </a:p>
          <a:p>
            <a:pPr>
              <a:lnSpc>
                <a:spcPct val="106000"/>
              </a:lnSpc>
            </a:pPr>
            <a:endParaRPr lang="da-DK" sz="900" spc="-10">
              <a:solidFill>
                <a:schemeClr val="tx2"/>
              </a:solidFill>
            </a:endParaRPr>
          </a:p>
          <a:p>
            <a:pPr>
              <a:lnSpc>
                <a:spcPct val="106000"/>
              </a:lnSpc>
            </a:pPr>
            <a:r>
              <a:rPr lang="da-DK" sz="900" spc="-10">
                <a:solidFill>
                  <a:schemeClr val="tx2"/>
                </a:solidFill>
              </a:rPr>
              <a:t>Berørte</a:t>
            </a:r>
            <a:r>
              <a:rPr lang="da-DK" sz="900" kern="1200" spc="-10" noProof="0">
                <a:solidFill>
                  <a:schemeClr val="tx2"/>
                </a:solidFill>
                <a:latin typeface="+mn-lt"/>
                <a:ea typeface="+mn-ea"/>
                <a:cs typeface="+mn-cs"/>
              </a:rPr>
              <a:t> samfund er både dem, der bor i nærheden af din virksomheds aktiviteter (lokalsamfundet), men dækker også over dem, der bor længere væk – men som kan blive påvirket af fx forurening fra din virksomheds aktiviteter (enten direkte eller indirekte fra din virksomheds værdikæde). </a:t>
            </a:r>
          </a:p>
          <a:p>
            <a:pPr>
              <a:lnSpc>
                <a:spcPct val="106000"/>
              </a:lnSpc>
            </a:pPr>
            <a:endParaRPr lang="da-DK" sz="900" spc="-10">
              <a:solidFill>
                <a:schemeClr val="tx2"/>
              </a:solidFill>
            </a:endParaRPr>
          </a:p>
          <a:p>
            <a:pPr algn="l"/>
            <a:r>
              <a:rPr lang="da-DK" sz="900" b="1" kern="1200" spc="-10">
                <a:solidFill>
                  <a:schemeClr val="tx2"/>
                </a:solidFill>
                <a:latin typeface="+mn-lt"/>
                <a:ea typeface="+mn-ea"/>
                <a:cs typeface="+mn-cs"/>
              </a:rPr>
              <a:t>Forbrugere og slutbrugere</a:t>
            </a:r>
          </a:p>
          <a:p>
            <a:pPr algn="l"/>
            <a:r>
              <a:rPr lang="da-DK" sz="900" kern="1200" spc="-10" noProof="0">
                <a:solidFill>
                  <a:schemeClr val="tx2"/>
                </a:solidFill>
                <a:latin typeface="+mn-lt"/>
                <a:ea typeface="+mn-ea"/>
                <a:cs typeface="+mn-cs"/>
              </a:rPr>
              <a:t>Forbrugere og slutbrugere er dem, der personligt gør brug af din virksomheds produkt eller tjenesteydelse – og dermed </a:t>
            </a:r>
            <a:r>
              <a:rPr lang="da-DK" sz="900" u="sng" kern="1200" spc="-10" noProof="0">
                <a:solidFill>
                  <a:schemeClr val="tx2"/>
                </a:solidFill>
                <a:latin typeface="+mn-lt"/>
                <a:ea typeface="+mn-ea"/>
                <a:cs typeface="+mn-cs"/>
              </a:rPr>
              <a:t>ikke</a:t>
            </a:r>
            <a:r>
              <a:rPr lang="da-DK" sz="900" kern="1200" spc="-10" noProof="0">
                <a:solidFill>
                  <a:schemeClr val="tx2"/>
                </a:solidFill>
                <a:latin typeface="+mn-lt"/>
                <a:ea typeface="+mn-ea"/>
                <a:cs typeface="+mn-cs"/>
              </a:rPr>
              <a:t> sælger det videre eller bruger det til eget erhverv, produktion mv.</a:t>
            </a:r>
          </a:p>
          <a:p>
            <a:pPr algn="l">
              <a:lnSpc>
                <a:spcPct val="106000"/>
              </a:lnSpc>
              <a:spcBef>
                <a:spcPts val="800"/>
              </a:spcBef>
            </a:pPr>
            <a:endParaRPr lang="da-DK" sz="900" b="1" spc="-10">
              <a:solidFill>
                <a:schemeClr val="tx2"/>
              </a:solidFill>
              <a:latin typeface="+mj-lt"/>
            </a:endParaRPr>
          </a:p>
          <a:p>
            <a:pPr algn="l">
              <a:lnSpc>
                <a:spcPct val="106000"/>
              </a:lnSpc>
            </a:pPr>
            <a:endParaRPr lang="da-DK" sz="900" spc="-1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3258" y="1104042"/>
            <a:ext cx="257747" cy="232600"/>
          </a:xfrm>
          <a:prstGeom prst="rect">
            <a:avLst/>
          </a:prstGeom>
        </p:spPr>
      </p:pic>
      <p:pic>
        <p:nvPicPr>
          <p:cNvPr id="12" name="Graphic 9">
            <a:extLst>
              <a:ext uri="{FF2B5EF4-FFF2-40B4-BE49-F238E27FC236}">
                <a16:creationId xmlns:a16="http://schemas.microsoft.com/office/drawing/2014/main" id="{4B0E4A81-6D87-9920-AA37-8B4DE23275C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4594892"/>
            <a:ext cx="207455" cy="232601"/>
          </a:xfrm>
          <a:prstGeom prst="rect">
            <a:avLst/>
          </a:prstGeom>
        </p:spPr>
      </p:pic>
      <p:graphicFrame>
        <p:nvGraphicFramePr>
          <p:cNvPr id="13" name="Table 2">
            <a:extLst>
              <a:ext uri="{FF2B5EF4-FFF2-40B4-BE49-F238E27FC236}">
                <a16:creationId xmlns:a16="http://schemas.microsoft.com/office/drawing/2014/main" id="{8F64AECA-5641-240D-7A32-215621E37E93}"/>
              </a:ext>
            </a:extLst>
          </p:cNvPr>
          <p:cNvGraphicFramePr>
            <a:graphicFrameLocks noGrp="1"/>
          </p:cNvGraphicFramePr>
          <p:nvPr>
            <p:extLst>
              <p:ext uri="{D42A27DB-BD31-4B8C-83A1-F6EECF244321}">
                <p14:modId xmlns:p14="http://schemas.microsoft.com/office/powerpoint/2010/main" val="107686104"/>
              </p:ext>
            </p:extLst>
          </p:nvPr>
        </p:nvGraphicFramePr>
        <p:xfrm>
          <a:off x="518600" y="2090446"/>
          <a:ext cx="7354374" cy="3064847"/>
        </p:xfrm>
        <a:graphic>
          <a:graphicData uri="http://schemas.openxmlformats.org/drawingml/2006/table">
            <a:tbl>
              <a:tblPr firstRow="1">
                <a:tableStyleId>{2A488322-F2BA-4B5B-9748-0D474271808F}</a:tableStyleId>
              </a:tblPr>
              <a:tblGrid>
                <a:gridCol w="1996000">
                  <a:extLst>
                    <a:ext uri="{9D8B030D-6E8A-4147-A177-3AD203B41FA5}">
                      <a16:colId xmlns:a16="http://schemas.microsoft.com/office/drawing/2014/main" val="1902117154"/>
                    </a:ext>
                  </a:extLst>
                </a:gridCol>
                <a:gridCol w="5358374">
                  <a:extLst>
                    <a:ext uri="{9D8B030D-6E8A-4147-A177-3AD203B41FA5}">
                      <a16:colId xmlns:a16="http://schemas.microsoft.com/office/drawing/2014/main" val="1904521774"/>
                    </a:ext>
                  </a:extLst>
                </a:gridCol>
              </a:tblGrid>
              <a:tr h="497306">
                <a:tc gridSpan="2">
                  <a:txBody>
                    <a:bodyPr/>
                    <a:lstStyle/>
                    <a:p>
                      <a:pPr algn="l"/>
                      <a:r>
                        <a:rPr lang="da-DK" sz="900" b="1" kern="1200" spc="-10" noProof="0">
                          <a:solidFill>
                            <a:schemeClr val="tx2"/>
                          </a:solidFill>
                          <a:latin typeface="+mn-lt"/>
                          <a:ea typeface="+mn-ea"/>
                          <a:cs typeface="+mn-cs"/>
                        </a:rPr>
                        <a:t>Bekræftede negative menneskerettighedshændelser i </a:t>
                      </a:r>
                      <a:r>
                        <a:rPr lang="da-DK" sz="900" b="1" kern="1200" noProof="0">
                          <a:solidFill>
                            <a:schemeClr val="accent2"/>
                          </a:solidFill>
                          <a:latin typeface="+mn-lt"/>
                          <a:ea typeface="+mn-ea"/>
                          <a:cs typeface="+mn-cs"/>
                        </a:rPr>
                        <a:t>[indsæt virksomhedsnavn]’s</a:t>
                      </a:r>
                      <a:r>
                        <a:rPr lang="da-DK" sz="900" b="1" kern="1200" noProof="0">
                          <a:solidFill>
                            <a:schemeClr val="tx2"/>
                          </a:solidFill>
                          <a:latin typeface="+mn-lt"/>
                          <a:ea typeface="+mn-ea"/>
                          <a:cs typeface="+mn-cs"/>
                        </a:rPr>
                        <a:t> </a:t>
                      </a:r>
                      <a:r>
                        <a:rPr lang="da-DK" sz="900" b="1" kern="1200" spc="-10" noProof="0">
                          <a:solidFill>
                            <a:schemeClr val="tx2"/>
                          </a:solidFill>
                          <a:latin typeface="+mn-lt"/>
                          <a:ea typeface="+mn-ea"/>
                          <a:cs typeface="+mn-cs"/>
                        </a:rPr>
                        <a:t>værdikæde </a:t>
                      </a:r>
                      <a:r>
                        <a:rPr lang="da-DK" sz="900" b="0" kern="1200" spc="-10" noProof="0">
                          <a:solidFill>
                            <a:schemeClr val="tx2"/>
                          </a:solidFill>
                          <a:latin typeface="+mn-lt"/>
                          <a:ea typeface="+mn-ea"/>
                          <a:cs typeface="+mn-cs"/>
                        </a:rPr>
                        <a:t>(pkt. 62c)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algn="l"/>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855847">
                <a:tc>
                  <a:txBody>
                    <a:bodyPr/>
                    <a:lstStyle/>
                    <a:p>
                      <a:pPr algn="l"/>
                      <a:r>
                        <a:rPr lang="da-DK" sz="900" b="1" kern="1200" spc="-10">
                          <a:solidFill>
                            <a:schemeClr val="tx2"/>
                          </a:solidFill>
                          <a:latin typeface="+mn-lt"/>
                          <a:ea typeface="+mn-ea"/>
                          <a:cs typeface="+mn-cs"/>
                        </a:rPr>
                        <a:t>Arbejdstagere i værdikæden</a:t>
                      </a:r>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[Hvis relevant: Beskriv </a:t>
                      </a:r>
                      <a:r>
                        <a:rPr lang="da-DK" sz="900" kern="1200" noProof="0">
                          <a:solidFill>
                            <a:schemeClr val="accent2"/>
                          </a:solidFill>
                          <a:latin typeface="+mn-lt"/>
                          <a:ea typeface="+mn-ea"/>
                          <a:cs typeface="Calibri" panose="020F0502020204030204" pitchFamily="34" charset="0"/>
                        </a:rPr>
                        <a:t>den </a:t>
                      </a:r>
                      <a:r>
                        <a:rPr lang="da-DK" sz="900" kern="1200">
                          <a:solidFill>
                            <a:schemeClr val="accent2"/>
                          </a:solidFill>
                          <a:latin typeface="+mn-lt"/>
                          <a:ea typeface="+mn-ea"/>
                          <a:cs typeface="Calibri" panose="020F0502020204030204" pitchFamily="34" charset="0"/>
                        </a:rPr>
                        <a:t>negative menneskerettighedshændelse</a:t>
                      </a:r>
                      <a:r>
                        <a:rPr lang="da-DK" sz="900" kern="1200" noProof="0">
                          <a:solidFill>
                            <a:schemeClr val="accent2"/>
                          </a:solidFill>
                          <a:latin typeface="+mn-lt"/>
                          <a:ea typeface="+mn-ea"/>
                          <a:cs typeface="Calibri" panose="020F0502020204030204" pitchFamily="34" charset="0"/>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855847">
                <a:tc>
                  <a:txBody>
                    <a:bodyPr/>
                    <a:lstStyle/>
                    <a:p>
                      <a:pPr algn="l"/>
                      <a:r>
                        <a:rPr lang="da-DK" sz="900" b="1" kern="1200" spc="-10">
                          <a:solidFill>
                            <a:schemeClr val="tx2"/>
                          </a:solidFill>
                          <a:latin typeface="+mn-lt"/>
                          <a:ea typeface="+mn-ea"/>
                          <a:cs typeface="+mn-cs"/>
                        </a:rPr>
                        <a:t>Berørte samfund</a:t>
                      </a:r>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[Hvis relevant: Beskriv </a:t>
                      </a:r>
                      <a:r>
                        <a:rPr lang="da-DK" sz="900" kern="1200" noProof="0">
                          <a:solidFill>
                            <a:schemeClr val="accent2"/>
                          </a:solidFill>
                          <a:latin typeface="+mn-lt"/>
                          <a:ea typeface="+mn-ea"/>
                          <a:cs typeface="Calibri" panose="020F0502020204030204" pitchFamily="34" charset="0"/>
                        </a:rPr>
                        <a:t>den </a:t>
                      </a:r>
                      <a:r>
                        <a:rPr lang="da-DK" sz="900" kern="1200">
                          <a:solidFill>
                            <a:schemeClr val="accent2"/>
                          </a:solidFill>
                          <a:latin typeface="+mn-lt"/>
                          <a:ea typeface="+mn-ea"/>
                          <a:cs typeface="Calibri" panose="020F0502020204030204" pitchFamily="34" charset="0"/>
                        </a:rPr>
                        <a:t>negative menneskerettighedshændelse</a:t>
                      </a:r>
                      <a:r>
                        <a:rPr lang="da-DK" sz="900" kern="1200" noProof="0">
                          <a:solidFill>
                            <a:schemeClr val="accent2"/>
                          </a:solidFill>
                          <a:latin typeface="+mn-lt"/>
                          <a:ea typeface="+mn-ea"/>
                          <a:cs typeface="Calibri" panose="020F0502020204030204" pitchFamily="34" charset="0"/>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855847">
                <a:tc>
                  <a:txBody>
                    <a:bodyPr/>
                    <a:lstStyle/>
                    <a:p>
                      <a:pPr algn="l"/>
                      <a:r>
                        <a:rPr lang="da-DK" sz="900" b="1" kern="1200" spc="-10">
                          <a:solidFill>
                            <a:schemeClr val="tx2"/>
                          </a:solidFill>
                          <a:latin typeface="+mn-lt"/>
                          <a:ea typeface="+mn-ea"/>
                          <a:cs typeface="+mn-cs"/>
                        </a:rPr>
                        <a:t>Forbrugere og slutbrugere</a:t>
                      </a:r>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cs typeface="Calibri" panose="020F0502020204030204" pitchFamily="34" charset="0"/>
                        </a:rPr>
                        <a:t>[Hvis relevant: Beskriv </a:t>
                      </a:r>
                      <a:r>
                        <a:rPr lang="da-DK" sz="900" kern="1200" noProof="0" dirty="0">
                          <a:solidFill>
                            <a:schemeClr val="accent2"/>
                          </a:solidFill>
                          <a:latin typeface="+mn-lt"/>
                          <a:ea typeface="+mn-ea"/>
                          <a:cs typeface="Calibri" panose="020F0502020204030204" pitchFamily="34" charset="0"/>
                        </a:rPr>
                        <a:t>den </a:t>
                      </a:r>
                      <a:r>
                        <a:rPr lang="da-DK" sz="900" kern="1200" dirty="0">
                          <a:solidFill>
                            <a:schemeClr val="accent2"/>
                          </a:solidFill>
                          <a:latin typeface="+mn-lt"/>
                          <a:ea typeface="+mn-ea"/>
                          <a:cs typeface="Calibri" panose="020F0502020204030204" pitchFamily="34" charset="0"/>
                        </a:rPr>
                        <a:t>negative menneskerettighedshændelse</a:t>
                      </a:r>
                      <a:r>
                        <a:rPr lang="da-DK" sz="900" kern="1200" noProof="0" dirty="0">
                          <a:solidFill>
                            <a:schemeClr val="accent2"/>
                          </a:solidFill>
                          <a:latin typeface="+mn-lt"/>
                          <a:ea typeface="+mn-ea"/>
                          <a:cs typeface="Calibri" panose="020F0502020204030204" pitchFamily="34" charset="0"/>
                        </a:rPr>
                        <a:t>]</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14495947"/>
                  </a:ext>
                </a:extLst>
              </a:tr>
            </a:tbl>
          </a:graphicData>
        </a:graphic>
      </p:graphicFrame>
      <p:sp>
        <p:nvSpPr>
          <p:cNvPr id="7" name="Rectangle 6">
            <a:extLst>
              <a:ext uri="{FF2B5EF4-FFF2-40B4-BE49-F238E27FC236}">
                <a16:creationId xmlns:a16="http://schemas.microsoft.com/office/drawing/2014/main" id="{E7408E04-252B-88C4-9AD7-A5D00670DE08}"/>
              </a:ext>
            </a:extLst>
          </p:cNvPr>
          <p:cNvSpPr/>
          <p:nvPr/>
        </p:nvSpPr>
        <p:spPr>
          <a:xfrm>
            <a:off x="518599" y="5234060"/>
            <a:ext cx="7354374" cy="1421921"/>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spcAft>
                <a:spcPts val="600"/>
              </a:spcAft>
            </a:pPr>
            <a:r>
              <a:rPr lang="da-DK" sz="900" b="1" spc="-10">
                <a:solidFill>
                  <a:schemeClr val="tx2"/>
                </a:solidFill>
                <a:latin typeface="+mj-lt"/>
              </a:rPr>
              <a:t>Begrebsforklaringer</a:t>
            </a:r>
            <a:endParaRPr lang="da-DK" sz="900" b="1" spc="-10">
              <a:solidFill>
                <a:schemeClr val="tx2"/>
              </a:solidFill>
              <a:highlight>
                <a:srgbClr val="FFFF00"/>
              </a:highlight>
            </a:endParaRPr>
          </a:p>
          <a:p>
            <a:pPr algn="l">
              <a:lnSpc>
                <a:spcPct val="106000"/>
              </a:lnSpc>
            </a:pPr>
            <a:r>
              <a:rPr lang="da-DK" sz="900" b="1" spc="-10">
                <a:solidFill>
                  <a:schemeClr val="tx2"/>
                </a:solidFill>
              </a:rPr>
              <a:t>Bekræftet hændelse (incident) </a:t>
            </a:r>
            <a:r>
              <a:rPr lang="da-DK" sz="900" spc="-10">
                <a:solidFill>
                  <a:schemeClr val="tx2"/>
                </a:solidFill>
              </a:rPr>
              <a:t>(pkt. 238)</a:t>
            </a:r>
          </a:p>
          <a:p>
            <a:pPr algn="l">
              <a:lnSpc>
                <a:spcPct val="106000"/>
              </a:lnSpc>
            </a:pPr>
            <a:r>
              <a:rPr lang="da-DK" sz="900" spc="-10">
                <a:solidFill>
                  <a:schemeClr val="tx2"/>
                </a:solidFill>
              </a:rPr>
              <a:t>En bekræftet hændelse (incident) betyder i denne sammenhæng:</a:t>
            </a:r>
          </a:p>
          <a:p>
            <a:pPr marL="171450" indent="-171450" algn="l">
              <a:lnSpc>
                <a:spcPct val="106000"/>
              </a:lnSpc>
              <a:buFont typeface="Arial" panose="020B0604020202020204" pitchFamily="34" charset="0"/>
              <a:buChar char="•"/>
            </a:pPr>
            <a:r>
              <a:rPr lang="da-DK" sz="900" spc="-10">
                <a:solidFill>
                  <a:schemeClr val="tx2"/>
                </a:solidFill>
              </a:rPr>
              <a:t>En retssag eller klage, der enten er registreret i din virksomhed eller som er indgivet til den ansvarlige myndighed</a:t>
            </a:r>
          </a:p>
          <a:p>
            <a:pPr algn="l">
              <a:lnSpc>
                <a:spcPct val="106000"/>
              </a:lnSpc>
            </a:pPr>
            <a:r>
              <a:rPr lang="da-DK" sz="900" spc="-10">
                <a:solidFill>
                  <a:schemeClr val="tx2"/>
                </a:solidFill>
              </a:rPr>
              <a:t>Og/eller:</a:t>
            </a:r>
          </a:p>
          <a:p>
            <a:pPr marL="171450" indent="-171450" algn="l">
              <a:lnSpc>
                <a:spcPct val="106000"/>
              </a:lnSpc>
              <a:buFont typeface="Arial" panose="020B0604020202020204" pitchFamily="34" charset="0"/>
              <a:buChar char="•"/>
            </a:pPr>
            <a:r>
              <a:rPr lang="da-DK" sz="900" spc="-10">
                <a:solidFill>
                  <a:schemeClr val="tx2"/>
                </a:solidFill>
              </a:rPr>
              <a:t>Tilfælde, hvor din virksomhed i kraft af fx en klagemekanisme eller et ledelsessystem selv har konstateret, at der er sket en negativ hændelse, der relaterer sig til  - i dette tilfælde – arbejdstagere i værdikæden, berørte samfund eller forbrugere &amp; slutbrugere.</a:t>
            </a:r>
            <a:endParaRPr lang="da-DK" sz="900" b="1">
              <a:solidFill>
                <a:schemeClr val="tx2"/>
              </a:solidFill>
            </a:endParaRPr>
          </a:p>
          <a:p>
            <a:pPr algn="l">
              <a:spcAft>
                <a:spcPts val="600"/>
              </a:spcAft>
            </a:pPr>
            <a:endParaRPr lang="da-DK" sz="900" b="1" spc="-10">
              <a:solidFill>
                <a:schemeClr val="tx2"/>
              </a:solidFill>
              <a:latin typeface="+mj-lt"/>
            </a:endParaRPr>
          </a:p>
        </p:txBody>
      </p:sp>
      <p:pic>
        <p:nvPicPr>
          <p:cNvPr id="9" name="Graphic 2">
            <a:extLst>
              <a:ext uri="{FF2B5EF4-FFF2-40B4-BE49-F238E27FC236}">
                <a16:creationId xmlns:a16="http://schemas.microsoft.com/office/drawing/2014/main" id="{70A65EDB-4B55-DE27-5C4E-5AA51AE4377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76655" y="5297162"/>
            <a:ext cx="257747" cy="232600"/>
          </a:xfrm>
          <a:prstGeom prst="rect">
            <a:avLst/>
          </a:prstGeom>
        </p:spPr>
      </p:pic>
    </p:spTree>
    <p:extLst>
      <p:ext uri="{BB962C8B-B14F-4D97-AF65-F5344CB8AC3E}">
        <p14:creationId xmlns:p14="http://schemas.microsoft.com/office/powerpoint/2010/main" val="1739792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i="0" u="none" strike="noStrike" kern="1200" spc="-10" noProof="0">
                <a:solidFill>
                  <a:srgbClr val="1B4528"/>
                </a:solidFill>
              </a:rPr>
              <a:t>Indtægter fra bestemte aktiviteter (C8)</a:t>
            </a:r>
            <a:endParaRPr lang="da-DK" noProof="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0"/>
            <a:ext cx="7354375" cy="12830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 Udvidet Modul. </a:t>
            </a:r>
          </a:p>
          <a:p>
            <a:pPr>
              <a:lnSpc>
                <a:spcPct val="106000"/>
              </a:lnSpc>
            </a:pPr>
            <a:endParaRPr lang="da-DK" sz="900" b="1" spc="-10">
              <a:solidFill>
                <a:schemeClr val="bg1"/>
              </a:solidFill>
            </a:endParaRPr>
          </a:p>
          <a:p>
            <a:pPr>
              <a:lnSpc>
                <a:spcPct val="106000"/>
              </a:lnSpc>
            </a:pPr>
            <a:r>
              <a:rPr lang="da-DK" sz="900" spc="-10">
                <a:solidFill>
                  <a:schemeClr val="bg1"/>
                </a:solidFill>
              </a:rPr>
              <a:t>Hvis din virksomhed har aktiviteter inden for en eller flere af nedenstående områder, </a:t>
            </a:r>
            <a:r>
              <a:rPr lang="da-DK" sz="900" b="1" spc="-10">
                <a:solidFill>
                  <a:schemeClr val="bg1"/>
                </a:solidFill>
              </a:rPr>
              <a:t>skal</a:t>
            </a:r>
            <a:r>
              <a:rPr lang="da-DK" sz="900" spc="-10">
                <a:solidFill>
                  <a:schemeClr val="bg1"/>
                </a:solidFill>
              </a:rPr>
              <a:t> der oplyses om din virksomheds indtægter fra de pågældende aktiviteter.</a:t>
            </a:r>
          </a:p>
          <a:p>
            <a:pPr>
              <a:lnSpc>
                <a:spcPct val="106000"/>
              </a:lnSpc>
            </a:pPr>
            <a:endParaRPr lang="da-DK" sz="900" spc="-10">
              <a:solidFill>
                <a:schemeClr val="bg1"/>
              </a:solidFill>
            </a:endParaRPr>
          </a:p>
          <a:p>
            <a:pPr>
              <a:lnSpc>
                <a:spcPct val="106000"/>
              </a:lnSpc>
            </a:pPr>
            <a:r>
              <a:rPr lang="da-DK" sz="900" spc="-10">
                <a:solidFill>
                  <a:schemeClr val="bg1"/>
                </a:solidFill>
              </a:rPr>
              <a:t>Du kan slette de linjer i tabellen, der ikke er relevante for din virksomhed.</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38</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2110412774"/>
              </p:ext>
            </p:extLst>
          </p:nvPr>
        </p:nvGraphicFramePr>
        <p:xfrm>
          <a:off x="518599" y="2443903"/>
          <a:ext cx="7354374" cy="3310056"/>
        </p:xfrm>
        <a:graphic>
          <a:graphicData uri="http://schemas.openxmlformats.org/drawingml/2006/table">
            <a:tbl>
              <a:tblPr firstRow="1">
                <a:tableStyleId>{2A488322-F2BA-4B5B-9748-0D474271808F}</a:tableStyleId>
              </a:tblPr>
              <a:tblGrid>
                <a:gridCol w="5708465">
                  <a:extLst>
                    <a:ext uri="{9D8B030D-6E8A-4147-A177-3AD203B41FA5}">
                      <a16:colId xmlns:a16="http://schemas.microsoft.com/office/drawing/2014/main" val="1902117154"/>
                    </a:ext>
                  </a:extLst>
                </a:gridCol>
                <a:gridCol w="1645909">
                  <a:extLst>
                    <a:ext uri="{9D8B030D-6E8A-4147-A177-3AD203B41FA5}">
                      <a16:colId xmlns:a16="http://schemas.microsoft.com/office/drawing/2014/main" val="1904521774"/>
                    </a:ext>
                  </a:extLst>
                </a:gridCol>
              </a:tblGrid>
              <a:tr h="41375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Indtægter fra udvalgte sektorer</a:t>
                      </a:r>
                      <a:r>
                        <a:rPr lang="da-DK" sz="900" b="0" kern="1200" spc="-10" noProof="0">
                          <a:solidFill>
                            <a:schemeClr val="tx2"/>
                          </a:solidFill>
                          <a:latin typeface="+mn-lt"/>
                          <a:ea typeface="+mn-ea"/>
                          <a:cs typeface="+mn-cs"/>
                        </a:rPr>
                        <a:t> (Pkt. 63 </a:t>
                      </a:r>
                      <a:r>
                        <a:rPr lang="da-DK" sz="900" b="0" kern="1200" spc="-10" noProof="0" err="1">
                          <a:solidFill>
                            <a:schemeClr val="tx2"/>
                          </a:solidFill>
                          <a:latin typeface="+mn-lt"/>
                          <a:ea typeface="+mn-ea"/>
                          <a:cs typeface="+mn-cs"/>
                        </a:rPr>
                        <a:t>a-d</a:t>
                      </a:r>
                      <a:r>
                        <a:rPr lang="da-DK" sz="900" b="0" kern="1200" spc="-10" noProof="0">
                          <a:solidFill>
                            <a:schemeClr val="tx2"/>
                          </a:solidFill>
                          <a:latin typeface="+mn-lt"/>
                          <a:ea typeface="+mn-ea"/>
                          <a:cs typeface="+mn-cs"/>
                        </a:rPr>
                        <a:t>)</a:t>
                      </a:r>
                    </a:p>
                    <a:p>
                      <a:pPr algn="l"/>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1853461323"/>
                  </a:ext>
                </a:extLst>
              </a:tr>
              <a:tr h="413757">
                <a:tc>
                  <a:txBody>
                    <a:bodyPr/>
                    <a:lstStyle/>
                    <a:p>
                      <a:pPr algn="l"/>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Indtægt i år </a:t>
                      </a:r>
                      <a:r>
                        <a:rPr lang="da-DK" sz="900" b="1" noProof="0">
                          <a:solidFill>
                            <a:schemeClr val="accent2"/>
                          </a:solidFill>
                          <a:latin typeface="Calibri" panose="020F0502020204030204" pitchFamily="34" charset="0"/>
                          <a:cs typeface="Calibri" panose="020F0502020204030204" pitchFamily="34" charset="0"/>
                        </a:rPr>
                        <a:t>[I</a:t>
                      </a:r>
                      <a:r>
                        <a:rPr lang="da-DK" sz="900" b="1" noProof="0">
                          <a:solidFill>
                            <a:schemeClr val="accent2"/>
                          </a:solidFill>
                        </a:rPr>
                        <a:t>ndsæt årstal</a:t>
                      </a:r>
                      <a:r>
                        <a:rPr lang="da-DK" sz="900" b="1" noProof="0">
                          <a:solidFill>
                            <a:schemeClr val="accent2"/>
                          </a:solidFill>
                          <a:latin typeface="Calibri" panose="020F0502020204030204" pitchFamily="34" charset="0"/>
                          <a:cs typeface="Calibri" panose="020F0502020204030204" pitchFamily="34" charset="0"/>
                        </a:rPr>
                        <a:t>]</a:t>
                      </a:r>
                      <a:r>
                        <a:rPr lang="da-DK" sz="900" noProof="0">
                          <a:solidFill>
                            <a:schemeClr val="accent2"/>
                          </a:solidFill>
                          <a:latin typeface="+mn-lt"/>
                        </a:rPr>
                        <a:t> </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2680761105"/>
                  </a:ext>
                </a:extLst>
              </a:tr>
              <a:tr h="413757">
                <a:tc>
                  <a:txBody>
                    <a:bodyPr/>
                    <a:lstStyle/>
                    <a:p>
                      <a:pPr algn="l"/>
                      <a:r>
                        <a:rPr lang="da-DK" sz="900" b="1" kern="1200" spc="-10">
                          <a:solidFill>
                            <a:schemeClr val="tx2"/>
                          </a:solidFill>
                          <a:latin typeface="+mn-lt"/>
                          <a:ea typeface="+mn-ea"/>
                          <a:cs typeface="+mn-cs"/>
                        </a:rPr>
                        <a:t>Kontroversielle våben (personelminer, klyngebomber, kemiske våben og biologiske våben)</a:t>
                      </a:r>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Indsæt indtægt i kr.</a:t>
                      </a:r>
                      <a:r>
                        <a:rPr lang="da-DK" sz="900" b="0" noProof="0">
                          <a:solidFill>
                            <a:schemeClr val="accent2"/>
                          </a:solidFill>
                          <a:latin typeface="+mn-lt"/>
                          <a:cs typeface="Calibri" panose="020F0502020204030204" pitchFamily="34" charset="0"/>
                        </a:rPr>
                        <a:t>]</a:t>
                      </a:r>
                      <a:endParaRPr lang="da-DK" sz="900" b="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413757">
                <a:tc>
                  <a:txBody>
                    <a:bodyPr/>
                    <a:lstStyle/>
                    <a:p>
                      <a:pPr algn="l"/>
                      <a:r>
                        <a:rPr lang="da-DK" sz="900" b="1" kern="1200" spc="-10">
                          <a:solidFill>
                            <a:schemeClr val="tx2"/>
                          </a:solidFill>
                          <a:latin typeface="+mn-lt"/>
                          <a:ea typeface="+mn-ea"/>
                          <a:cs typeface="+mn-cs"/>
                        </a:rPr>
                        <a:t>Dyrkning og/eller produktion af tobak</a:t>
                      </a:r>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Indsæt indtægt i kr.</a:t>
                      </a:r>
                      <a:r>
                        <a:rPr lang="da-DK" sz="900" b="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413757">
                <a:tc>
                  <a:txBody>
                    <a:bodyPr/>
                    <a:lstStyle/>
                    <a:p>
                      <a:pPr algn="l"/>
                      <a:r>
                        <a:rPr lang="da-DK" sz="900" b="1" kern="1200" spc="-10" noProof="0">
                          <a:solidFill>
                            <a:schemeClr val="tx2"/>
                          </a:solidFill>
                          <a:latin typeface="+mn-lt"/>
                          <a:ea typeface="+mn-ea"/>
                          <a:cs typeface="+mn-cs"/>
                        </a:rPr>
                        <a:t>Fossile brændstoffer: Kul</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Indsæt indtægt i kr.</a:t>
                      </a:r>
                      <a:r>
                        <a:rPr lang="da-DK" sz="900" b="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413757">
                <a:tc>
                  <a:txBody>
                    <a:bodyPr/>
                    <a:lstStyle/>
                    <a:p>
                      <a:pPr algn="l"/>
                      <a:r>
                        <a:rPr lang="da-DK" sz="900" b="1" kern="1200" spc="-10" noProof="0">
                          <a:solidFill>
                            <a:schemeClr val="tx2"/>
                          </a:solidFill>
                          <a:latin typeface="+mn-lt"/>
                          <a:ea typeface="+mn-ea"/>
                          <a:cs typeface="+mn-cs"/>
                        </a:rPr>
                        <a:t>Fossile brændstoffer: Olie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Indsæt indtægt i kr.</a:t>
                      </a:r>
                      <a:r>
                        <a:rPr lang="da-DK" sz="900" b="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7746340"/>
                  </a:ext>
                </a:extLst>
              </a:tr>
              <a:tr h="413757">
                <a:tc>
                  <a:txBody>
                    <a:bodyPr/>
                    <a:lstStyle/>
                    <a:p>
                      <a:pPr algn="l"/>
                      <a:r>
                        <a:rPr lang="da-DK" sz="900" b="1" kern="1200" spc="-10" noProof="0">
                          <a:solidFill>
                            <a:schemeClr val="tx2"/>
                          </a:solidFill>
                          <a:latin typeface="+mn-lt"/>
                          <a:ea typeface="+mn-ea"/>
                          <a:cs typeface="+mn-cs"/>
                        </a:rPr>
                        <a:t>Fossile brændstoffer: Gas/Naturgas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Indsæt indtægt i kr.</a:t>
                      </a:r>
                      <a:r>
                        <a:rPr lang="da-DK" sz="900" b="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2359221"/>
                  </a:ext>
                </a:extLst>
              </a:tr>
              <a:tr h="413757">
                <a:tc>
                  <a:txBody>
                    <a:bodyPr/>
                    <a:lstStyle/>
                    <a:p>
                      <a:pPr algn="l"/>
                      <a:r>
                        <a:rPr lang="da-DK" sz="900" b="1" kern="1200" spc="-10">
                          <a:solidFill>
                            <a:schemeClr val="tx2"/>
                          </a:solidFill>
                          <a:latin typeface="+mn-lt"/>
                          <a:ea typeface="+mn-ea"/>
                          <a:cs typeface="+mn-cs"/>
                        </a:rPr>
                        <a:t>Kemikalieproduktion til produktion af pesticider og andre agrokemiske produkter</a:t>
                      </a:r>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latin typeface="+mn-lt"/>
                          <a:cs typeface="Calibri" panose="020F0502020204030204" pitchFamily="34" charset="0"/>
                        </a:rPr>
                        <a:t>[</a:t>
                      </a:r>
                      <a:r>
                        <a:rPr lang="da-DK" sz="900" b="0" noProof="0" dirty="0">
                          <a:solidFill>
                            <a:schemeClr val="accent2"/>
                          </a:solidFill>
                          <a:latin typeface="+mn-lt"/>
                        </a:rPr>
                        <a:t>Indsæt indtægt i kr.</a:t>
                      </a:r>
                      <a:r>
                        <a:rPr lang="da-DK" sz="900" b="0" noProof="0" dirty="0">
                          <a:solidFill>
                            <a:schemeClr val="accent2"/>
                          </a:solidFill>
                          <a:latin typeface="+mn-lt"/>
                          <a:cs typeface="Calibri" panose="020F0502020204030204" pitchFamily="34" charset="0"/>
                        </a:rPr>
                        <a:t>]</a:t>
                      </a:r>
                      <a:endParaRPr lang="da-DK" sz="900" noProof="0" dirty="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4094391"/>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169276" y="1015999"/>
            <a:ext cx="3622232" cy="230327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Fossile brændstoffer </a:t>
            </a:r>
            <a:r>
              <a:rPr lang="da-DK" sz="900" spc="-10">
                <a:solidFill>
                  <a:schemeClr val="tx2"/>
                </a:solidFill>
                <a:latin typeface="+mj-lt"/>
              </a:rPr>
              <a:t>(pkt. 63c)</a:t>
            </a:r>
          </a:p>
          <a:p>
            <a:pPr algn="l">
              <a:lnSpc>
                <a:spcPct val="106000"/>
              </a:lnSpc>
            </a:pPr>
            <a:r>
              <a:rPr lang="da-DK" sz="900" spc="-10">
                <a:solidFill>
                  <a:schemeClr val="tx2"/>
                </a:solidFill>
                <a:latin typeface="+mj-lt"/>
              </a:rPr>
              <a:t>Din virksomhed har aktiviteter inden for fossile brændstoffer, hvis du får indtægter fra en eller flere af nedenstående aktiviteter:</a:t>
            </a:r>
          </a:p>
          <a:p>
            <a:pPr marL="171450" indent="-171450" algn="l">
              <a:lnSpc>
                <a:spcPct val="106000"/>
              </a:lnSpc>
              <a:buFontTx/>
              <a:buChar char="-"/>
            </a:pPr>
            <a:r>
              <a:rPr lang="da-DK" sz="900" spc="-10">
                <a:solidFill>
                  <a:schemeClr val="tx2"/>
                </a:solidFill>
                <a:latin typeface="+mj-lt"/>
              </a:rPr>
              <a:t>Efterforskning</a:t>
            </a:r>
          </a:p>
          <a:p>
            <a:pPr marL="171450" indent="-171450" algn="l">
              <a:lnSpc>
                <a:spcPct val="106000"/>
              </a:lnSpc>
              <a:buFontTx/>
              <a:buChar char="-"/>
            </a:pPr>
            <a:r>
              <a:rPr lang="da-DK" sz="900" spc="-10">
                <a:solidFill>
                  <a:schemeClr val="tx2"/>
                </a:solidFill>
                <a:latin typeface="+mj-lt"/>
              </a:rPr>
              <a:t>Minedrift</a:t>
            </a:r>
          </a:p>
          <a:p>
            <a:pPr marL="171450" indent="-171450" algn="l">
              <a:lnSpc>
                <a:spcPct val="106000"/>
              </a:lnSpc>
              <a:buFontTx/>
              <a:buChar char="-"/>
            </a:pPr>
            <a:r>
              <a:rPr lang="da-DK" sz="900" spc="-10">
                <a:solidFill>
                  <a:schemeClr val="tx2"/>
                </a:solidFill>
                <a:latin typeface="+mj-lt"/>
              </a:rPr>
              <a:t>Udvinding </a:t>
            </a:r>
          </a:p>
          <a:p>
            <a:pPr marL="171450" indent="-171450" algn="l">
              <a:lnSpc>
                <a:spcPct val="106000"/>
              </a:lnSpc>
              <a:buFontTx/>
              <a:buChar char="-"/>
            </a:pPr>
            <a:r>
              <a:rPr lang="da-DK" sz="900" spc="-10">
                <a:solidFill>
                  <a:schemeClr val="tx2"/>
                </a:solidFill>
                <a:latin typeface="+mj-lt"/>
              </a:rPr>
              <a:t>Produktion</a:t>
            </a:r>
          </a:p>
          <a:p>
            <a:pPr marL="171450" indent="-171450" algn="l">
              <a:lnSpc>
                <a:spcPct val="106000"/>
              </a:lnSpc>
              <a:buFontTx/>
              <a:buChar char="-"/>
            </a:pPr>
            <a:r>
              <a:rPr lang="da-DK" sz="900" spc="-10">
                <a:solidFill>
                  <a:schemeClr val="tx2"/>
                </a:solidFill>
                <a:latin typeface="+mj-lt"/>
              </a:rPr>
              <a:t>Forarbejdning </a:t>
            </a:r>
          </a:p>
          <a:p>
            <a:pPr marL="171450" indent="-171450" algn="l">
              <a:lnSpc>
                <a:spcPct val="106000"/>
              </a:lnSpc>
              <a:buFontTx/>
              <a:buChar char="-"/>
            </a:pPr>
            <a:r>
              <a:rPr lang="da-DK" sz="900" spc="-10">
                <a:solidFill>
                  <a:schemeClr val="tx2"/>
                </a:solidFill>
                <a:latin typeface="+mj-lt"/>
              </a:rPr>
              <a:t>Opbevaring</a:t>
            </a:r>
          </a:p>
          <a:p>
            <a:pPr marL="171450" indent="-171450" algn="l">
              <a:lnSpc>
                <a:spcPct val="106000"/>
              </a:lnSpc>
              <a:buFontTx/>
              <a:buChar char="-"/>
            </a:pPr>
            <a:r>
              <a:rPr lang="da-DK" sz="900" spc="-10">
                <a:solidFill>
                  <a:schemeClr val="tx2"/>
                </a:solidFill>
                <a:latin typeface="+mj-lt"/>
              </a:rPr>
              <a:t>Raffinering</a:t>
            </a:r>
          </a:p>
          <a:p>
            <a:pPr marL="171450" indent="-171450" algn="l">
              <a:lnSpc>
                <a:spcPct val="106000"/>
              </a:lnSpc>
              <a:buFontTx/>
              <a:buChar char="-"/>
            </a:pPr>
            <a:r>
              <a:rPr lang="da-DK" sz="900" spc="-10">
                <a:solidFill>
                  <a:schemeClr val="tx2"/>
                </a:solidFill>
                <a:latin typeface="+mj-lt"/>
              </a:rPr>
              <a:t>Distribution (herunder transport, opbevaring og handel).</a:t>
            </a:r>
          </a:p>
          <a:p>
            <a:pPr algn="l">
              <a:lnSpc>
                <a:spcPct val="106000"/>
              </a:lnSpc>
            </a:pPr>
            <a:endParaRPr lang="da-DK" sz="900" spc="-10">
              <a:solidFill>
                <a:schemeClr val="tx2"/>
              </a:solidFill>
              <a:latin typeface="+mj-lt"/>
            </a:endParaRPr>
          </a:p>
          <a:p>
            <a:pPr algn="l">
              <a:lnSpc>
                <a:spcPct val="106000"/>
              </a:lnSpc>
            </a:pPr>
            <a:endParaRPr lang="da-DK" sz="900" spc="-10">
              <a:solidFill>
                <a:schemeClr val="tx2"/>
              </a:solidFill>
              <a:latin typeface="+mj-lt"/>
            </a:endParaRPr>
          </a:p>
          <a:p>
            <a:pPr algn="l">
              <a:lnSpc>
                <a:spcPct val="106000"/>
              </a:lnSpc>
            </a:pPr>
            <a:endParaRPr lang="da-DK" sz="900" b="1" spc="-10">
              <a:solidFill>
                <a:schemeClr val="tx2"/>
              </a:solidFill>
              <a:highlight>
                <a:srgbClr val="FFFF00"/>
              </a:highlight>
              <a:latin typeface="+mj-lt"/>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3258" y="1104042"/>
            <a:ext cx="257747" cy="232600"/>
          </a:xfrm>
          <a:prstGeom prst="rect">
            <a:avLst/>
          </a:prstGeom>
        </p:spPr>
      </p:pic>
    </p:spTree>
    <p:extLst>
      <p:ext uri="{BB962C8B-B14F-4D97-AF65-F5344CB8AC3E}">
        <p14:creationId xmlns:p14="http://schemas.microsoft.com/office/powerpoint/2010/main" val="373981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sz="1800" b="1" i="0" u="none" strike="noStrike" kern="1200" spc="-10" noProof="0">
                <a:solidFill>
                  <a:srgbClr val="1B4528"/>
                </a:solidFill>
              </a:rPr>
              <a:t>Udelukkelse fra EU-</a:t>
            </a:r>
            <a:r>
              <a:rPr lang="da-DK" sz="1800" b="1" i="0" u="none" strike="noStrike" kern="1200" spc="-10" noProof="0" err="1">
                <a:solidFill>
                  <a:srgbClr val="1B4528"/>
                </a:solidFill>
              </a:rPr>
              <a:t>referencebenchmarks</a:t>
            </a:r>
            <a:r>
              <a:rPr lang="da-DK" sz="1800" b="1" i="0" u="none" strike="noStrike" kern="1200" spc="-10" noProof="0">
                <a:solidFill>
                  <a:srgbClr val="1B4528"/>
                </a:solidFill>
              </a:rPr>
              <a:t> (C8)</a:t>
            </a:r>
            <a:endParaRPr lang="da-DK" noProof="0"/>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0"/>
            <a:ext cx="7354375" cy="82194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 Udvidet Modul. </a:t>
            </a:r>
          </a:p>
          <a:p>
            <a:pPr>
              <a:lnSpc>
                <a:spcPct val="106000"/>
              </a:lnSpc>
            </a:pPr>
            <a:endParaRPr lang="da-DK" sz="900" b="1" spc="-10">
              <a:solidFill>
                <a:schemeClr val="bg1"/>
              </a:solidFill>
            </a:endParaRPr>
          </a:p>
          <a:p>
            <a:pPr>
              <a:lnSpc>
                <a:spcPct val="106000"/>
              </a:lnSpc>
            </a:pPr>
            <a:r>
              <a:rPr lang="da-DK" sz="900" spc="-10">
                <a:solidFill>
                  <a:schemeClr val="bg1"/>
                </a:solidFill>
              </a:rPr>
              <a:t>Hvis din virksomheds indtægter overstiger grænseværdierne i tabellen nedenfor, skal du oplyse om det.</a:t>
            </a: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39</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14261301"/>
              </p:ext>
            </p:extLst>
          </p:nvPr>
        </p:nvGraphicFramePr>
        <p:xfrm>
          <a:off x="518600" y="1925984"/>
          <a:ext cx="7354374" cy="3569379"/>
        </p:xfrm>
        <a:graphic>
          <a:graphicData uri="http://schemas.openxmlformats.org/drawingml/2006/table">
            <a:tbl>
              <a:tblPr firstRow="1">
                <a:tableStyleId>{2A488322-F2BA-4B5B-9748-0D474271808F}</a:tableStyleId>
              </a:tblPr>
              <a:tblGrid>
                <a:gridCol w="4812353">
                  <a:extLst>
                    <a:ext uri="{9D8B030D-6E8A-4147-A177-3AD203B41FA5}">
                      <a16:colId xmlns:a16="http://schemas.microsoft.com/office/drawing/2014/main" val="1902117154"/>
                    </a:ext>
                  </a:extLst>
                </a:gridCol>
                <a:gridCol w="2542021">
                  <a:extLst>
                    <a:ext uri="{9D8B030D-6E8A-4147-A177-3AD203B41FA5}">
                      <a16:colId xmlns:a16="http://schemas.microsoft.com/office/drawing/2014/main" val="1904521774"/>
                    </a:ext>
                  </a:extLst>
                </a:gridCol>
              </a:tblGrid>
              <a:tr h="360016">
                <a:tc gridSpan="2">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da-DK" sz="900" b="1" kern="1200" spc="-10" noProof="0">
                          <a:solidFill>
                            <a:schemeClr val="tx2"/>
                          </a:solidFill>
                          <a:latin typeface="+mn-lt"/>
                          <a:ea typeface="+mn-ea"/>
                          <a:cs typeface="+mn-cs"/>
                        </a:rPr>
                        <a:t>Overskridelse af EU-</a:t>
                      </a:r>
                      <a:r>
                        <a:rPr lang="da-DK" sz="900" b="1" kern="1200" spc="-10" noProof="0" err="1">
                          <a:solidFill>
                            <a:schemeClr val="tx2"/>
                          </a:solidFill>
                          <a:latin typeface="+mn-lt"/>
                          <a:ea typeface="+mn-ea"/>
                          <a:cs typeface="+mn-cs"/>
                        </a:rPr>
                        <a:t>benchmarks</a:t>
                      </a:r>
                      <a:r>
                        <a:rPr lang="da-DK" sz="900" b="1" kern="1200" spc="-10" noProof="0">
                          <a:solidFill>
                            <a:schemeClr val="tx2"/>
                          </a:solidFill>
                          <a:latin typeface="+mn-lt"/>
                          <a:ea typeface="+mn-ea"/>
                          <a:cs typeface="+mn-cs"/>
                        </a:rPr>
                        <a:t> i overensstemmelse med </a:t>
                      </a:r>
                      <a:r>
                        <a:rPr lang="da-DK" sz="900" b="1" kern="1200" spc="-10" noProof="0" err="1">
                          <a:solidFill>
                            <a:schemeClr val="tx2"/>
                          </a:solidFill>
                          <a:latin typeface="+mn-lt"/>
                          <a:ea typeface="+mn-ea"/>
                          <a:cs typeface="+mn-cs"/>
                        </a:rPr>
                        <a:t>Parisaftalen</a:t>
                      </a:r>
                      <a:r>
                        <a:rPr lang="da-DK" sz="900" b="1" kern="1200" spc="-10" noProof="0">
                          <a:solidFill>
                            <a:schemeClr val="tx2"/>
                          </a:solidFill>
                          <a:latin typeface="+mn-lt"/>
                          <a:ea typeface="+mn-ea"/>
                          <a:cs typeface="+mn-cs"/>
                        </a:rPr>
                        <a:t> </a:t>
                      </a:r>
                      <a:r>
                        <a:rPr lang="da-DK" sz="900" b="0" kern="1200" spc="-10" noProof="0">
                          <a:solidFill>
                            <a:schemeClr val="tx2"/>
                          </a:solidFill>
                          <a:latin typeface="+mn-lt"/>
                          <a:ea typeface="+mn-ea"/>
                          <a:cs typeface="+mn-cs"/>
                        </a:rPr>
                        <a:t>(pkt. 64, 241)</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endParaRPr lang="da-DK" sz="900" b="1" kern="1200" spc="-10" noProof="0">
                        <a:solidFill>
                          <a:schemeClr val="tx2"/>
                        </a:solidFill>
                        <a:latin typeface="+mj-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338627353"/>
                  </a:ext>
                </a:extLst>
              </a:tr>
              <a:tr h="397675">
                <a:tc>
                  <a:txBody>
                    <a:bodyPr/>
                    <a:lstStyle/>
                    <a:p>
                      <a:pPr marL="0" algn="l" defTabSz="914400" rtl="0" eaLnBrk="1" latinLnBrk="0" hangingPunct="1">
                        <a:lnSpc>
                          <a:spcPct val="106000"/>
                        </a:lnSpc>
                      </a:pPr>
                      <a:endParaRPr lang="da-DK" sz="900" b="1" kern="1200" spc="-10" noProof="0">
                        <a:solidFill>
                          <a:schemeClr val="tx2"/>
                        </a:solidFill>
                        <a:latin typeface="+mj-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da-DK" sz="900" b="1" kern="1200" spc="-10" noProof="0">
                          <a:solidFill>
                            <a:schemeClr val="tx2"/>
                          </a:solidFill>
                          <a:latin typeface="+mj-lt"/>
                          <a:ea typeface="+mn-ea"/>
                          <a:cs typeface="+mn-cs"/>
                        </a:rPr>
                        <a:t>Virksomheden overstiger grænseværdien</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2680761105"/>
                  </a:ext>
                </a:extLst>
              </a:tr>
              <a:tr h="702922">
                <a:tc>
                  <a:txBody>
                    <a:bodyPr/>
                    <a:lstStyle/>
                    <a:p>
                      <a:pPr marL="0" algn="l" defTabSz="914400" rtl="0" eaLnBrk="1" latinLnBrk="0" hangingPunct="1">
                        <a:lnSpc>
                          <a:spcPct val="106000"/>
                        </a:lnSpc>
                      </a:pPr>
                      <a:r>
                        <a:rPr lang="da-DK" sz="900" b="1" u="sng" kern="1200" spc="-10">
                          <a:solidFill>
                            <a:schemeClr val="tx2"/>
                          </a:solidFill>
                          <a:latin typeface="+mn-lt"/>
                          <a:ea typeface="+mn-ea"/>
                          <a:cs typeface="+mn-cs"/>
                        </a:rPr>
                        <a:t>Hårdt kul og brunkul </a:t>
                      </a:r>
                      <a:r>
                        <a:rPr lang="da-DK" sz="900" b="0" u="sng" kern="1200" spc="-10">
                          <a:solidFill>
                            <a:schemeClr val="tx2"/>
                          </a:solidFill>
                          <a:latin typeface="+mn-lt"/>
                          <a:ea typeface="+mn-ea"/>
                          <a:cs typeface="+mn-cs"/>
                        </a:rPr>
                        <a:t>(241a)</a:t>
                      </a:r>
                      <a:r>
                        <a:rPr lang="da-DK" sz="900" b="1" u="sng" kern="1200" spc="-10">
                          <a:solidFill>
                            <a:schemeClr val="tx2"/>
                          </a:solidFill>
                          <a:latin typeface="+mn-lt"/>
                          <a:ea typeface="+mn-ea"/>
                          <a:cs typeface="+mn-cs"/>
                        </a:rPr>
                        <a:t>:</a:t>
                      </a:r>
                      <a:endParaRPr lang="da-DK" sz="900" b="0" u="sng" kern="1200" spc="-10">
                        <a:solidFill>
                          <a:schemeClr val="tx2"/>
                        </a:solidFill>
                        <a:latin typeface="+mj-lt"/>
                        <a:ea typeface="+mn-ea"/>
                        <a:cs typeface="+mn-cs"/>
                      </a:endParaRPr>
                    </a:p>
                    <a:p>
                      <a:pPr marL="0" algn="l" defTabSz="914400" rtl="0" eaLnBrk="1" latinLnBrk="0" hangingPunct="1">
                        <a:lnSpc>
                          <a:spcPct val="106000"/>
                        </a:lnSpc>
                      </a:pPr>
                      <a:r>
                        <a:rPr lang="da-DK" sz="900" b="0" u="sng" kern="1200" spc="-10">
                          <a:solidFill>
                            <a:schemeClr val="tx2"/>
                          </a:solidFill>
                          <a:latin typeface="+mj-lt"/>
                          <a:ea typeface="+mn-ea"/>
                          <a:cs typeface="+mn-cs"/>
                        </a:rPr>
                        <a:t>1 %</a:t>
                      </a:r>
                      <a:r>
                        <a:rPr lang="da-DK" sz="900" b="0" kern="1200" spc="-10">
                          <a:solidFill>
                            <a:schemeClr val="tx2"/>
                          </a:solidFill>
                          <a:latin typeface="+mj-lt"/>
                          <a:ea typeface="+mn-ea"/>
                          <a:cs typeface="+mn-cs"/>
                        </a:rPr>
                        <a:t> eller mere af virksomhedens indtægter kommer fra efterforskning, minedrift, udvinding, distribution eller raffinering af</a:t>
                      </a:r>
                      <a:r>
                        <a:rPr lang="da-DK" sz="900" b="0" u="sng" kern="1200" spc="-10">
                          <a:solidFill>
                            <a:schemeClr val="tx2"/>
                          </a:solidFill>
                          <a:latin typeface="+mj-lt"/>
                          <a:ea typeface="+mn-ea"/>
                          <a:cs typeface="+mn-cs"/>
                        </a:rPr>
                        <a:t> hårdt kul og brunkul</a:t>
                      </a:r>
                      <a:endParaRPr lang="da-DK" sz="900" b="0" u="sng" kern="1200" spc="-10" noProof="0">
                        <a:solidFill>
                          <a:schemeClr val="tx2"/>
                        </a:solidFill>
                        <a:latin typeface="+mj-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Indsæt JA/NEJ</a:t>
                      </a:r>
                      <a:r>
                        <a:rPr lang="da-DK" sz="900" b="0" noProof="0">
                          <a:solidFill>
                            <a:schemeClr val="accent2"/>
                          </a:solidFill>
                          <a:latin typeface="+mn-lt"/>
                          <a:cs typeface="Calibri" panose="020F0502020204030204" pitchFamily="34" charset="0"/>
                        </a:rPr>
                        <a:t>]</a:t>
                      </a:r>
                      <a:endParaRPr lang="da-DK" sz="900" b="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702922">
                <a:tc>
                  <a:txBody>
                    <a:bodyPr/>
                    <a:lstStyle/>
                    <a:p>
                      <a:pPr marL="0" algn="l" defTabSz="914400" rtl="0" eaLnBrk="1" latinLnBrk="0" hangingPunct="1">
                        <a:lnSpc>
                          <a:spcPct val="106000"/>
                        </a:lnSpc>
                      </a:pPr>
                      <a:r>
                        <a:rPr lang="da-DK" sz="900" b="1" u="sng" kern="1200" spc="-10">
                          <a:solidFill>
                            <a:schemeClr val="tx2"/>
                          </a:solidFill>
                          <a:latin typeface="+mn-lt"/>
                          <a:ea typeface="+mn-ea"/>
                          <a:cs typeface="+mn-cs"/>
                        </a:rPr>
                        <a:t>Oliebrændstoffer </a:t>
                      </a:r>
                      <a:r>
                        <a:rPr lang="da-DK" sz="900" b="0" u="sng" kern="1200" spc="-10">
                          <a:solidFill>
                            <a:schemeClr val="tx2"/>
                          </a:solidFill>
                          <a:latin typeface="+mn-lt"/>
                          <a:ea typeface="+mn-ea"/>
                          <a:cs typeface="+mn-cs"/>
                        </a:rPr>
                        <a:t>(241b)</a:t>
                      </a:r>
                      <a:r>
                        <a:rPr lang="da-DK" sz="900" b="1" u="sng" kern="1200" spc="-10">
                          <a:solidFill>
                            <a:schemeClr val="tx2"/>
                          </a:solidFill>
                          <a:latin typeface="+mn-lt"/>
                          <a:ea typeface="+mn-ea"/>
                          <a:cs typeface="+mn-cs"/>
                        </a:rPr>
                        <a:t>:</a:t>
                      </a:r>
                      <a:endParaRPr lang="da-DK" sz="900" b="0" u="sng" kern="1200" spc="-10">
                        <a:solidFill>
                          <a:schemeClr val="tx2"/>
                        </a:solidFill>
                        <a:latin typeface="+mj-lt"/>
                        <a:ea typeface="+mn-ea"/>
                        <a:cs typeface="+mn-cs"/>
                      </a:endParaRPr>
                    </a:p>
                    <a:p>
                      <a:pPr marL="0" algn="l" defTabSz="914400" rtl="0" eaLnBrk="1" latinLnBrk="0" hangingPunct="1">
                        <a:lnSpc>
                          <a:spcPct val="106000"/>
                        </a:lnSpc>
                      </a:pPr>
                      <a:r>
                        <a:rPr lang="da-DK" sz="900" b="0" u="sng" kern="1200" spc="-10">
                          <a:solidFill>
                            <a:schemeClr val="tx2"/>
                          </a:solidFill>
                          <a:latin typeface="+mj-lt"/>
                          <a:ea typeface="+mn-ea"/>
                          <a:cs typeface="+mn-cs"/>
                        </a:rPr>
                        <a:t>10 %</a:t>
                      </a:r>
                      <a:r>
                        <a:rPr lang="da-DK" sz="900" b="0" kern="1200" spc="-10">
                          <a:solidFill>
                            <a:schemeClr val="tx2"/>
                          </a:solidFill>
                          <a:latin typeface="+mj-lt"/>
                          <a:ea typeface="+mn-ea"/>
                          <a:cs typeface="+mn-cs"/>
                        </a:rPr>
                        <a:t> eller mere af </a:t>
                      </a:r>
                      <a:r>
                        <a:rPr lang="da-DK" sz="900" b="0" kern="1200" spc="-10">
                          <a:solidFill>
                            <a:schemeClr val="tx2"/>
                          </a:solidFill>
                          <a:latin typeface="+mn-lt"/>
                          <a:ea typeface="+mn-ea"/>
                          <a:cs typeface="+mn-cs"/>
                        </a:rPr>
                        <a:t>virksomhedens indtægter kommer</a:t>
                      </a:r>
                      <a:r>
                        <a:rPr lang="da-DK" sz="900" b="0" kern="1200" spc="-10">
                          <a:solidFill>
                            <a:schemeClr val="tx2"/>
                          </a:solidFill>
                          <a:latin typeface="+mj-lt"/>
                          <a:ea typeface="+mn-ea"/>
                          <a:cs typeface="+mn-cs"/>
                        </a:rPr>
                        <a:t> fra efterforskning, udvinding, distribution eller raffinering af </a:t>
                      </a:r>
                      <a:r>
                        <a:rPr lang="da-DK" sz="900" b="0" u="sng" kern="1200" spc="-10">
                          <a:solidFill>
                            <a:schemeClr val="tx2"/>
                          </a:solidFill>
                          <a:latin typeface="+mj-lt"/>
                          <a:ea typeface="+mn-ea"/>
                          <a:cs typeface="+mn-cs"/>
                        </a:rPr>
                        <a:t>oliebrændstoffer</a:t>
                      </a:r>
                      <a:endParaRPr lang="da-DK" sz="900" b="0" u="sng" kern="1200" spc="-10" noProof="0">
                        <a:solidFill>
                          <a:schemeClr val="tx2"/>
                        </a:solidFill>
                        <a:latin typeface="+mj-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Indsæt JA/NEJ</a:t>
                      </a:r>
                      <a:r>
                        <a:rPr lang="da-DK" sz="900" b="0" noProof="0">
                          <a:solidFill>
                            <a:schemeClr val="accent2"/>
                          </a:solidFill>
                          <a:latin typeface="+mn-lt"/>
                          <a:cs typeface="Calibri" panose="020F0502020204030204" pitchFamily="34" charset="0"/>
                        </a:rPr>
                        <a:t>]</a:t>
                      </a:r>
                      <a:endParaRPr lang="da-DK" sz="900" b="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702922">
                <a:tc>
                  <a:txBody>
                    <a:bodyPr/>
                    <a:lstStyle/>
                    <a:p>
                      <a:pPr marL="0" algn="l" defTabSz="914400" rtl="0" eaLnBrk="1" latinLnBrk="0" hangingPunct="1">
                        <a:lnSpc>
                          <a:spcPct val="106000"/>
                        </a:lnSpc>
                      </a:pPr>
                      <a:r>
                        <a:rPr lang="da-DK" sz="900" b="1" u="sng" kern="1200" spc="-10">
                          <a:solidFill>
                            <a:schemeClr val="tx2"/>
                          </a:solidFill>
                          <a:latin typeface="+mn-lt"/>
                          <a:ea typeface="+mn-ea"/>
                          <a:cs typeface="+mn-cs"/>
                        </a:rPr>
                        <a:t>Gasbaserede brændstoffer </a:t>
                      </a:r>
                      <a:r>
                        <a:rPr lang="da-DK" sz="900" b="0" u="sng" kern="1200" spc="-10">
                          <a:solidFill>
                            <a:schemeClr val="tx2"/>
                          </a:solidFill>
                          <a:latin typeface="+mn-lt"/>
                          <a:ea typeface="+mn-ea"/>
                          <a:cs typeface="+mn-cs"/>
                        </a:rPr>
                        <a:t>(241c)</a:t>
                      </a:r>
                      <a:r>
                        <a:rPr lang="da-DK" sz="900" b="1" u="sng" kern="1200" spc="-10">
                          <a:solidFill>
                            <a:schemeClr val="tx2"/>
                          </a:solidFill>
                          <a:latin typeface="+mn-lt"/>
                          <a:ea typeface="+mn-ea"/>
                          <a:cs typeface="+mn-cs"/>
                        </a:rPr>
                        <a:t>:</a:t>
                      </a:r>
                      <a:endParaRPr lang="da-DK" sz="900" b="0" u="sng" kern="1200" spc="-10">
                        <a:solidFill>
                          <a:schemeClr val="tx2"/>
                        </a:solidFill>
                        <a:latin typeface="+mj-lt"/>
                        <a:ea typeface="+mn-ea"/>
                        <a:cs typeface="+mn-cs"/>
                      </a:endParaRPr>
                    </a:p>
                    <a:p>
                      <a:pPr marL="0" algn="l" defTabSz="914400" rtl="0" eaLnBrk="1" latinLnBrk="0" hangingPunct="1">
                        <a:lnSpc>
                          <a:spcPct val="106000"/>
                        </a:lnSpc>
                      </a:pPr>
                      <a:r>
                        <a:rPr lang="da-DK" sz="900" b="0" u="sng" kern="1200" spc="-10">
                          <a:solidFill>
                            <a:schemeClr val="tx2"/>
                          </a:solidFill>
                          <a:latin typeface="+mj-lt"/>
                          <a:ea typeface="+mn-ea"/>
                          <a:cs typeface="+mn-cs"/>
                        </a:rPr>
                        <a:t>50 %</a:t>
                      </a:r>
                      <a:r>
                        <a:rPr lang="da-DK" sz="900" b="0" kern="1200" spc="-10">
                          <a:solidFill>
                            <a:schemeClr val="tx2"/>
                          </a:solidFill>
                          <a:latin typeface="+mj-lt"/>
                          <a:ea typeface="+mn-ea"/>
                          <a:cs typeface="+mn-cs"/>
                        </a:rPr>
                        <a:t> eller mere af </a:t>
                      </a:r>
                      <a:r>
                        <a:rPr lang="da-DK" sz="900" b="0" kern="1200" spc="-10">
                          <a:solidFill>
                            <a:schemeClr val="tx2"/>
                          </a:solidFill>
                          <a:latin typeface="+mn-lt"/>
                          <a:ea typeface="+mn-ea"/>
                          <a:cs typeface="+mn-cs"/>
                        </a:rPr>
                        <a:t>virksomhedens indtægter kommer</a:t>
                      </a:r>
                      <a:r>
                        <a:rPr lang="da-DK" sz="900" b="0" kern="1200" spc="-10">
                          <a:solidFill>
                            <a:schemeClr val="tx2"/>
                          </a:solidFill>
                          <a:latin typeface="+mj-lt"/>
                          <a:ea typeface="+mn-ea"/>
                          <a:cs typeface="+mn-cs"/>
                        </a:rPr>
                        <a:t> fra efterforskning, udvinding, fremstilling eller distribution af </a:t>
                      </a:r>
                      <a:r>
                        <a:rPr lang="da-DK" sz="900" b="0" u="sng" kern="1200" spc="-10">
                          <a:solidFill>
                            <a:schemeClr val="tx2"/>
                          </a:solidFill>
                          <a:latin typeface="+mj-lt"/>
                          <a:ea typeface="+mn-ea"/>
                          <a:cs typeface="+mn-cs"/>
                        </a:rPr>
                        <a:t>gasbaserede brændstoffer</a:t>
                      </a:r>
                      <a:endParaRPr lang="da-DK" sz="900" b="0" u="sng" kern="1200" spc="-10" noProof="0">
                        <a:solidFill>
                          <a:schemeClr val="tx2"/>
                        </a:solidFill>
                        <a:latin typeface="+mj-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latin typeface="+mn-lt"/>
                          <a:cs typeface="Calibri" panose="020F0502020204030204" pitchFamily="34" charset="0"/>
                        </a:rPr>
                        <a:t>[</a:t>
                      </a:r>
                      <a:r>
                        <a:rPr lang="da-DK" sz="900" b="0" noProof="0">
                          <a:solidFill>
                            <a:schemeClr val="accent2"/>
                          </a:solidFill>
                          <a:latin typeface="+mn-lt"/>
                        </a:rPr>
                        <a:t>Indsæt JA/NEJ</a:t>
                      </a:r>
                      <a:r>
                        <a:rPr lang="da-DK" sz="900" b="0" noProof="0">
                          <a:solidFill>
                            <a:schemeClr val="accent2"/>
                          </a:solidFill>
                          <a:latin typeface="+mn-lt"/>
                          <a:cs typeface="Calibri" panose="020F0502020204030204" pitchFamily="34" charset="0"/>
                        </a:rPr>
                        <a:t>]</a:t>
                      </a:r>
                      <a:endParaRPr lang="da-DK" sz="900" b="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702922">
                <a:tc>
                  <a:txBody>
                    <a:bodyPr/>
                    <a:lstStyle/>
                    <a:p>
                      <a:pPr marL="0" algn="l" defTabSz="914400" rtl="0" eaLnBrk="1" latinLnBrk="0" hangingPunct="1">
                        <a:lnSpc>
                          <a:spcPct val="106000"/>
                        </a:lnSpc>
                      </a:pPr>
                      <a:r>
                        <a:rPr lang="da-DK" sz="900" b="1" u="sng" kern="1200" spc="-10">
                          <a:solidFill>
                            <a:schemeClr val="tx2"/>
                          </a:solidFill>
                          <a:latin typeface="+mn-lt"/>
                          <a:ea typeface="+mn-ea"/>
                          <a:cs typeface="+mn-cs"/>
                        </a:rPr>
                        <a:t>Elproduktion med høj drivhusgasintensitet </a:t>
                      </a:r>
                      <a:r>
                        <a:rPr lang="da-DK" sz="900" b="0" u="sng" kern="1200" spc="-10">
                          <a:solidFill>
                            <a:schemeClr val="tx2"/>
                          </a:solidFill>
                          <a:latin typeface="+mn-lt"/>
                          <a:ea typeface="+mn-ea"/>
                          <a:cs typeface="+mn-cs"/>
                        </a:rPr>
                        <a:t>(241d)</a:t>
                      </a:r>
                      <a:r>
                        <a:rPr lang="da-DK" sz="900" b="1" u="sng" kern="1200" spc="-10">
                          <a:solidFill>
                            <a:schemeClr val="tx2"/>
                          </a:solidFill>
                          <a:latin typeface="+mn-lt"/>
                          <a:ea typeface="+mn-ea"/>
                          <a:cs typeface="+mn-cs"/>
                        </a:rPr>
                        <a:t>:</a:t>
                      </a:r>
                      <a:endParaRPr lang="da-DK" sz="900" b="0" u="sng" kern="1200" spc="-10">
                        <a:solidFill>
                          <a:schemeClr val="tx2"/>
                        </a:solidFill>
                        <a:latin typeface="+mj-lt"/>
                        <a:ea typeface="+mn-ea"/>
                        <a:cs typeface="+mn-cs"/>
                      </a:endParaRPr>
                    </a:p>
                    <a:p>
                      <a:pPr marL="0" algn="l" defTabSz="914400" rtl="0" eaLnBrk="1" latinLnBrk="0" hangingPunct="1">
                        <a:lnSpc>
                          <a:spcPct val="106000"/>
                        </a:lnSpc>
                      </a:pPr>
                      <a:r>
                        <a:rPr lang="da-DK" sz="900" b="0" u="sng" kern="1200" spc="-10">
                          <a:solidFill>
                            <a:schemeClr val="tx2"/>
                          </a:solidFill>
                          <a:latin typeface="+mj-lt"/>
                          <a:ea typeface="+mn-ea"/>
                          <a:cs typeface="+mn-cs"/>
                        </a:rPr>
                        <a:t>50 % </a:t>
                      </a:r>
                      <a:r>
                        <a:rPr lang="da-DK" sz="900" b="0" kern="1200" spc="-10">
                          <a:solidFill>
                            <a:schemeClr val="tx2"/>
                          </a:solidFill>
                          <a:latin typeface="+mj-lt"/>
                          <a:ea typeface="+mn-ea"/>
                          <a:cs typeface="+mn-cs"/>
                        </a:rPr>
                        <a:t>eller mere af </a:t>
                      </a:r>
                      <a:r>
                        <a:rPr lang="da-DK" sz="900" b="0" kern="1200" spc="-10">
                          <a:solidFill>
                            <a:schemeClr val="tx2"/>
                          </a:solidFill>
                          <a:latin typeface="+mn-lt"/>
                          <a:ea typeface="+mn-ea"/>
                          <a:cs typeface="+mn-cs"/>
                        </a:rPr>
                        <a:t>virksomhedens indtægter kommer </a:t>
                      </a:r>
                      <a:r>
                        <a:rPr lang="da-DK" sz="900" b="0" kern="1200" spc="-10">
                          <a:solidFill>
                            <a:schemeClr val="tx2"/>
                          </a:solidFill>
                          <a:latin typeface="+mj-lt"/>
                          <a:ea typeface="+mn-ea"/>
                          <a:cs typeface="+mn-cs"/>
                        </a:rPr>
                        <a:t>fra </a:t>
                      </a:r>
                      <a:r>
                        <a:rPr lang="da-DK" sz="900" b="0" u="sng" kern="1200" spc="-10">
                          <a:solidFill>
                            <a:schemeClr val="tx2"/>
                          </a:solidFill>
                          <a:latin typeface="+mj-lt"/>
                          <a:ea typeface="+mn-ea"/>
                          <a:cs typeface="+mn-cs"/>
                        </a:rPr>
                        <a:t>elproduktion</a:t>
                      </a:r>
                      <a:r>
                        <a:rPr lang="da-DK" sz="900" b="0" kern="1200" spc="-10">
                          <a:solidFill>
                            <a:schemeClr val="tx2"/>
                          </a:solidFill>
                          <a:latin typeface="+mj-lt"/>
                          <a:ea typeface="+mn-ea"/>
                          <a:cs typeface="+mn-cs"/>
                        </a:rPr>
                        <a:t> med en drivhusgasintensitet på mere end 100 g CO₂e/kWh</a:t>
                      </a:r>
                      <a:endParaRPr lang="da-DK" sz="900" b="0" kern="1200" spc="-10" noProof="0">
                        <a:solidFill>
                          <a:schemeClr val="tx2"/>
                        </a:solidFill>
                        <a:latin typeface="+mj-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latin typeface="+mn-lt"/>
                          <a:cs typeface="Calibri" panose="020F0502020204030204" pitchFamily="34" charset="0"/>
                        </a:rPr>
                        <a:t>[</a:t>
                      </a:r>
                      <a:r>
                        <a:rPr lang="da-DK" sz="900" b="0" noProof="0" dirty="0">
                          <a:solidFill>
                            <a:schemeClr val="accent2"/>
                          </a:solidFill>
                          <a:latin typeface="+mn-lt"/>
                        </a:rPr>
                        <a:t>Indsæt JA/NEJ</a:t>
                      </a:r>
                      <a:r>
                        <a:rPr lang="da-DK" sz="900" b="0" noProof="0" dirty="0">
                          <a:solidFill>
                            <a:schemeClr val="accent2"/>
                          </a:solidFill>
                          <a:latin typeface="+mn-lt"/>
                          <a:cs typeface="Calibri" panose="020F0502020204030204" pitchFamily="34" charset="0"/>
                        </a:rPr>
                        <a:t>]</a:t>
                      </a:r>
                      <a:endParaRPr lang="da-DK" sz="900" b="0" noProof="0" dirty="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7746340"/>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169276" y="1015999"/>
            <a:ext cx="3622232" cy="1891793"/>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kern="1200" spc="-10" noProof="0">
              <a:solidFill>
                <a:schemeClr val="tx2"/>
              </a:solidFill>
              <a:latin typeface="+mj-lt"/>
              <a:ea typeface="+mn-ea"/>
              <a:cs typeface="+mn-cs"/>
            </a:endParaRPr>
          </a:p>
          <a:p>
            <a:pPr algn="l">
              <a:lnSpc>
                <a:spcPct val="106000"/>
              </a:lnSpc>
            </a:pPr>
            <a:r>
              <a:rPr lang="da-DK" sz="900" b="1" kern="1200" spc="-10" noProof="0">
                <a:solidFill>
                  <a:schemeClr val="tx2"/>
                </a:solidFill>
                <a:latin typeface="+mn-lt"/>
                <a:ea typeface="+mn-ea"/>
                <a:cs typeface="+mn-cs"/>
              </a:rPr>
              <a:t>EU-</a:t>
            </a:r>
            <a:r>
              <a:rPr lang="da-DK" sz="900" b="1" kern="1200" spc="-10" noProof="0" err="1">
                <a:solidFill>
                  <a:schemeClr val="tx2"/>
                </a:solidFill>
                <a:latin typeface="+mn-lt"/>
                <a:ea typeface="+mn-ea"/>
                <a:cs typeface="+mn-cs"/>
              </a:rPr>
              <a:t>benchmarks</a:t>
            </a:r>
            <a:r>
              <a:rPr lang="da-DK" sz="900" b="1" kern="1200" spc="-10" noProof="0">
                <a:solidFill>
                  <a:schemeClr val="tx2"/>
                </a:solidFill>
                <a:latin typeface="+mn-lt"/>
                <a:ea typeface="+mn-ea"/>
                <a:cs typeface="+mn-cs"/>
              </a:rPr>
              <a:t> i overensstemmelse med </a:t>
            </a:r>
            <a:r>
              <a:rPr lang="da-DK" sz="900" b="1" kern="1200" spc="-10" noProof="0" err="1">
                <a:solidFill>
                  <a:schemeClr val="tx2"/>
                </a:solidFill>
                <a:latin typeface="+mn-lt"/>
                <a:ea typeface="+mn-ea"/>
                <a:cs typeface="+mn-cs"/>
              </a:rPr>
              <a:t>Parisaftalen</a:t>
            </a:r>
            <a:endParaRPr lang="da-DK" sz="900" b="1" kern="1200" spc="-10" noProof="0">
              <a:solidFill>
                <a:schemeClr val="tx2"/>
              </a:solidFill>
              <a:latin typeface="+mn-lt"/>
              <a:ea typeface="+mn-ea"/>
              <a:cs typeface="+mn-cs"/>
            </a:endParaRPr>
          </a:p>
          <a:p>
            <a:pPr algn="l">
              <a:lnSpc>
                <a:spcPct val="106000"/>
              </a:lnSpc>
            </a:pPr>
            <a:r>
              <a:rPr lang="da-DK" sz="900" spc="-10">
                <a:solidFill>
                  <a:schemeClr val="tx2"/>
                </a:solidFill>
                <a:latin typeface="+mj-lt"/>
              </a:rPr>
              <a:t>For at understøtte opfyldelse af </a:t>
            </a:r>
            <a:r>
              <a:rPr lang="da-DK" sz="900" spc="-10" err="1">
                <a:solidFill>
                  <a:schemeClr val="tx2"/>
                </a:solidFill>
                <a:latin typeface="+mj-lt"/>
              </a:rPr>
              <a:t>Parisaftalen</a:t>
            </a:r>
            <a:r>
              <a:rPr lang="da-DK" sz="900" spc="-10">
                <a:solidFill>
                  <a:schemeClr val="tx2"/>
                </a:solidFill>
                <a:latin typeface="+mj-lt"/>
              </a:rPr>
              <a:t> er der på europæisk plan vedtaget en række grænseværdier for virksomheders aktiviteter, der afgør, om virksomhedens aktiviteter er </a:t>
            </a:r>
            <a:r>
              <a:rPr lang="da-DK" sz="900" spc="-10" err="1">
                <a:solidFill>
                  <a:schemeClr val="tx2"/>
                </a:solidFill>
                <a:latin typeface="+mj-lt"/>
              </a:rPr>
              <a:t>alignet</a:t>
            </a:r>
            <a:r>
              <a:rPr lang="da-DK" sz="900" spc="-10">
                <a:solidFill>
                  <a:schemeClr val="tx2"/>
                </a:solidFill>
                <a:latin typeface="+mj-lt"/>
              </a:rPr>
              <a:t> med </a:t>
            </a:r>
            <a:r>
              <a:rPr lang="da-DK" sz="900" spc="-10" err="1">
                <a:solidFill>
                  <a:schemeClr val="tx2"/>
                </a:solidFill>
                <a:latin typeface="+mj-lt"/>
              </a:rPr>
              <a:t>Parisaftalen</a:t>
            </a:r>
            <a:r>
              <a:rPr lang="da-DK" sz="900" spc="-10">
                <a:solidFill>
                  <a:schemeClr val="tx2"/>
                </a:solidFill>
                <a:latin typeface="+mj-lt"/>
              </a:rPr>
              <a:t>. </a:t>
            </a:r>
          </a:p>
          <a:p>
            <a:pPr algn="l">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Med EU-benchmarket bliver det tydeligt for den finansielle sektor, hvilke virksomheder man kan samarbejde med, hvis man ønsker at leve op til </a:t>
            </a:r>
            <a:r>
              <a:rPr lang="da-DK" sz="900" spc="-10" err="1">
                <a:solidFill>
                  <a:schemeClr val="tx2"/>
                </a:solidFill>
                <a:latin typeface="+mj-lt"/>
              </a:rPr>
              <a:t>Parisaftalen</a:t>
            </a:r>
            <a:r>
              <a:rPr lang="da-DK" sz="900" spc="-10">
                <a:solidFill>
                  <a:schemeClr val="tx2"/>
                </a:solidFill>
                <a:latin typeface="+mj-lt"/>
              </a:rPr>
              <a:t>.</a:t>
            </a:r>
          </a:p>
          <a:p>
            <a:pPr algn="l">
              <a:lnSpc>
                <a:spcPct val="106000"/>
              </a:lnSpc>
            </a:pPr>
            <a:endParaRPr lang="da-DK" sz="900" spc="-10">
              <a:solidFill>
                <a:schemeClr val="tx2"/>
              </a:solidFill>
              <a:latin typeface="+mj-lt"/>
            </a:endParaRPr>
          </a:p>
          <a:p>
            <a:pPr algn="l">
              <a:lnSpc>
                <a:spcPct val="106000"/>
              </a:lnSpc>
            </a:pPr>
            <a:endParaRPr lang="da-DK" sz="900" spc="-10">
              <a:solidFill>
                <a:schemeClr val="tx2"/>
              </a:solidFill>
              <a:latin typeface="+mj-lt"/>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33258" y="1104042"/>
            <a:ext cx="257747" cy="232600"/>
          </a:xfrm>
          <a:prstGeom prst="rect">
            <a:avLst/>
          </a:prstGeom>
        </p:spPr>
      </p:pic>
    </p:spTree>
    <p:extLst>
      <p:ext uri="{BB962C8B-B14F-4D97-AF65-F5344CB8AC3E}">
        <p14:creationId xmlns:p14="http://schemas.microsoft.com/office/powerpoint/2010/main" val="1867187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2A8525A-459C-C975-663E-23EF33D3BFBC}"/>
              </a:ext>
            </a:extLst>
          </p:cNvPr>
          <p:cNvSpPr>
            <a:spLocks noGrp="1"/>
          </p:cNvSpPr>
          <p:nvPr>
            <p:ph type="title"/>
          </p:nvPr>
        </p:nvSpPr>
        <p:spPr/>
        <p:txBody>
          <a:bodyPr/>
          <a:lstStyle/>
          <a:p>
            <a:r>
              <a:rPr lang="da-DK"/>
              <a:t>OPGØRELSE 20XX</a:t>
            </a:r>
            <a:br>
              <a:rPr lang="da-DK"/>
            </a:br>
            <a:endParaRPr lang="da-DK"/>
          </a:p>
        </p:txBody>
      </p:sp>
      <p:sp>
        <p:nvSpPr>
          <p:cNvPr id="4" name="Footer Placeholder 3">
            <a:extLst>
              <a:ext uri="{FF2B5EF4-FFF2-40B4-BE49-F238E27FC236}">
                <a16:creationId xmlns:a16="http://schemas.microsoft.com/office/drawing/2014/main" id="{734E8629-539E-87AE-7B49-CC26832ADCE2}"/>
              </a:ext>
            </a:extLst>
          </p:cNvPr>
          <p:cNvSpPr>
            <a:spLocks noGrp="1"/>
          </p:cNvSpPr>
          <p:nvPr>
            <p:ph type="ftr" sz="quarter" idx="15"/>
          </p:nvPr>
        </p:nvSpPr>
        <p:spPr>
          <a:xfrm>
            <a:off x="3503727" y="4971382"/>
            <a:ext cx="5176690" cy="281214"/>
          </a:xfrm>
        </p:spPr>
        <p:txBody>
          <a:bodyPr/>
          <a:lstStyle/>
          <a:p>
            <a:r>
              <a:rPr lang="da-DK"/>
              <a:t>KLIK FOR AT INDSÆTTE FIRMANAVN</a:t>
            </a:r>
          </a:p>
        </p:txBody>
      </p:sp>
    </p:spTree>
    <p:extLst>
      <p:ext uri="{BB962C8B-B14F-4D97-AF65-F5344CB8AC3E}">
        <p14:creationId xmlns:p14="http://schemas.microsoft.com/office/powerpoint/2010/main" val="2428557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49299"/>
          </a:xfrm>
        </p:spPr>
        <p:txBody>
          <a:bodyPr/>
          <a:lstStyle/>
          <a:p>
            <a:r>
              <a:rPr lang="da-DK" sz="1800" b="1" i="0" u="none" strike="noStrike" kern="1200" spc="-10" noProof="0">
                <a:solidFill>
                  <a:srgbClr val="1B4528"/>
                </a:solidFill>
              </a:rPr>
              <a:t>Kønsfordeling i øverste ledelsesorgan (C9)</a:t>
            </a:r>
            <a:endParaRPr lang="da-DK" noProof="0"/>
          </a:p>
        </p:txBody>
      </p:sp>
      <p:sp>
        <p:nvSpPr>
          <p:cNvPr id="11" name="Rectangle 7">
            <a:extLst>
              <a:ext uri="{FF2B5EF4-FFF2-40B4-BE49-F238E27FC236}">
                <a16:creationId xmlns:a16="http://schemas.microsoft.com/office/drawing/2014/main" id="{4DFE388F-E363-7FAC-DDBA-25A279BF1076}"/>
              </a:ext>
            </a:extLst>
          </p:cNvPr>
          <p:cNvSpPr/>
          <p:nvPr/>
        </p:nvSpPr>
        <p:spPr>
          <a:xfrm>
            <a:off x="507999" y="1015999"/>
            <a:ext cx="7343772" cy="82164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 Udvidet Modul. </a:t>
            </a:r>
          </a:p>
          <a:p>
            <a:pPr>
              <a:lnSpc>
                <a:spcPct val="106000"/>
              </a:lnSpc>
            </a:pPr>
            <a:endParaRPr lang="da-DK" sz="900" spc="-10">
              <a:solidFill>
                <a:schemeClr val="bg1"/>
              </a:solidFill>
            </a:endParaRPr>
          </a:p>
          <a:p>
            <a:pPr>
              <a:lnSpc>
                <a:spcPct val="106000"/>
              </a:lnSpc>
            </a:pPr>
            <a:r>
              <a:rPr lang="da-DK" sz="900" spc="-10">
                <a:solidFill>
                  <a:schemeClr val="bg1"/>
                </a:solidFill>
              </a:rPr>
              <a:t>Hvis din virksomhed har et ledelsesorgan, skal du oplyse om forholdet mellem kvinder og mænd i din virksomheds øverste ledelsesorgan.</a:t>
            </a: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p:txBody>
      </p:sp>
      <p:sp>
        <p:nvSpPr>
          <p:cNvPr id="22" name="Rectangle 21">
            <a:extLst>
              <a:ext uri="{FF2B5EF4-FFF2-40B4-BE49-F238E27FC236}">
                <a16:creationId xmlns:a16="http://schemas.microsoft.com/office/drawing/2014/main" id="{5D563187-F5D8-B9A2-2897-4386D5CEDEA2}"/>
              </a:ext>
            </a:extLst>
          </p:cNvPr>
          <p:cNvSpPr/>
          <p:nvPr/>
        </p:nvSpPr>
        <p:spPr>
          <a:xfrm>
            <a:off x="507995" y="2615218"/>
            <a:ext cx="7343776" cy="2240246"/>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Vejledning til udfyldelse af oplysningspunkt. </a:t>
            </a:r>
          </a:p>
          <a:p>
            <a:pPr algn="l">
              <a:lnSpc>
                <a:spcPct val="106000"/>
              </a:lnSpc>
            </a:pPr>
            <a:endParaRPr lang="da-DK" sz="900" spc="-10">
              <a:solidFill>
                <a:schemeClr val="tx2"/>
              </a:solidFill>
            </a:endParaRPr>
          </a:p>
          <a:p>
            <a:pPr algn="l"/>
            <a:r>
              <a:rPr lang="da-DK" sz="900" spc="-10">
                <a:solidFill>
                  <a:schemeClr val="tx2"/>
                </a:solidFill>
              </a:rPr>
              <a:t>Du skal bruge den nedenstående formel til at udregne f</a:t>
            </a:r>
            <a:r>
              <a:rPr lang="da-DK" sz="900">
                <a:solidFill>
                  <a:schemeClr val="tx2"/>
                </a:solidFill>
              </a:rPr>
              <a:t>orholdet mellem kvinder og mænd i det øverste ledelsesorgan (243).</a:t>
            </a:r>
            <a:r>
              <a:rPr lang="da-DK" sz="900" b="0" i="1">
                <a:solidFill>
                  <a:schemeClr val="tx2"/>
                </a:solidFill>
              </a:rPr>
              <a:t> </a:t>
            </a:r>
          </a:p>
          <a:p>
            <a:pPr algn="l">
              <a:lnSpc>
                <a:spcPct val="106000"/>
              </a:lnSpc>
            </a:pPr>
            <a:endParaRPr lang="da-DK" sz="900" spc="-10">
              <a:solidFill>
                <a:schemeClr val="tx2"/>
              </a:solidFill>
            </a:endParaRPr>
          </a:p>
          <a:p>
            <a:pPr marL="171450" indent="-171450" algn="l">
              <a:lnSpc>
                <a:spcPct val="106000"/>
              </a:lnSpc>
              <a:buFontTx/>
              <a:buChar char="-"/>
            </a:pPr>
            <a:r>
              <a:rPr lang="da-DK" sz="900" spc="-10">
                <a:solidFill>
                  <a:schemeClr val="tx2"/>
                </a:solidFill>
              </a:rPr>
              <a:t>Hvis resultatet giver et tal </a:t>
            </a:r>
            <a:r>
              <a:rPr lang="da-DK" sz="900" u="sng" spc="-10">
                <a:solidFill>
                  <a:schemeClr val="tx2"/>
                </a:solidFill>
              </a:rPr>
              <a:t>under</a:t>
            </a:r>
            <a:r>
              <a:rPr lang="da-DK" sz="900" spc="-10">
                <a:solidFill>
                  <a:schemeClr val="tx2"/>
                </a:solidFill>
              </a:rPr>
              <a:t> 1, betyder det, at din virksomhed har flere mænd end kvinder </a:t>
            </a:r>
            <a:r>
              <a:rPr lang="da-DK" sz="900">
                <a:solidFill>
                  <a:schemeClr val="tx2"/>
                </a:solidFill>
              </a:rPr>
              <a:t>i det øverste ledelsesorgan</a:t>
            </a:r>
            <a:r>
              <a:rPr lang="da-DK" sz="900" spc="-10">
                <a:solidFill>
                  <a:schemeClr val="tx2"/>
                </a:solidFill>
              </a:rPr>
              <a:t>.</a:t>
            </a:r>
          </a:p>
          <a:p>
            <a:pPr marL="171450" indent="-171450" algn="l">
              <a:lnSpc>
                <a:spcPct val="106000"/>
              </a:lnSpc>
              <a:buFontTx/>
              <a:buChar char="-"/>
            </a:pPr>
            <a:r>
              <a:rPr lang="da-DK" sz="900" spc="-10">
                <a:solidFill>
                  <a:schemeClr val="tx2"/>
                </a:solidFill>
              </a:rPr>
              <a:t>Hvis resultatet giver et tal </a:t>
            </a:r>
            <a:r>
              <a:rPr lang="da-DK" sz="900" u="sng" spc="-10">
                <a:solidFill>
                  <a:schemeClr val="tx2"/>
                </a:solidFill>
              </a:rPr>
              <a:t>over</a:t>
            </a:r>
            <a:r>
              <a:rPr lang="da-DK" sz="900" spc="-10">
                <a:solidFill>
                  <a:schemeClr val="tx2"/>
                </a:solidFill>
              </a:rPr>
              <a:t> 1 , betyder det, at din virksomhed har flere kvinder end mænd </a:t>
            </a:r>
            <a:r>
              <a:rPr lang="da-DK" sz="900">
                <a:solidFill>
                  <a:schemeClr val="tx2"/>
                </a:solidFill>
              </a:rPr>
              <a:t>i det øverste ledelsesorgan</a:t>
            </a:r>
            <a:r>
              <a:rPr lang="da-DK" sz="900" spc="-10">
                <a:solidFill>
                  <a:schemeClr val="tx2"/>
                </a:solidFill>
              </a:rPr>
              <a:t>. </a:t>
            </a:r>
          </a:p>
          <a:p>
            <a:pPr marL="171450" indent="-171450" algn="l">
              <a:lnSpc>
                <a:spcPct val="106000"/>
              </a:lnSpc>
              <a:buFontTx/>
              <a:buChar char="-"/>
            </a:pPr>
            <a:r>
              <a:rPr lang="da-DK" sz="900" spc="-10">
                <a:solidFill>
                  <a:schemeClr val="tx2"/>
                </a:solidFill>
              </a:rPr>
              <a:t>Hvis resultatet giver 1, betyder det, at der er lige mange kvinder og mænd </a:t>
            </a:r>
            <a:r>
              <a:rPr lang="da-DK" sz="900">
                <a:solidFill>
                  <a:schemeClr val="tx2"/>
                </a:solidFill>
              </a:rPr>
              <a:t>i det øverste ledelsesorgan</a:t>
            </a:r>
            <a:endParaRPr lang="da-DK" sz="900" spc="-10">
              <a:solidFill>
                <a:schemeClr val="tx2"/>
              </a:solidFill>
            </a:endParaRPr>
          </a:p>
          <a:p>
            <a:pPr algn="l">
              <a:lnSpc>
                <a:spcPct val="106000"/>
              </a:lnSpc>
            </a:pPr>
            <a:endParaRPr lang="da-DK" sz="900" spc="-10">
              <a:solidFill>
                <a:schemeClr val="tx2"/>
              </a:solidFill>
            </a:endParaRPr>
          </a:p>
          <a:p>
            <a:pPr algn="l">
              <a:lnSpc>
                <a:spcPct val="106000"/>
              </a:lnSpc>
            </a:pPr>
            <a:endParaRPr lang="da-DK" sz="900" spc="-10">
              <a:solidFill>
                <a:schemeClr val="tx2"/>
              </a:solidFill>
            </a:endParaRPr>
          </a:p>
        </p:txBody>
      </p:sp>
      <p:graphicFrame>
        <p:nvGraphicFramePr>
          <p:cNvPr id="26" name="Table 25">
            <a:extLst>
              <a:ext uri="{FF2B5EF4-FFF2-40B4-BE49-F238E27FC236}">
                <a16:creationId xmlns:a16="http://schemas.microsoft.com/office/drawing/2014/main" id="{DBB89052-4EE3-8B83-1716-B3FAA8006726}"/>
              </a:ext>
            </a:extLst>
          </p:cNvPr>
          <p:cNvGraphicFramePr>
            <a:graphicFrameLocks noGrp="1"/>
          </p:cNvGraphicFramePr>
          <p:nvPr>
            <p:extLst>
              <p:ext uri="{D42A27DB-BD31-4B8C-83A1-F6EECF244321}">
                <p14:modId xmlns:p14="http://schemas.microsoft.com/office/powerpoint/2010/main" val="3343545029"/>
              </p:ext>
            </p:extLst>
          </p:nvPr>
        </p:nvGraphicFramePr>
        <p:xfrm>
          <a:off x="705528" y="4137677"/>
          <a:ext cx="6783410" cy="389520"/>
        </p:xfrm>
        <a:graphic>
          <a:graphicData uri="http://schemas.openxmlformats.org/drawingml/2006/table">
            <a:tbl>
              <a:tblPr firstRow="1" bandRow="1">
                <a:tableStyleId>{2D5ABB26-0587-4C30-8999-92F81FD0307C}</a:tableStyleId>
              </a:tblPr>
              <a:tblGrid>
                <a:gridCol w="3427562">
                  <a:extLst>
                    <a:ext uri="{9D8B030D-6E8A-4147-A177-3AD203B41FA5}">
                      <a16:colId xmlns:a16="http://schemas.microsoft.com/office/drawing/2014/main" val="415512874"/>
                    </a:ext>
                  </a:extLst>
                </a:gridCol>
                <a:gridCol w="3355848">
                  <a:extLst>
                    <a:ext uri="{9D8B030D-6E8A-4147-A177-3AD203B41FA5}">
                      <a16:colId xmlns:a16="http://schemas.microsoft.com/office/drawing/2014/main" val="1849229301"/>
                    </a:ext>
                  </a:extLst>
                </a:gridCol>
              </a:tblGrid>
              <a:tr h="156729">
                <a:tc>
                  <a:txBody>
                    <a:bodyPr/>
                    <a:lstStyle/>
                    <a:p>
                      <a:pPr algn="ctr"/>
                      <a:r>
                        <a:rPr lang="da-DK" sz="900" b="0" i="1">
                          <a:solidFill>
                            <a:schemeClr val="tx2"/>
                          </a:solidFill>
                        </a:rPr>
                        <a:t>Antal </a:t>
                      </a:r>
                      <a:r>
                        <a:rPr lang="da-DK" sz="900" b="1" i="1">
                          <a:solidFill>
                            <a:schemeClr val="tx2"/>
                          </a:solidFill>
                        </a:rPr>
                        <a:t>kvinder</a:t>
                      </a:r>
                      <a:r>
                        <a:rPr lang="da-DK" sz="900" b="0" i="1">
                          <a:solidFill>
                            <a:schemeClr val="tx2"/>
                          </a:solidFill>
                        </a:rPr>
                        <a:t> i det øverste ledelsesorgan</a:t>
                      </a:r>
                      <a:endParaRPr lang="en-GB" sz="900" b="0" i="1">
                        <a:solidFill>
                          <a:schemeClr val="tx2"/>
                        </a:solidFill>
                      </a:endParaRPr>
                    </a:p>
                  </a:txBody>
                  <a:tcPr marL="36000" marR="36000" marT="28800" marB="28800" anchor="ctr">
                    <a:lnB w="6350" cap="flat" cmpd="sng" algn="ctr">
                      <a:solidFill>
                        <a:srgbClr val="5F7D69"/>
                      </a:solidFill>
                      <a:prstDash val="solid"/>
                      <a:round/>
                      <a:headEnd type="none" w="med" len="med"/>
                      <a:tailEnd type="none" w="med" len="med"/>
                    </a:lnB>
                  </a:tcPr>
                </a:tc>
                <a:tc rowSpan="2">
                  <a:txBody>
                    <a:bodyPr/>
                    <a:lstStyle/>
                    <a:p>
                      <a:pPr algn="l"/>
                      <a:r>
                        <a:rPr lang="da-DK" sz="900" b="0" i="1">
                          <a:solidFill>
                            <a:schemeClr val="tx2"/>
                          </a:solidFill>
                        </a:rPr>
                        <a:t>= Forholdet mellem kvinder og mænd i det øverste ledelsesorgan </a:t>
                      </a:r>
                    </a:p>
                  </a:txBody>
                  <a:tcPr marL="54000" marR="36000" marT="108000" marB="28800"/>
                </a:tc>
                <a:extLst>
                  <a:ext uri="{0D108BD9-81ED-4DB2-BD59-A6C34878D82A}">
                    <a16:rowId xmlns:a16="http://schemas.microsoft.com/office/drawing/2014/main" val="2898994374"/>
                  </a:ext>
                </a:extLst>
              </a:tr>
              <a:tr h="156729">
                <a:tc>
                  <a:txBody>
                    <a:bodyPr/>
                    <a:lstStyle/>
                    <a:p>
                      <a:pPr algn="ctr"/>
                      <a:r>
                        <a:rPr lang="da-DK" sz="900" b="0" i="1" noProof="0" dirty="0">
                          <a:solidFill>
                            <a:schemeClr val="tx2"/>
                          </a:solidFill>
                        </a:rPr>
                        <a:t>Antal </a:t>
                      </a:r>
                      <a:r>
                        <a:rPr lang="da-DK" sz="900" b="1" i="1" noProof="0" dirty="0">
                          <a:solidFill>
                            <a:schemeClr val="tx2"/>
                          </a:solidFill>
                        </a:rPr>
                        <a:t>mænd </a:t>
                      </a:r>
                      <a:r>
                        <a:rPr lang="da-DK" sz="900" b="0" i="1" dirty="0">
                          <a:solidFill>
                            <a:schemeClr val="tx2"/>
                          </a:solidFill>
                        </a:rPr>
                        <a:t>i det øverste ledelsesorgan</a:t>
                      </a:r>
                      <a:endParaRPr lang="da-DK" sz="900" b="0" i="1" noProof="0" dirty="0">
                        <a:solidFill>
                          <a:schemeClr val="tx2"/>
                        </a:solidFill>
                      </a:endParaRPr>
                    </a:p>
                  </a:txBody>
                  <a:tcPr marL="36000" marR="36000" marT="28800" marB="28800" anchor="ctr">
                    <a:lnT w="6350" cap="flat" cmpd="sng" algn="ctr">
                      <a:solidFill>
                        <a:srgbClr val="5F7D69"/>
                      </a:solidFill>
                      <a:prstDash val="solid"/>
                      <a:round/>
                      <a:headEnd type="none" w="med" len="med"/>
                      <a:tailEnd type="none" w="med" len="med"/>
                    </a:lnT>
                  </a:tcPr>
                </a:tc>
                <a:tc vMerge="1">
                  <a:txBody>
                    <a:bodyPr/>
                    <a:lstStyle/>
                    <a:p>
                      <a:endParaRPr lang="en-GB"/>
                    </a:p>
                  </a:txBody>
                  <a:tcPr/>
                </a:tc>
                <a:extLst>
                  <a:ext uri="{0D108BD9-81ED-4DB2-BD59-A6C34878D82A}">
                    <a16:rowId xmlns:a16="http://schemas.microsoft.com/office/drawing/2014/main" val="1013102162"/>
                  </a:ext>
                </a:extLst>
              </a:tr>
            </a:tbl>
          </a:graphicData>
        </a:graphic>
      </p:graphicFrame>
      <p:sp>
        <p:nvSpPr>
          <p:cNvPr id="10" name="Rectangle 9">
            <a:extLst>
              <a:ext uri="{FF2B5EF4-FFF2-40B4-BE49-F238E27FC236}">
                <a16:creationId xmlns:a16="http://schemas.microsoft.com/office/drawing/2014/main" id="{BF7B8674-8E86-C2D3-7728-AD21F161D0A0}"/>
              </a:ext>
            </a:extLst>
          </p:cNvPr>
          <p:cNvSpPr/>
          <p:nvPr/>
        </p:nvSpPr>
        <p:spPr>
          <a:xfrm>
            <a:off x="8049304" y="1015236"/>
            <a:ext cx="3514725" cy="1188468"/>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spc="-10">
              <a:solidFill>
                <a:schemeClr val="tx2"/>
              </a:solidFill>
            </a:endParaRPr>
          </a:p>
          <a:p>
            <a:pPr algn="l">
              <a:lnSpc>
                <a:spcPct val="106000"/>
              </a:lnSpc>
            </a:pPr>
            <a:r>
              <a:rPr lang="da-DK" sz="900" b="1" spc="-10">
                <a:solidFill>
                  <a:schemeClr val="tx2"/>
                </a:solidFill>
              </a:rPr>
              <a:t>Øverste ledelsesorgan</a:t>
            </a:r>
          </a:p>
          <a:p>
            <a:pPr algn="l">
              <a:lnSpc>
                <a:spcPct val="106000"/>
              </a:lnSpc>
            </a:pPr>
            <a:r>
              <a:rPr lang="da-DK" sz="900" spc="-10">
                <a:solidFill>
                  <a:schemeClr val="tx2"/>
                </a:solidFill>
              </a:rPr>
              <a:t>Ledelsesorganet er i denne sammenhæng den højeste beslutningstagende myndighed i din virksomhed, fx din virksomheds bestyrelse (pkt. 242).</a:t>
            </a:r>
          </a:p>
          <a:p>
            <a:pPr algn="l">
              <a:lnSpc>
                <a:spcPct val="106000"/>
              </a:lnSpc>
            </a:pPr>
            <a:endParaRPr lang="da-DK" sz="900" spc="-10">
              <a:solidFill>
                <a:schemeClr val="tx2"/>
              </a:solidFill>
            </a:endParaRPr>
          </a:p>
          <a:p>
            <a:pPr algn="l">
              <a:lnSpc>
                <a:spcPct val="106000"/>
              </a:lnSpc>
            </a:pPr>
            <a:endParaRPr lang="da-DK" sz="900" b="1" spc="-10">
              <a:solidFill>
                <a:schemeClr val="tx2"/>
              </a:solidFill>
            </a:endParaRPr>
          </a:p>
          <a:p>
            <a:pPr algn="l">
              <a:lnSpc>
                <a:spcPct val="106000"/>
              </a:lnSpc>
            </a:pPr>
            <a:endParaRPr lang="da-DK" sz="900" b="1" spc="-10">
              <a:solidFill>
                <a:schemeClr val="tx2"/>
              </a:solidFill>
            </a:endParaRPr>
          </a:p>
          <a:p>
            <a:pPr algn="l">
              <a:lnSpc>
                <a:spcPct val="106000"/>
              </a:lnSpc>
            </a:pPr>
            <a:endParaRPr lang="da-DK" sz="900" spc="-10">
              <a:solidFill>
                <a:schemeClr val="tx2"/>
              </a:solidFill>
            </a:endParaRPr>
          </a:p>
        </p:txBody>
      </p:sp>
      <p:pic>
        <p:nvPicPr>
          <p:cNvPr id="14" name="Graphic 13">
            <a:extLst>
              <a:ext uri="{FF2B5EF4-FFF2-40B4-BE49-F238E27FC236}">
                <a16:creationId xmlns:a16="http://schemas.microsoft.com/office/drawing/2014/main" id="{3B84A967-CBF4-6B29-406D-7AE11E6574E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095978"/>
            <a:ext cx="207455" cy="232601"/>
          </a:xfrm>
          <a:prstGeom prst="rect">
            <a:avLst/>
          </a:prstGeom>
        </p:spPr>
      </p:pic>
      <p:pic>
        <p:nvPicPr>
          <p:cNvPr id="25" name="Graphic 24">
            <a:extLst>
              <a:ext uri="{FF2B5EF4-FFF2-40B4-BE49-F238E27FC236}">
                <a16:creationId xmlns:a16="http://schemas.microsoft.com/office/drawing/2014/main" id="{C2BD25EE-56FF-0361-F19C-6A2350B391D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01" y="2680342"/>
            <a:ext cx="207455" cy="232601"/>
          </a:xfrm>
          <a:prstGeom prst="rect">
            <a:avLst/>
          </a:prstGeom>
        </p:spPr>
      </p:pic>
      <p:pic>
        <p:nvPicPr>
          <p:cNvPr id="29" name="Graphic 28">
            <a:extLst>
              <a:ext uri="{FF2B5EF4-FFF2-40B4-BE49-F238E27FC236}">
                <a16:creationId xmlns:a16="http://schemas.microsoft.com/office/drawing/2014/main" id="{CE5A0ED2-DC31-60C2-D89C-85F4230F71B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151630" y="1072256"/>
            <a:ext cx="257747" cy="232600"/>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40</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graphicFrame>
        <p:nvGraphicFramePr>
          <p:cNvPr id="8" name="Table 7">
            <a:extLst>
              <a:ext uri="{FF2B5EF4-FFF2-40B4-BE49-F238E27FC236}">
                <a16:creationId xmlns:a16="http://schemas.microsoft.com/office/drawing/2014/main" id="{93255C96-A783-191D-6874-59444594070E}"/>
              </a:ext>
            </a:extLst>
          </p:cNvPr>
          <p:cNvGraphicFramePr>
            <a:graphicFrameLocks noGrp="1"/>
          </p:cNvGraphicFramePr>
          <p:nvPr>
            <p:extLst>
              <p:ext uri="{D42A27DB-BD31-4B8C-83A1-F6EECF244321}">
                <p14:modId xmlns:p14="http://schemas.microsoft.com/office/powerpoint/2010/main" val="856360871"/>
              </p:ext>
            </p:extLst>
          </p:nvPr>
        </p:nvGraphicFramePr>
        <p:xfrm>
          <a:off x="507999" y="1940710"/>
          <a:ext cx="7343774" cy="576000"/>
        </p:xfrm>
        <a:graphic>
          <a:graphicData uri="http://schemas.openxmlformats.org/drawingml/2006/table">
            <a:tbl>
              <a:tblPr firstRow="1">
                <a:tableStyleId>{2A488322-F2BA-4B5B-9748-0D474271808F}</a:tableStyleId>
              </a:tblPr>
              <a:tblGrid>
                <a:gridCol w="5701449">
                  <a:extLst>
                    <a:ext uri="{9D8B030D-6E8A-4147-A177-3AD203B41FA5}">
                      <a16:colId xmlns:a16="http://schemas.microsoft.com/office/drawing/2014/main" val="2698153288"/>
                    </a:ext>
                  </a:extLst>
                </a:gridCol>
                <a:gridCol w="1642325">
                  <a:extLst>
                    <a:ext uri="{9D8B030D-6E8A-4147-A177-3AD203B41FA5}">
                      <a16:colId xmlns:a16="http://schemas.microsoft.com/office/drawing/2014/main" val="2119413191"/>
                    </a:ext>
                  </a:extLst>
                </a:gridCol>
              </a:tblGrid>
              <a:tr h="28800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i="0">
                          <a:solidFill>
                            <a:schemeClr val="tx2"/>
                          </a:solidFill>
                        </a:rPr>
                        <a:t>Forholdet mellem kvinder og mænd</a:t>
                      </a:r>
                      <a:r>
                        <a:rPr lang="da-DK" sz="900">
                          <a:solidFill>
                            <a:schemeClr val="tx2"/>
                          </a:solidFill>
                        </a:rPr>
                        <a:t> i det øverste ledelsesorgan </a:t>
                      </a:r>
                      <a:r>
                        <a:rPr lang="da-DK" sz="900" b="0" i="0">
                          <a:solidFill>
                            <a:schemeClr val="tx2"/>
                          </a:solidFill>
                        </a:rPr>
                        <a:t>(pkt. 65)</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r>
                        <a:rPr lang="da-DK" sz="900" b="1">
                          <a:solidFill>
                            <a:schemeClr val="tx2"/>
                          </a:solidFill>
                        </a:rPr>
                        <a:t>År </a:t>
                      </a:r>
                      <a:r>
                        <a:rPr lang="da-DK" sz="900" b="1" noProof="0">
                          <a:solidFill>
                            <a:schemeClr val="accent2"/>
                          </a:solidFill>
                          <a:latin typeface="Calibri" panose="020F0502020204030204" pitchFamily="34" charset="0"/>
                          <a:cs typeface="Calibri" panose="020F0502020204030204" pitchFamily="34" charset="0"/>
                        </a:rPr>
                        <a:t>[I</a:t>
                      </a:r>
                      <a:r>
                        <a:rPr lang="da-DK" sz="900" b="1" noProof="0">
                          <a:solidFill>
                            <a:schemeClr val="accent2"/>
                          </a:solidFill>
                        </a:rPr>
                        <a:t>ndsæt årstal</a:t>
                      </a:r>
                      <a:r>
                        <a:rPr lang="da-DK" sz="900" b="1" noProof="0">
                          <a:solidFill>
                            <a:schemeClr val="accent2"/>
                          </a:solidFill>
                          <a:latin typeface="Calibri" panose="020F0502020204030204" pitchFamily="34" charset="0"/>
                          <a:cs typeface="Calibri" panose="020F0502020204030204" pitchFamily="34" charset="0"/>
                        </a:rPr>
                        <a:t>]</a:t>
                      </a:r>
                      <a:endParaRPr lang="da-DK" sz="900" b="1" noProof="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625231048"/>
                  </a:ext>
                </a:extLst>
              </a:tr>
              <a:tr h="288000">
                <a:tc vMerge="1">
                  <a:txBody>
                    <a:bodyPr/>
                    <a:lstStyle/>
                    <a:p>
                      <a:endParaRPr lang="da-DK" sz="900" b="0" noProof="0">
                        <a:solidFill>
                          <a:schemeClr val="tx2"/>
                        </a:solidFill>
                      </a:endParaRP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da-DK" sz="900" b="0" noProof="0" dirty="0">
                          <a:solidFill>
                            <a:schemeClr val="accent2"/>
                          </a:solidFill>
                        </a:rPr>
                        <a:t>[Indsæt tal]</a:t>
                      </a:r>
                    </a:p>
                  </a:txBody>
                  <a:tcPr marL="54000" marR="54000" marT="21600" marB="216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977038530"/>
                  </a:ext>
                </a:extLst>
              </a:tr>
            </a:tbl>
          </a:graphicData>
        </a:graphic>
      </p:graphicFrame>
    </p:spTree>
    <p:extLst>
      <p:ext uri="{BB962C8B-B14F-4D97-AF65-F5344CB8AC3E}">
        <p14:creationId xmlns:p14="http://schemas.microsoft.com/office/powerpoint/2010/main" val="3447373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62CE00-B3EE-D898-7DDB-69A09160C42A}"/>
              </a:ext>
              <a:ext uri="{C183D7F6-B498-43B3-948B-1728B52AA6E4}">
                <adec:decorative xmlns:adec="http://schemas.microsoft.com/office/drawing/2017/decorative" val="1"/>
              </a:ext>
            </a:extLst>
          </p:cNvPr>
          <p:cNvPicPr>
            <a:picLocks noChangeAspect="1"/>
          </p:cNvPicPr>
          <p:nvPr/>
        </p:nvPicPr>
        <p:blipFill rotWithShape="1">
          <a:blip r:embed="rId2"/>
          <a:srcRect b="3672"/>
          <a:stretch/>
        </p:blipFill>
        <p:spPr>
          <a:xfrm>
            <a:off x="0" y="1074"/>
            <a:ext cx="12192000" cy="6856925"/>
          </a:xfrm>
          <a:prstGeom prst="rect">
            <a:avLst/>
          </a:prstGeom>
        </p:spPr>
      </p:pic>
      <p:sp>
        <p:nvSpPr>
          <p:cNvPr id="6" name="Rektangel 5">
            <a:extLst>
              <a:ext uri="{FF2B5EF4-FFF2-40B4-BE49-F238E27FC236}">
                <a16:creationId xmlns:a16="http://schemas.microsoft.com/office/drawing/2014/main" id="{28091C5A-9CA8-02FB-A5FA-E5C7300E7B94}"/>
              </a:ext>
              <a:ext uri="{C183D7F6-B498-43B3-948B-1728B52AA6E4}">
                <adec:decorative xmlns:adec="http://schemas.microsoft.com/office/drawing/2017/decorative" val="1"/>
              </a:ext>
            </a:extLst>
          </p:cNvPr>
          <p:cNvSpPr/>
          <p:nvPr/>
        </p:nvSpPr>
        <p:spPr>
          <a:xfrm>
            <a:off x="871268" y="828136"/>
            <a:ext cx="3881887" cy="1958196"/>
          </a:xfrm>
          <a:prstGeom prst="rect">
            <a:avLst/>
          </a:prstGeom>
          <a:solidFill>
            <a:srgbClr val="1B4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D89DC83C-3F0D-FBD3-DD9E-8F8F9D4296AA}"/>
              </a:ext>
            </a:extLst>
          </p:cNvPr>
          <p:cNvSpPr>
            <a:spLocks noGrp="1"/>
          </p:cNvSpPr>
          <p:nvPr>
            <p:ph type="title"/>
          </p:nvPr>
        </p:nvSpPr>
        <p:spPr>
          <a:xfrm>
            <a:off x="1079500" y="1079500"/>
            <a:ext cx="3449638" cy="498475"/>
          </a:xfrm>
        </p:spPr>
        <p:txBody>
          <a:bodyPr>
            <a:normAutofit/>
          </a:bodyPr>
          <a:lstStyle/>
          <a:p>
            <a:r>
              <a:rPr lang="da-DK" noProof="0"/>
              <a:t>Tak for at læse med</a:t>
            </a:r>
          </a:p>
        </p:txBody>
      </p:sp>
      <p:sp>
        <p:nvSpPr>
          <p:cNvPr id="3" name="Pladsholder til indhold 2">
            <a:extLst>
              <a:ext uri="{FF2B5EF4-FFF2-40B4-BE49-F238E27FC236}">
                <a16:creationId xmlns:a16="http://schemas.microsoft.com/office/drawing/2014/main" id="{237B3177-8AE4-2BCB-D392-E3B969EBBB7B}"/>
              </a:ext>
            </a:extLst>
          </p:cNvPr>
          <p:cNvSpPr>
            <a:spLocks noGrp="1"/>
          </p:cNvSpPr>
          <p:nvPr>
            <p:ph idx="1"/>
          </p:nvPr>
        </p:nvSpPr>
        <p:spPr>
          <a:xfrm>
            <a:off x="1079500" y="1587500"/>
            <a:ext cx="3449638" cy="1034319"/>
          </a:xfrm>
          <a:noFill/>
        </p:spPr>
        <p:txBody>
          <a:bodyPr/>
          <a:lstStyle/>
          <a:p>
            <a:r>
              <a:rPr lang="da-DK" noProof="0">
                <a:solidFill>
                  <a:schemeClr val="accent3"/>
                </a:solidFill>
              </a:rPr>
              <a:t>[Indsæt informationer om din virksomhed, fx:</a:t>
            </a:r>
          </a:p>
          <a:p>
            <a:r>
              <a:rPr lang="da-DK" noProof="0"/>
              <a:t>Navn </a:t>
            </a:r>
          </a:p>
          <a:p>
            <a:r>
              <a:rPr lang="da-DK" noProof="0"/>
              <a:t>CVR-nummer</a:t>
            </a:r>
          </a:p>
          <a:p>
            <a:r>
              <a:rPr lang="da-DK" noProof="0"/>
              <a:t>Adresse </a:t>
            </a:r>
          </a:p>
          <a:p>
            <a:r>
              <a:rPr lang="da-DK" noProof="0"/>
              <a:t>Kontaktoplysninger]</a:t>
            </a:r>
          </a:p>
        </p:txBody>
      </p:sp>
      <p:sp>
        <p:nvSpPr>
          <p:cNvPr id="4" name="Pladsholder til slidenummer 3">
            <a:extLst>
              <a:ext uri="{FF2B5EF4-FFF2-40B4-BE49-F238E27FC236}">
                <a16:creationId xmlns:a16="http://schemas.microsoft.com/office/drawing/2014/main" id="{48F46A40-E7BB-3909-2FA6-1A954E10A816}"/>
              </a:ext>
            </a:extLst>
          </p:cNvPr>
          <p:cNvSpPr>
            <a:spLocks noGrp="1"/>
          </p:cNvSpPr>
          <p:nvPr>
            <p:ph type="sldNum" sz="quarter" idx="16"/>
          </p:nvPr>
        </p:nvSpPr>
        <p:spPr>
          <a:xfrm>
            <a:off x="9180000" y="6450239"/>
            <a:ext cx="2743200" cy="153888"/>
          </a:xfrm>
        </p:spPr>
        <p:txBody>
          <a:bodyPr/>
          <a:lstStyle/>
          <a:p>
            <a:fld id="{5A0D23CF-C5A3-5445-819D-C647D180BB4B}" type="slidenum">
              <a:rPr lang="da-DK" smtClean="0"/>
              <a:pPr/>
              <a:t>41</a:t>
            </a:fld>
            <a:endParaRPr lang="da-DK"/>
          </a:p>
        </p:txBody>
      </p:sp>
      <p:sp>
        <p:nvSpPr>
          <p:cNvPr id="11" name="Footer Placeholder 10">
            <a:extLst>
              <a:ext uri="{FF2B5EF4-FFF2-40B4-BE49-F238E27FC236}">
                <a16:creationId xmlns:a16="http://schemas.microsoft.com/office/drawing/2014/main" id="{1B57F94A-E39D-455F-BAF6-5EF430271D02}"/>
              </a:ext>
            </a:extLst>
          </p:cNvPr>
          <p:cNvSpPr>
            <a:spLocks noGrp="1"/>
          </p:cNvSpPr>
          <p:nvPr>
            <p:ph type="ftr" sz="quarter" idx="15"/>
          </p:nvPr>
        </p:nvSpPr>
        <p:spPr/>
        <p:txBody>
          <a:bodyPr/>
          <a:lstStyle/>
          <a:p>
            <a:r>
              <a:rPr lang="da-DK"/>
              <a:t>KLIK FOR AT INDSÆTTE FIRMANAVN</a:t>
            </a:r>
          </a:p>
        </p:txBody>
      </p:sp>
    </p:spTree>
    <p:extLst>
      <p:ext uri="{BB962C8B-B14F-4D97-AF65-F5344CB8AC3E}">
        <p14:creationId xmlns:p14="http://schemas.microsoft.com/office/powerpoint/2010/main" val="314070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1FDDEE7-C270-1824-E7E0-80B15F3FDDC2}"/>
              </a:ext>
            </a:extLst>
          </p:cNvPr>
          <p:cNvSpPr>
            <a:spLocks noGrp="1"/>
          </p:cNvSpPr>
          <p:nvPr>
            <p:ph type="title"/>
          </p:nvPr>
        </p:nvSpPr>
        <p:spPr>
          <a:xfrm>
            <a:off x="518600" y="513927"/>
            <a:ext cx="11165400" cy="498598"/>
          </a:xfrm>
        </p:spPr>
        <p:txBody>
          <a:bodyPr/>
          <a:lstStyle/>
          <a:p>
            <a:r>
              <a:rPr lang="da-DK" noProof="0"/>
              <a:t>ESG opgørelse</a:t>
            </a:r>
            <a:r>
              <a:rPr lang="da-DK" b="0">
                <a:solidFill>
                  <a:schemeClr val="accent2"/>
                </a:solidFill>
                <a:ea typeface="+mn-ea"/>
                <a:cs typeface="+mn-cs"/>
              </a:rPr>
              <a:t> </a:t>
            </a:r>
            <a:br>
              <a:rPr lang="da-DK" b="0">
                <a:solidFill>
                  <a:schemeClr val="accent2"/>
                </a:solidFill>
                <a:ea typeface="+mn-ea"/>
                <a:cs typeface="+mn-cs"/>
              </a:rPr>
            </a:br>
            <a:r>
              <a:rPr lang="da-DK" b="0">
                <a:solidFill>
                  <a:schemeClr val="accent2"/>
                </a:solidFill>
                <a:ea typeface="+mn-ea"/>
                <a:cs typeface="+mn-cs"/>
              </a:rPr>
              <a:t>[Indholdet kan tilpasses din konkrete virksomhed, fx med oplysningspunkter fra Udvidet Modul]</a:t>
            </a:r>
          </a:p>
        </p:txBody>
      </p:sp>
      <p:sp>
        <p:nvSpPr>
          <p:cNvPr id="4" name="Text Placeholder 2">
            <a:extLst>
              <a:ext uri="{FF2B5EF4-FFF2-40B4-BE49-F238E27FC236}">
                <a16:creationId xmlns:a16="http://schemas.microsoft.com/office/drawing/2014/main" id="{34D83B42-66BB-638E-55C1-84FD1F7A8354}"/>
              </a:ext>
            </a:extLst>
          </p:cNvPr>
          <p:cNvSpPr>
            <a:spLocks noGrp="1"/>
          </p:cNvSpPr>
          <p:nvPr>
            <p:ph type="body" sz="quarter" idx="17"/>
          </p:nvPr>
        </p:nvSpPr>
        <p:spPr>
          <a:xfrm>
            <a:off x="518597" y="985520"/>
            <a:ext cx="7845473" cy="5364480"/>
          </a:xfrm>
        </p:spPr>
        <p:txBody>
          <a:bodyPr/>
          <a:lstStyle/>
          <a:p>
            <a:pPr>
              <a:lnSpc>
                <a:spcPct val="150000"/>
              </a:lnSpc>
              <a:tabLst>
                <a:tab pos="287338" algn="l"/>
                <a:tab pos="466725" algn="l"/>
                <a:tab pos="4484688" algn="r"/>
              </a:tabLst>
            </a:pPr>
            <a:endParaRPr lang="da-DK" sz="1200" b="1">
              <a:latin typeface="+mj-lt"/>
            </a:endParaRPr>
          </a:p>
          <a:p>
            <a:pPr>
              <a:lnSpc>
                <a:spcPct val="150000"/>
              </a:lnSpc>
              <a:tabLst>
                <a:tab pos="287338" algn="l"/>
                <a:tab pos="466725" algn="l"/>
                <a:tab pos="4484688" algn="r"/>
              </a:tabLst>
            </a:pPr>
            <a:endParaRPr lang="da-DK" sz="1200" b="1" noProof="0">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Generelle oplysninger				</a:t>
            </a:r>
            <a:r>
              <a:rPr lang="da-DK" sz="1200">
                <a:latin typeface="+mj-lt"/>
              </a:rPr>
              <a:t>Side </a:t>
            </a:r>
            <a:r>
              <a:rPr lang="da-DK" sz="1200">
                <a:solidFill>
                  <a:schemeClr val="accent2"/>
                </a:solidFill>
                <a:latin typeface="+mj-lt"/>
              </a:rPr>
              <a:t>[x]</a:t>
            </a:r>
          </a:p>
          <a:p>
            <a:pPr marL="228600" indent="-266400">
              <a:lnSpc>
                <a:spcPct val="150000"/>
              </a:lnSpc>
              <a:buFont typeface="+mj-lt"/>
              <a:buAutoNum type="arabicPeriod"/>
              <a:tabLst>
                <a:tab pos="287338" algn="l"/>
                <a:tab pos="466725" algn="l"/>
                <a:tab pos="4484688" algn="r"/>
              </a:tabLst>
            </a:pPr>
            <a:r>
              <a:rPr lang="da-DK" sz="1200" b="1" kern="1200" spc="-10" noProof="0">
                <a:solidFill>
                  <a:schemeClr val="tx2"/>
                </a:solidFill>
                <a:latin typeface="+mn-lt"/>
                <a:ea typeface="+mn-ea"/>
                <a:cs typeface="+mn-cs"/>
              </a:rPr>
              <a:t>Indsatser, politikker og initiativer for omstilling til en mere bæredygtig økonomi	</a:t>
            </a:r>
            <a:r>
              <a:rPr lang="da-DK" sz="1200">
                <a:latin typeface="+mj-lt"/>
              </a:rPr>
              <a:t>Side </a:t>
            </a:r>
            <a:r>
              <a:rPr lang="da-DK" sz="1200">
                <a:solidFill>
                  <a:schemeClr val="accent2"/>
                </a:solidFill>
                <a:latin typeface="+mj-lt"/>
              </a:rPr>
              <a:t>[x]</a:t>
            </a:r>
            <a:endParaRPr lang="da-DK" sz="1200" b="1" noProof="0">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Energiforbrug</a:t>
            </a:r>
            <a:r>
              <a:rPr lang="da-DK" sz="1200" b="1">
                <a:latin typeface="+mj-lt"/>
              </a:rPr>
              <a:t>				</a:t>
            </a:r>
            <a:r>
              <a:rPr lang="da-DK" sz="1200" noProof="0">
                <a:latin typeface="+mj-lt"/>
              </a:rPr>
              <a:t>Side </a:t>
            </a:r>
            <a:r>
              <a:rPr lang="da-DK" sz="1200">
                <a:solidFill>
                  <a:schemeClr val="accent2"/>
                </a:solidFill>
                <a:latin typeface="+mj-lt"/>
              </a:rPr>
              <a:t>[x]</a:t>
            </a:r>
            <a:endParaRPr lang="da-DK" sz="1200">
              <a:latin typeface="+mj-lt"/>
            </a:endParaRPr>
          </a:p>
          <a:p>
            <a:pPr marL="228600" indent="-266400">
              <a:lnSpc>
                <a:spcPct val="150000"/>
              </a:lnSpc>
              <a:buFont typeface="+mj-lt"/>
              <a:buAutoNum type="arabicPeriod"/>
              <a:tabLst>
                <a:tab pos="287338" algn="l"/>
                <a:tab pos="466725" algn="l"/>
                <a:tab pos="4484688" algn="r"/>
              </a:tabLst>
            </a:pPr>
            <a:r>
              <a:rPr lang="da-DK" sz="1200" b="1" noProof="0" err="1">
                <a:latin typeface="+mj-lt"/>
              </a:rPr>
              <a:t>CO₂e</a:t>
            </a:r>
            <a:r>
              <a:rPr lang="da-DK" sz="1200" b="1" noProof="0">
                <a:latin typeface="+mj-lt"/>
              </a:rPr>
              <a:t> udledning 				</a:t>
            </a:r>
            <a:r>
              <a:rPr lang="da-DK" sz="1200" noProof="0">
                <a:latin typeface="+mj-lt"/>
              </a:rPr>
              <a:t>Side </a:t>
            </a:r>
            <a:r>
              <a:rPr lang="da-DK" sz="1200">
                <a:solidFill>
                  <a:schemeClr val="accent2"/>
                </a:solidFill>
                <a:latin typeface="+mj-lt"/>
              </a:rPr>
              <a:t>[x]</a:t>
            </a:r>
            <a:endParaRPr lang="da-DK" sz="1200" noProof="0">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Forurening af luft, vand og jord</a:t>
            </a:r>
            <a:r>
              <a:rPr lang="da-DK" sz="1200" noProof="0">
                <a:latin typeface="+mj-lt"/>
              </a:rPr>
              <a:t>				Side </a:t>
            </a:r>
            <a:r>
              <a:rPr lang="da-DK" sz="1200">
                <a:solidFill>
                  <a:schemeClr val="accent2"/>
                </a:solidFill>
                <a:latin typeface="+mj-lt"/>
              </a:rPr>
              <a:t>[x]</a:t>
            </a:r>
            <a:endParaRPr lang="da-DK" sz="1200" noProof="0">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Biodiversitet</a:t>
            </a:r>
            <a:r>
              <a:rPr lang="da-DK" sz="1200" noProof="0">
                <a:latin typeface="+mj-lt"/>
              </a:rPr>
              <a:t>				Side </a:t>
            </a:r>
            <a:r>
              <a:rPr lang="da-DK" sz="1200">
                <a:solidFill>
                  <a:schemeClr val="accent2"/>
                </a:solidFill>
                <a:latin typeface="+mj-lt"/>
              </a:rPr>
              <a:t>[x]</a:t>
            </a:r>
            <a:endParaRPr lang="da-DK" sz="1200" noProof="0">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Vand	</a:t>
            </a:r>
            <a:r>
              <a:rPr lang="da-DK" sz="1200" noProof="0">
                <a:latin typeface="+mj-lt"/>
              </a:rPr>
              <a:t> 			Side </a:t>
            </a:r>
            <a:r>
              <a:rPr lang="da-DK" sz="1200">
                <a:solidFill>
                  <a:schemeClr val="accent2"/>
                </a:solidFill>
                <a:latin typeface="+mj-lt"/>
              </a:rPr>
              <a:t>[x]</a:t>
            </a:r>
            <a:endParaRPr lang="da-DK" sz="1200" noProof="0">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Ressourceforbrug, cirkulærøkonomi og affaldshåndtering</a:t>
            </a:r>
            <a:r>
              <a:rPr lang="da-DK" sz="1200" noProof="0">
                <a:latin typeface="+mj-lt"/>
              </a:rPr>
              <a:t>				Side </a:t>
            </a:r>
            <a:r>
              <a:rPr lang="da-DK" sz="1200">
                <a:solidFill>
                  <a:schemeClr val="accent2"/>
                </a:solidFill>
                <a:latin typeface="+mj-lt"/>
              </a:rPr>
              <a:t>[x]</a:t>
            </a:r>
            <a:endParaRPr lang="da-DK" sz="1200" noProof="0">
              <a:solidFill>
                <a:schemeClr val="accent2"/>
              </a:solidFill>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Egen arbejdsstyrke: Generelle karakteristika</a:t>
            </a:r>
            <a:r>
              <a:rPr lang="da-DK" sz="1200" noProof="0">
                <a:latin typeface="+mj-lt"/>
              </a:rPr>
              <a:t>				Side </a:t>
            </a:r>
            <a:r>
              <a:rPr lang="da-DK" sz="1200">
                <a:solidFill>
                  <a:schemeClr val="accent2"/>
                </a:solidFill>
                <a:latin typeface="+mj-lt"/>
              </a:rPr>
              <a:t>[x]</a:t>
            </a:r>
            <a:endParaRPr lang="da-DK" sz="1200" noProof="0">
              <a:solidFill>
                <a:schemeClr val="accent2"/>
              </a:solidFill>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Egen arbejdsstyrke: Sundhed og sikkerhed</a:t>
            </a:r>
            <a:r>
              <a:rPr lang="da-DK" sz="1200" noProof="0">
                <a:latin typeface="+mj-lt"/>
              </a:rPr>
              <a:t>				Side </a:t>
            </a:r>
            <a:r>
              <a:rPr lang="da-DK" sz="1200">
                <a:solidFill>
                  <a:schemeClr val="accent2"/>
                </a:solidFill>
                <a:latin typeface="+mj-lt"/>
              </a:rPr>
              <a:t>[x]</a:t>
            </a:r>
            <a:endParaRPr lang="da-DK" sz="1200" noProof="0">
              <a:solidFill>
                <a:schemeClr val="accent2"/>
              </a:solidFill>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Egen arbejdsstyrke: Vederlag, overenskomster og uddannelse</a:t>
            </a:r>
            <a:r>
              <a:rPr lang="da-DK" sz="1200" noProof="0">
                <a:latin typeface="+mj-lt"/>
              </a:rPr>
              <a:t>		Side </a:t>
            </a:r>
            <a:r>
              <a:rPr lang="da-DK" sz="1200">
                <a:solidFill>
                  <a:schemeClr val="accent2"/>
                </a:solidFill>
                <a:latin typeface="+mj-lt"/>
              </a:rPr>
              <a:t>[x]</a:t>
            </a:r>
            <a:endParaRPr lang="da-DK" sz="1200" noProof="0">
              <a:solidFill>
                <a:schemeClr val="accent2"/>
              </a:solidFill>
              <a:latin typeface="+mj-lt"/>
            </a:endParaRPr>
          </a:p>
          <a:p>
            <a:pPr marL="228600" indent="-266400">
              <a:lnSpc>
                <a:spcPct val="150000"/>
              </a:lnSpc>
              <a:buFont typeface="+mj-lt"/>
              <a:buAutoNum type="arabicPeriod"/>
              <a:tabLst>
                <a:tab pos="287338" algn="l"/>
                <a:tab pos="466725" algn="l"/>
                <a:tab pos="4484688" algn="r"/>
              </a:tabLst>
            </a:pPr>
            <a:r>
              <a:rPr lang="da-DK" sz="1200" b="1" noProof="0">
                <a:latin typeface="+mj-lt"/>
              </a:rPr>
              <a:t>Virksomhedsadfærd</a:t>
            </a:r>
            <a:r>
              <a:rPr lang="da-DK" sz="1200" noProof="0">
                <a:latin typeface="+mj-lt"/>
              </a:rPr>
              <a:t>	 			Side </a:t>
            </a:r>
            <a:r>
              <a:rPr lang="da-DK" sz="1200">
                <a:solidFill>
                  <a:schemeClr val="accent2"/>
                </a:solidFill>
                <a:latin typeface="+mj-lt"/>
              </a:rPr>
              <a:t>[x]</a:t>
            </a:r>
          </a:p>
          <a:p>
            <a:pPr marL="228600" indent="-266400">
              <a:lnSpc>
                <a:spcPct val="150000"/>
              </a:lnSpc>
              <a:buFont typeface="+mj-lt"/>
              <a:buAutoNum type="arabicPeriod"/>
              <a:tabLst>
                <a:tab pos="287338" algn="l"/>
                <a:tab pos="466725" algn="l"/>
                <a:tab pos="4484688" algn="r"/>
              </a:tabLst>
            </a:pPr>
            <a:r>
              <a:rPr lang="da-DK" sz="1200" noProof="0">
                <a:solidFill>
                  <a:schemeClr val="accent2"/>
                </a:solidFill>
                <a:latin typeface="+mj-lt"/>
              </a:rPr>
              <a:t> </a:t>
            </a:r>
            <a:r>
              <a:rPr lang="da-DK" sz="1200" noProof="0">
                <a:solidFill>
                  <a:schemeClr val="accent2"/>
                </a:solidFill>
                <a:latin typeface="Calibri" panose="020F0502020204030204" pitchFamily="34" charset="0"/>
                <a:ea typeface="Calibri" panose="020F0502020204030204" pitchFamily="34" charset="0"/>
                <a:cs typeface="Calibri" panose="020F0502020204030204" pitchFamily="34" charset="0"/>
              </a:rPr>
              <a:t>[</a:t>
            </a:r>
            <a:r>
              <a:rPr lang="da-DK" sz="1200" noProof="0">
                <a:solidFill>
                  <a:schemeClr val="accent2"/>
                </a:solidFill>
                <a:latin typeface="+mj-lt"/>
              </a:rPr>
              <a:t>Evt. øvrige ESG-oplysninger, du vurderer er centrale for din virksomhed</a:t>
            </a:r>
            <a:r>
              <a:rPr lang="da-DK" sz="1200" noProof="0">
                <a:solidFill>
                  <a:schemeClr val="accent2"/>
                </a:solidFill>
                <a:latin typeface="Calibri" panose="020F0502020204030204" pitchFamily="34" charset="0"/>
                <a:ea typeface="Calibri" panose="020F0502020204030204" pitchFamily="34" charset="0"/>
                <a:cs typeface="Calibri" panose="020F0502020204030204" pitchFamily="34" charset="0"/>
              </a:rPr>
              <a:t>]</a:t>
            </a:r>
            <a:r>
              <a:rPr lang="da-DK" sz="1200" noProof="0">
                <a:solidFill>
                  <a:schemeClr val="accent2"/>
                </a:solidFill>
                <a:latin typeface="+mj-lt"/>
              </a:rPr>
              <a:t> 		</a:t>
            </a:r>
            <a:r>
              <a:rPr lang="da-DK" sz="1200">
                <a:solidFill>
                  <a:schemeClr val="accent2"/>
                </a:solidFill>
                <a:latin typeface="+mj-lt"/>
              </a:rPr>
              <a:t>Side [x]</a:t>
            </a:r>
          </a:p>
          <a:p>
            <a:pPr>
              <a:lnSpc>
                <a:spcPct val="150000"/>
              </a:lnSpc>
              <a:tabLst>
                <a:tab pos="287338" algn="l"/>
                <a:tab pos="466725" algn="l"/>
                <a:tab pos="4484688" algn="r"/>
              </a:tabLst>
            </a:pPr>
            <a:endParaRPr lang="da-DK" sz="1200" noProof="0">
              <a:latin typeface="+mj-lt"/>
            </a:endParaRPr>
          </a:p>
          <a:p>
            <a:pPr>
              <a:tabLst>
                <a:tab pos="287338" algn="l"/>
                <a:tab pos="466725" algn="l"/>
                <a:tab pos="4484688" algn="r"/>
              </a:tabLst>
            </a:pPr>
            <a:endParaRPr lang="da-DK" sz="1200" noProof="0">
              <a:latin typeface="+mj-lt"/>
            </a:endParaRPr>
          </a:p>
          <a:p>
            <a:pPr>
              <a:tabLst>
                <a:tab pos="287338" algn="l"/>
                <a:tab pos="466725" algn="l"/>
                <a:tab pos="4484688" algn="r"/>
              </a:tabLst>
            </a:pPr>
            <a:endParaRPr lang="da-DK" sz="1200" noProof="0">
              <a:latin typeface="+mj-lt"/>
            </a:endParaRPr>
          </a:p>
          <a:p>
            <a:pPr>
              <a:tabLst>
                <a:tab pos="287338" algn="l"/>
                <a:tab pos="466725" algn="l"/>
                <a:tab pos="4484688" algn="r"/>
              </a:tabLst>
            </a:pPr>
            <a:endParaRPr lang="da-DK" noProof="0">
              <a:latin typeface="+mj-lt"/>
            </a:endParaRPr>
          </a:p>
          <a:p>
            <a:pPr>
              <a:tabLst>
                <a:tab pos="287338" algn="l"/>
                <a:tab pos="466725" algn="l"/>
                <a:tab pos="4484688" algn="r"/>
              </a:tabLst>
            </a:pPr>
            <a:endParaRPr lang="da-DK" noProof="0">
              <a:latin typeface="+mj-lt"/>
            </a:endParaRPr>
          </a:p>
        </p:txBody>
      </p:sp>
      <p:sp>
        <p:nvSpPr>
          <p:cNvPr id="5" name="Footer Placeholder 4">
            <a:extLst>
              <a:ext uri="{FF2B5EF4-FFF2-40B4-BE49-F238E27FC236}">
                <a16:creationId xmlns:a16="http://schemas.microsoft.com/office/drawing/2014/main" id="{663AAC2A-0E1A-03B9-5DD7-E396252E7CF3}"/>
              </a:ext>
              <a:ext uri="{C183D7F6-B498-43B3-948B-1728B52AA6E4}">
                <adec:decorative xmlns:adec="http://schemas.microsoft.com/office/drawing/2017/decorative" val="1"/>
              </a:ext>
            </a:extLst>
          </p:cNvPr>
          <p:cNvSpPr>
            <a:spLocks noGrp="1"/>
          </p:cNvSpPr>
          <p:nvPr>
            <p:ph type="ftr" sz="quarter" idx="22"/>
          </p:nvPr>
        </p:nvSpPr>
        <p:spPr>
          <a:xfrm>
            <a:off x="8280504" y="224972"/>
            <a:ext cx="3642695" cy="153888"/>
          </a:xfrm>
        </p:spPr>
        <p:txBody>
          <a:bodyPr/>
          <a:lstStyle/>
          <a:p>
            <a:r>
              <a:rPr lang="da-DK"/>
              <a:t>KLIK FOR AT INDSÆTTE FIRMANAVN</a:t>
            </a:r>
          </a:p>
        </p:txBody>
      </p:sp>
      <p:sp>
        <p:nvSpPr>
          <p:cNvPr id="2" name="Slide Number Placeholder 5">
            <a:extLst>
              <a:ext uri="{FF2B5EF4-FFF2-40B4-BE49-F238E27FC236}">
                <a16:creationId xmlns:a16="http://schemas.microsoft.com/office/drawing/2014/main" id="{EAF64D3B-AE78-BA15-5D3D-CEE3410664A0}"/>
              </a:ext>
              <a:ext uri="{C183D7F6-B498-43B3-948B-1728B52AA6E4}">
                <adec:decorative xmlns:adec="http://schemas.microsoft.com/office/drawing/2017/decorative" val="1"/>
              </a:ext>
            </a:extLst>
          </p:cNvPr>
          <p:cNvSpPr>
            <a:spLocks noGrp="1"/>
          </p:cNvSpPr>
          <p:nvPr>
            <p:ph type="sldNum" sz="quarter" idx="23"/>
          </p:nvPr>
        </p:nvSpPr>
        <p:spPr>
          <a:xfrm>
            <a:off x="9180000" y="6450239"/>
            <a:ext cx="2743200" cy="153888"/>
          </a:xfrm>
        </p:spPr>
        <p:txBody>
          <a:bodyPr/>
          <a:lstStyle/>
          <a:p>
            <a:fld id="{5A0D23CF-C5A3-5445-819D-C647D180BB4B}" type="slidenum">
              <a:rPr lang="da-DK" smtClean="0"/>
              <a:pPr/>
              <a:t>5</a:t>
            </a:fld>
            <a:endParaRPr lang="da-DK"/>
          </a:p>
        </p:txBody>
      </p:sp>
    </p:spTree>
    <p:extLst>
      <p:ext uri="{BB962C8B-B14F-4D97-AF65-F5344CB8AC3E}">
        <p14:creationId xmlns:p14="http://schemas.microsoft.com/office/powerpoint/2010/main" val="1720570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49299"/>
          </a:xfrm>
        </p:spPr>
        <p:txBody>
          <a:bodyPr/>
          <a:lstStyle/>
          <a:p>
            <a:r>
              <a:rPr lang="da-DK" noProof="0"/>
              <a:t>Grundlag for udarbejdelse (B1) </a:t>
            </a:r>
          </a:p>
        </p:txBody>
      </p:sp>
      <p:sp>
        <p:nvSpPr>
          <p:cNvPr id="7" name="Rectangle 6">
            <a:extLst>
              <a:ext uri="{FF2B5EF4-FFF2-40B4-BE49-F238E27FC236}">
                <a16:creationId xmlns:a16="http://schemas.microsoft.com/office/drawing/2014/main" id="{3BEAA9D6-FE63-3E44-DABB-1F30AD591826}"/>
              </a:ext>
            </a:extLst>
          </p:cNvPr>
          <p:cNvSpPr/>
          <p:nvPr/>
        </p:nvSpPr>
        <p:spPr>
          <a:xfrm>
            <a:off x="508000" y="1016001"/>
            <a:ext cx="7354375" cy="52019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a:t>
            </a:r>
            <a:endParaRPr lang="da-DK" sz="900" b="1" spc="-10">
              <a:solidFill>
                <a:schemeClr val="bg1"/>
              </a:solidFill>
              <a:latin typeface="+mj-lt"/>
            </a:endParaRPr>
          </a:p>
          <a:p>
            <a:pPr>
              <a:lnSpc>
                <a:spcPct val="106000"/>
              </a:lnSpc>
            </a:pPr>
            <a:endParaRPr lang="da-DK" sz="900" b="1"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endParaRPr lang="da-DK" sz="900" spc="-10">
              <a:solidFill>
                <a:schemeClr val="bg1"/>
              </a:solidFill>
            </a:endParaRPr>
          </a:p>
          <a:p>
            <a:pPr>
              <a:lnSpc>
                <a:spcPct val="106000"/>
              </a:lnSpc>
            </a:pPr>
            <a:r>
              <a:rPr lang="da-DK" sz="900" spc="-10">
                <a:solidFill>
                  <a:schemeClr val="bg1"/>
                </a:solidFill>
              </a:rPr>
              <a:t>  </a:t>
            </a:r>
          </a:p>
          <a:p>
            <a:pPr>
              <a:lnSpc>
                <a:spcPct val="106000"/>
              </a:lnSpc>
            </a:pPr>
            <a:endParaRPr lang="da-DK" sz="900" b="1" spc="-10">
              <a:solidFill>
                <a:schemeClr val="bg1"/>
              </a:solidFill>
            </a:endParaRPr>
          </a:p>
          <a:p>
            <a:pPr>
              <a:lnSpc>
                <a:spcPct val="106000"/>
              </a:lnSpc>
            </a:pPr>
            <a:endParaRPr lang="da-DK" sz="900" b="1" spc="-10">
              <a:solidFill>
                <a:schemeClr val="bg1"/>
              </a:solidFill>
            </a:endParaRPr>
          </a:p>
        </p:txBody>
      </p:sp>
      <p:sp>
        <p:nvSpPr>
          <p:cNvPr id="15" name="Text Placeholder 2">
            <a:extLst>
              <a:ext uri="{FF2B5EF4-FFF2-40B4-BE49-F238E27FC236}">
                <a16:creationId xmlns:a16="http://schemas.microsoft.com/office/drawing/2014/main" id="{BACC1DA0-DFDE-C844-7562-0528953EC068}"/>
              </a:ext>
            </a:extLst>
          </p:cNvPr>
          <p:cNvSpPr txBox="1">
            <a:spLocks/>
          </p:cNvSpPr>
          <p:nvPr/>
        </p:nvSpPr>
        <p:spPr>
          <a:xfrm>
            <a:off x="508000" y="2965249"/>
            <a:ext cx="3513138" cy="171795"/>
          </a:xfrm>
          <a:prstGeom prst="rect">
            <a:avLst/>
          </a:prstGeom>
        </p:spPr>
        <p:txBody>
          <a:bodyPr lIns="0" tIns="0" rIns="0" bIns="0"/>
          <a:lstStyle>
            <a:lvl1pPr marL="72000" indent="-72000" algn="l" defTabSz="914400" rtl="0" eaLnBrk="1" latinLnBrk="0" hangingPunct="1">
              <a:lnSpc>
                <a:spcPct val="106000"/>
              </a:lnSpc>
              <a:spcBef>
                <a:spcPts val="0"/>
              </a:spcBef>
              <a:buFont typeface="Arial" panose="020B0604020202020204" pitchFamily="34" charset="0"/>
              <a:buChar char="•"/>
              <a:defRPr sz="900" b="0" kern="1200" spc="-10" baseline="0">
                <a:solidFill>
                  <a:schemeClr val="tx2"/>
                </a:solidFill>
                <a:latin typeface="+mn-lt"/>
                <a:ea typeface="+mn-ea"/>
                <a:cs typeface="+mn-cs"/>
              </a:defRPr>
            </a:lvl1pPr>
            <a:lvl2pPr marL="144000" indent="-72000" algn="l" defTabSz="914400" rtl="0" eaLnBrk="1" latinLnBrk="0" hangingPunct="1">
              <a:lnSpc>
                <a:spcPct val="106000"/>
              </a:lnSpc>
              <a:spcBef>
                <a:spcPts val="0"/>
              </a:spcBef>
              <a:buFont typeface="Arial" panose="020B0604020202020204" pitchFamily="34" charset="0"/>
              <a:buChar char="•"/>
              <a:defRPr sz="900" kern="1200" spc="-10" baseline="0">
                <a:solidFill>
                  <a:schemeClr val="tx2"/>
                </a:solidFill>
                <a:latin typeface="+mn-lt"/>
                <a:ea typeface="+mn-ea"/>
                <a:cs typeface="+mn-cs"/>
              </a:defRPr>
            </a:lvl2pPr>
            <a:lvl3pPr marL="216000" indent="-72000" algn="l" defTabSz="914400" rtl="0" eaLnBrk="1" latinLnBrk="0" hangingPunct="1">
              <a:lnSpc>
                <a:spcPct val="106000"/>
              </a:lnSpc>
              <a:spcBef>
                <a:spcPts val="0"/>
              </a:spcBef>
              <a:buFont typeface="Arial" panose="020B0604020202020204" pitchFamily="34" charset="0"/>
              <a:buChar char="•"/>
              <a:defRPr sz="900" kern="1200" spc="-10" baseline="0">
                <a:solidFill>
                  <a:schemeClr val="tx2"/>
                </a:solidFill>
                <a:latin typeface="+mn-lt"/>
                <a:ea typeface="+mn-ea"/>
                <a:cs typeface="+mn-cs"/>
              </a:defRPr>
            </a:lvl3pPr>
            <a:lvl4pPr marL="288000" indent="-72000" algn="l" defTabSz="914400" rtl="0" eaLnBrk="1" latinLnBrk="0" hangingPunct="1">
              <a:lnSpc>
                <a:spcPct val="106000"/>
              </a:lnSpc>
              <a:spcBef>
                <a:spcPts val="0"/>
              </a:spcBef>
              <a:buFont typeface="Arial" panose="020B0604020202020204" pitchFamily="34" charset="0"/>
              <a:buChar char="•"/>
              <a:defRPr sz="900" kern="1200" spc="-10" baseline="0">
                <a:solidFill>
                  <a:schemeClr val="tx2"/>
                </a:solidFill>
                <a:latin typeface="+mn-lt"/>
                <a:ea typeface="+mn-ea"/>
                <a:cs typeface="+mn-cs"/>
              </a:defRPr>
            </a:lvl4pPr>
            <a:lvl5pPr marL="360000" indent="-72000" algn="l" defTabSz="914400" rtl="0" eaLnBrk="1" latinLnBrk="0" hangingPunct="1">
              <a:lnSpc>
                <a:spcPct val="106000"/>
              </a:lnSpc>
              <a:spcBef>
                <a:spcPts val="0"/>
              </a:spcBef>
              <a:buFont typeface="Arial" panose="020B0604020202020204" pitchFamily="34" charset="0"/>
              <a:buChar char="•"/>
              <a:defRPr sz="9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a:solidFill>
                <a:schemeClr val="accent2"/>
              </a:solidFill>
            </a:endParaRPr>
          </a:p>
        </p:txBody>
      </p:sp>
      <p:graphicFrame>
        <p:nvGraphicFramePr>
          <p:cNvPr id="16" name="Table 2">
            <a:extLst>
              <a:ext uri="{FF2B5EF4-FFF2-40B4-BE49-F238E27FC236}">
                <a16:creationId xmlns:a16="http://schemas.microsoft.com/office/drawing/2014/main" id="{693470FC-B633-430A-0791-18B9C81D050C}"/>
              </a:ext>
            </a:extLst>
          </p:cNvPr>
          <p:cNvGraphicFramePr>
            <a:graphicFrameLocks noGrp="1"/>
          </p:cNvGraphicFramePr>
          <p:nvPr>
            <p:extLst>
              <p:ext uri="{D42A27DB-BD31-4B8C-83A1-F6EECF244321}">
                <p14:modId xmlns:p14="http://schemas.microsoft.com/office/powerpoint/2010/main" val="3872567019"/>
              </p:ext>
            </p:extLst>
          </p:nvPr>
        </p:nvGraphicFramePr>
        <p:xfrm>
          <a:off x="507999" y="4007847"/>
          <a:ext cx="7354375" cy="1675924"/>
        </p:xfrm>
        <a:graphic>
          <a:graphicData uri="http://schemas.openxmlformats.org/drawingml/2006/table">
            <a:tbl>
              <a:tblPr firstRow="1">
                <a:tableStyleId>{2A488322-F2BA-4B5B-9748-0D474271808F}</a:tableStyleId>
              </a:tblPr>
              <a:tblGrid>
                <a:gridCol w="3400867">
                  <a:extLst>
                    <a:ext uri="{9D8B030D-6E8A-4147-A177-3AD203B41FA5}">
                      <a16:colId xmlns:a16="http://schemas.microsoft.com/office/drawing/2014/main" val="1902117154"/>
                    </a:ext>
                  </a:extLst>
                </a:gridCol>
                <a:gridCol w="3953508">
                  <a:extLst>
                    <a:ext uri="{9D8B030D-6E8A-4147-A177-3AD203B41FA5}">
                      <a16:colId xmlns:a16="http://schemas.microsoft.com/office/drawing/2014/main" val="1904521774"/>
                    </a:ext>
                  </a:extLst>
                </a:gridCol>
              </a:tblGrid>
              <a:tr h="418831">
                <a:tc gridSpan="2">
                  <a:txBody>
                    <a:bodyPr/>
                    <a:lstStyle/>
                    <a:p>
                      <a:pPr marL="0" algn="l" defTabSz="914400" rtl="0" eaLnBrk="1" latinLnBrk="0" hangingPunct="1"/>
                      <a:r>
                        <a:rPr lang="da-DK" sz="900" b="1" kern="1200" spc="-10">
                          <a:solidFill>
                            <a:schemeClr val="tx2"/>
                          </a:solidFill>
                          <a:latin typeface="+mn-lt"/>
                          <a:ea typeface="+mn-ea"/>
                          <a:cs typeface="+mn-cs"/>
                        </a:rPr>
                        <a:t>Oversigt over datterselskaber, der indgår i denne ESG-opgørelse </a:t>
                      </a:r>
                      <a:r>
                        <a:rPr lang="da-DK" sz="900" b="0" kern="1200" spc="-10">
                          <a:solidFill>
                            <a:schemeClr val="tx2"/>
                          </a:solidFill>
                          <a:latin typeface="+mn-lt"/>
                          <a:ea typeface="+mn-ea"/>
                          <a:cs typeface="+mn-cs"/>
                        </a:rPr>
                        <a:t>(pkt. 24d)</a:t>
                      </a:r>
                      <a:endParaRPr lang="da-DK" sz="900" b="0" i="1" kern="1200" spc="-10">
                        <a:solidFill>
                          <a:schemeClr val="tx2"/>
                        </a:solidFill>
                        <a:latin typeface="+mn-lt"/>
                        <a:ea typeface="+mn-ea"/>
                        <a:cs typeface="+mn-cs"/>
                      </a:endParaRPr>
                    </a:p>
                    <a:p>
                      <a:pPr marL="0" algn="l" defTabSz="914400" rtl="0" eaLnBrk="1" latinLnBrk="0" hangingPunct="1"/>
                      <a:r>
                        <a:rPr lang="da-DK" sz="900" b="0" i="1" kern="1200">
                          <a:solidFill>
                            <a:schemeClr val="accent2"/>
                          </a:solidFill>
                          <a:latin typeface="+mn-lt"/>
                          <a:ea typeface="+mn-ea"/>
                          <a:cs typeface="+mn-cs"/>
                        </a:rPr>
                        <a:t>Tabellen slettes, hvis rapporten er udarbejdet på individuel basis.</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endParaRPr lang="en-GB"/>
                    </a:p>
                  </a:txBody>
                  <a:tcPr/>
                </a:tc>
                <a:extLst>
                  <a:ext uri="{0D108BD9-81ED-4DB2-BD59-A6C34878D82A}">
                    <a16:rowId xmlns:a16="http://schemas.microsoft.com/office/drawing/2014/main" val="625231048"/>
                  </a:ext>
                </a:extLst>
              </a:tr>
              <a:tr h="229789">
                <a:tc>
                  <a:txBody>
                    <a:bodyPr/>
                    <a:lstStyle/>
                    <a:p>
                      <a:pPr algn="l"/>
                      <a:r>
                        <a:rPr lang="da-DK" sz="900" b="1" kern="1200" spc="-10" noProof="0">
                          <a:solidFill>
                            <a:schemeClr val="tx2"/>
                          </a:solidFill>
                          <a:latin typeface="+mn-lt"/>
                          <a:ea typeface="+mn-ea"/>
                          <a:cs typeface="+mn-cs"/>
                        </a:rPr>
                        <a:t>Navn på datterselskab </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b="1" kern="1200" spc="-10" noProof="0">
                          <a:solidFill>
                            <a:schemeClr val="tx2"/>
                          </a:solidFill>
                          <a:latin typeface="+mn-lt"/>
                          <a:ea typeface="+mn-ea"/>
                          <a:cs typeface="+mn-cs"/>
                        </a:rPr>
                        <a:t>Adresse på datterselskab</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42311251"/>
                  </a:ext>
                </a:extLst>
              </a:tr>
              <a:tr h="334664">
                <a:tc>
                  <a:txBody>
                    <a:bodyPr/>
                    <a:lstStyle/>
                    <a:p>
                      <a:pPr algn="l"/>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navn</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adresse</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34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navn</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adresse</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34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navn</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cs typeface="Calibri" panose="020F0502020204030204" pitchFamily="34" charset="0"/>
                        </a:rPr>
                        <a:t>[</a:t>
                      </a:r>
                      <a:r>
                        <a:rPr lang="da-DK" sz="900" noProof="0" dirty="0">
                          <a:solidFill>
                            <a:schemeClr val="accent2"/>
                          </a:solidFill>
                          <a:latin typeface="+mn-lt"/>
                        </a:rPr>
                        <a:t>Indsæt adresse</a:t>
                      </a:r>
                      <a:r>
                        <a:rPr lang="da-DK" sz="900" noProof="0" dirty="0">
                          <a:solidFill>
                            <a:schemeClr val="accent2"/>
                          </a:solidFill>
                          <a:latin typeface="+mn-lt"/>
                          <a:cs typeface="Calibri" panose="020F0502020204030204" pitchFamily="34" charset="0"/>
                        </a:rPr>
                        <a:t>]</a:t>
                      </a:r>
                      <a:endParaRPr lang="da-DK" sz="900" noProof="0" dirty="0">
                        <a:solidFill>
                          <a:schemeClr val="accent2"/>
                        </a:solidFill>
                        <a:latin typeface="+mn-lt"/>
                      </a:endParaRPr>
                    </a:p>
                    <a:p>
                      <a:pPr algn="l"/>
                      <a:endParaRPr lang="da-DK" sz="900" noProof="0" dirty="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bl>
          </a:graphicData>
        </a:graphic>
      </p:graphicFrame>
      <p:pic>
        <p:nvPicPr>
          <p:cNvPr id="11" name="Graphic 10">
            <a:extLst>
              <a:ext uri="{FF2B5EF4-FFF2-40B4-BE49-F238E27FC236}">
                <a16:creationId xmlns:a16="http://schemas.microsoft.com/office/drawing/2014/main" id="{EC0A4FD9-CD66-4681-595B-4557A461B42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8979" y="1108695"/>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a:xfrm>
            <a:off x="9180000" y="6450239"/>
            <a:ext cx="2743200" cy="153888"/>
          </a:xfrm>
        </p:spPr>
        <p:txBody>
          <a:bodyPr/>
          <a:lstStyle/>
          <a:p>
            <a:fld id="{5A0D23CF-C5A3-5445-819D-C647D180BB4B}" type="slidenum">
              <a:rPr lang="da-DK" smtClean="0"/>
              <a:pPr/>
              <a:t>6</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a:xfrm>
            <a:off x="8280504" y="224972"/>
            <a:ext cx="3642695" cy="153888"/>
          </a:xfrm>
        </p:spPr>
        <p:txBody>
          <a:bodyPr/>
          <a:lstStyle/>
          <a:p>
            <a:r>
              <a:rPr lang="da-DK"/>
              <a:t>KLIK FOR AT INDSÆTTE FIRMANAVN</a:t>
            </a:r>
          </a:p>
        </p:txBody>
      </p:sp>
      <p:graphicFrame>
        <p:nvGraphicFramePr>
          <p:cNvPr id="2" name="Table 12">
            <a:extLst>
              <a:ext uri="{FF2B5EF4-FFF2-40B4-BE49-F238E27FC236}">
                <a16:creationId xmlns:a16="http://schemas.microsoft.com/office/drawing/2014/main" id="{AA61E98C-E974-CA6B-E7E0-7ED257077648}"/>
              </a:ext>
            </a:extLst>
          </p:cNvPr>
          <p:cNvGraphicFramePr>
            <a:graphicFrameLocks noGrp="1"/>
          </p:cNvGraphicFramePr>
          <p:nvPr>
            <p:extLst>
              <p:ext uri="{D42A27DB-BD31-4B8C-83A1-F6EECF244321}">
                <p14:modId xmlns:p14="http://schemas.microsoft.com/office/powerpoint/2010/main" val="3636502335"/>
              </p:ext>
            </p:extLst>
          </p:nvPr>
        </p:nvGraphicFramePr>
        <p:xfrm>
          <a:off x="518599" y="2848544"/>
          <a:ext cx="7354375" cy="918000"/>
        </p:xfrm>
        <a:graphic>
          <a:graphicData uri="http://schemas.openxmlformats.org/drawingml/2006/table">
            <a:tbl>
              <a:tblPr firstRow="1">
                <a:tableStyleId>{2A488322-F2BA-4B5B-9748-0D474271808F}</a:tableStyleId>
              </a:tblPr>
              <a:tblGrid>
                <a:gridCol w="5874513">
                  <a:extLst>
                    <a:ext uri="{9D8B030D-6E8A-4147-A177-3AD203B41FA5}">
                      <a16:colId xmlns:a16="http://schemas.microsoft.com/office/drawing/2014/main" val="2698153288"/>
                    </a:ext>
                  </a:extLst>
                </a:gridCol>
                <a:gridCol w="1479862">
                  <a:extLst>
                    <a:ext uri="{9D8B030D-6E8A-4147-A177-3AD203B41FA5}">
                      <a16:colId xmlns:a16="http://schemas.microsoft.com/office/drawing/2014/main" val="2119413191"/>
                    </a:ext>
                  </a:extLst>
                </a:gridCol>
              </a:tblGrid>
              <a:tr h="306000">
                <a:tc gridSpan="2">
                  <a:txBody>
                    <a:bodyPr/>
                    <a:lstStyle/>
                    <a:p>
                      <a:r>
                        <a:rPr lang="da-DK" sz="900" b="1" noProof="0">
                          <a:solidFill>
                            <a:schemeClr val="tx2"/>
                          </a:solidFill>
                        </a:rPr>
                        <a:t>Individuel eller konsolideret rapportering</a:t>
                      </a:r>
                      <a:r>
                        <a:rPr lang="da-DK" sz="900" b="0" noProof="0">
                          <a:solidFill>
                            <a:schemeClr val="tx2"/>
                          </a:solidFill>
                        </a:rPr>
                        <a:t> (pkt. 24c)</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a:solidFill>
                            <a:schemeClr val="tx2"/>
                          </a:solidFill>
                          <a:latin typeface="+mn-lt"/>
                          <a:ea typeface="+mn-ea"/>
                          <a:cs typeface="+mn-cs"/>
                        </a:rPr>
                        <a:t>Opgørelsen er udarbejdet på </a:t>
                      </a:r>
                      <a:r>
                        <a:rPr lang="da-DK" sz="900" b="1" kern="1200" spc="-10">
                          <a:solidFill>
                            <a:schemeClr val="tx2"/>
                          </a:solidFill>
                          <a:latin typeface="+mn-lt"/>
                          <a:ea typeface="+mn-ea"/>
                          <a:cs typeface="+mn-cs"/>
                        </a:rPr>
                        <a:t>individuel basis </a:t>
                      </a:r>
                      <a:r>
                        <a:rPr lang="da-DK" sz="900" b="0" kern="1200" spc="-10">
                          <a:solidFill>
                            <a:schemeClr val="tx2"/>
                          </a:solidFill>
                          <a:latin typeface="+mn-lt"/>
                          <a:ea typeface="+mn-ea"/>
                          <a:cs typeface="+mn-cs"/>
                        </a:rPr>
                        <a:t>(dvs. opgørelsen dækker ikke eventuelle datterselskaber)</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[JA/NEJ]</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240345905"/>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a:solidFill>
                            <a:schemeClr val="tx2"/>
                          </a:solidFill>
                          <a:latin typeface="+mn-lt"/>
                          <a:ea typeface="+mn-ea"/>
                          <a:cs typeface="+mn-cs"/>
                        </a:rPr>
                        <a:t>Opgørelsen er udarbejdet på et </a:t>
                      </a:r>
                      <a:r>
                        <a:rPr lang="da-DK" sz="900" b="1" kern="1200" spc="-10">
                          <a:solidFill>
                            <a:schemeClr val="tx2"/>
                          </a:solidFill>
                          <a:latin typeface="+mn-lt"/>
                          <a:ea typeface="+mn-ea"/>
                          <a:cs typeface="+mn-cs"/>
                        </a:rPr>
                        <a:t>konsolideret grundlag </a:t>
                      </a:r>
                      <a:r>
                        <a:rPr lang="da-DK" sz="900" b="0" kern="1200" spc="-10">
                          <a:solidFill>
                            <a:schemeClr val="tx2"/>
                          </a:solidFill>
                          <a:latin typeface="+mn-lt"/>
                          <a:ea typeface="+mn-ea"/>
                          <a:cs typeface="+mn-cs"/>
                        </a:rPr>
                        <a:t>(dvs. opgørelsen omfatter virksomhedens datterselskaber)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[JA/NEJ]</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69514074"/>
                  </a:ext>
                </a:extLst>
              </a:tr>
            </a:tbl>
          </a:graphicData>
        </a:graphic>
      </p:graphicFrame>
      <p:graphicFrame>
        <p:nvGraphicFramePr>
          <p:cNvPr id="8" name="Table 12">
            <a:extLst>
              <a:ext uri="{FF2B5EF4-FFF2-40B4-BE49-F238E27FC236}">
                <a16:creationId xmlns:a16="http://schemas.microsoft.com/office/drawing/2014/main" id="{C0F79360-A773-09D0-5119-A3FDBC3F6D97}"/>
              </a:ext>
            </a:extLst>
          </p:cNvPr>
          <p:cNvGraphicFramePr>
            <a:graphicFrameLocks noGrp="1"/>
          </p:cNvGraphicFramePr>
          <p:nvPr>
            <p:extLst>
              <p:ext uri="{D42A27DB-BD31-4B8C-83A1-F6EECF244321}">
                <p14:modId xmlns:p14="http://schemas.microsoft.com/office/powerpoint/2010/main" val="2038248760"/>
              </p:ext>
            </p:extLst>
          </p:nvPr>
        </p:nvGraphicFramePr>
        <p:xfrm>
          <a:off x="518600" y="1660790"/>
          <a:ext cx="7354375" cy="918000"/>
        </p:xfrm>
        <a:graphic>
          <a:graphicData uri="http://schemas.openxmlformats.org/drawingml/2006/table">
            <a:tbl>
              <a:tblPr firstRow="1">
                <a:tableStyleId>{2A488322-F2BA-4B5B-9748-0D474271808F}</a:tableStyleId>
              </a:tblPr>
              <a:tblGrid>
                <a:gridCol w="5874513">
                  <a:extLst>
                    <a:ext uri="{9D8B030D-6E8A-4147-A177-3AD203B41FA5}">
                      <a16:colId xmlns:a16="http://schemas.microsoft.com/office/drawing/2014/main" val="2698153288"/>
                    </a:ext>
                  </a:extLst>
                </a:gridCol>
                <a:gridCol w="1479862">
                  <a:extLst>
                    <a:ext uri="{9D8B030D-6E8A-4147-A177-3AD203B41FA5}">
                      <a16:colId xmlns:a16="http://schemas.microsoft.com/office/drawing/2014/main" val="2119413191"/>
                    </a:ext>
                  </a:extLst>
                </a:gridCol>
              </a:tblGrid>
              <a:tr h="306000">
                <a:tc gridSpan="2">
                  <a:txBody>
                    <a:bodyPr/>
                    <a:lstStyle/>
                    <a:p>
                      <a:r>
                        <a:rPr lang="da-DK" sz="900" b="1" kern="1200" spc="-10" err="1">
                          <a:solidFill>
                            <a:schemeClr val="tx2"/>
                          </a:solidFill>
                          <a:latin typeface="+mn-lt"/>
                          <a:ea typeface="+mn-ea"/>
                          <a:cs typeface="+mn-cs"/>
                        </a:rPr>
                        <a:t>Basismodul</a:t>
                      </a:r>
                      <a:r>
                        <a:rPr lang="da-DK" sz="900" b="1" kern="1200" spc="-10">
                          <a:solidFill>
                            <a:schemeClr val="tx2"/>
                          </a:solidFill>
                          <a:latin typeface="+mn-lt"/>
                          <a:ea typeface="+mn-ea"/>
                          <a:cs typeface="+mn-cs"/>
                        </a:rPr>
                        <a:t>, eller </a:t>
                      </a:r>
                      <a:r>
                        <a:rPr lang="da-DK" sz="900" b="1" kern="1200" spc="-10" err="1">
                          <a:solidFill>
                            <a:schemeClr val="tx2"/>
                          </a:solidFill>
                          <a:latin typeface="+mn-lt"/>
                          <a:ea typeface="+mn-ea"/>
                          <a:cs typeface="+mn-cs"/>
                        </a:rPr>
                        <a:t>Basismodul</a:t>
                      </a:r>
                      <a:r>
                        <a:rPr lang="da-DK" sz="900" b="1" kern="1200" spc="-10">
                          <a:solidFill>
                            <a:schemeClr val="tx2"/>
                          </a:solidFill>
                          <a:latin typeface="+mn-lt"/>
                          <a:ea typeface="+mn-ea"/>
                          <a:cs typeface="+mn-cs"/>
                        </a:rPr>
                        <a:t> +</a:t>
                      </a:r>
                      <a:r>
                        <a:rPr lang="da-DK" sz="900" b="0" kern="1200" spc="-10">
                          <a:solidFill>
                            <a:schemeClr val="tx2"/>
                          </a:solidFill>
                          <a:latin typeface="+mn-lt"/>
                          <a:ea typeface="+mn-ea"/>
                          <a:cs typeface="+mn-cs"/>
                        </a:rPr>
                        <a:t> </a:t>
                      </a:r>
                      <a:r>
                        <a:rPr lang="da-DK" sz="900" b="1" kern="1200" spc="-10">
                          <a:solidFill>
                            <a:schemeClr val="tx2"/>
                          </a:solidFill>
                          <a:latin typeface="+mn-lt"/>
                          <a:ea typeface="+mn-ea"/>
                          <a:cs typeface="+mn-cs"/>
                        </a:rPr>
                        <a:t>Udvidet Modul </a:t>
                      </a:r>
                      <a:r>
                        <a:rPr lang="da-DK" sz="900" b="0" kern="1200" spc="-10">
                          <a:solidFill>
                            <a:schemeClr val="tx2"/>
                          </a:solidFill>
                          <a:latin typeface="+mn-lt"/>
                          <a:ea typeface="+mn-ea"/>
                          <a:cs typeface="+mn-cs"/>
                        </a:rPr>
                        <a:t>(pkt. 24a)</a:t>
                      </a:r>
                      <a:r>
                        <a:rPr lang="da-DK" sz="900" b="1" kern="1200" spc="-10">
                          <a:solidFill>
                            <a:schemeClr val="tx2"/>
                          </a:solidFill>
                          <a:latin typeface="+mn-lt"/>
                          <a:ea typeface="+mn-ea"/>
                          <a:cs typeface="+mn-cs"/>
                        </a:rPr>
                        <a:t>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hMerge="1">
                  <a:txBody>
                    <a:bodyPr/>
                    <a:lstStyle/>
                    <a:p>
                      <a:pPr algn="ctr"/>
                      <a:endParaRPr lang="en-GB" sz="900" b="1">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977038530"/>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a:solidFill>
                            <a:schemeClr val="tx2"/>
                          </a:solidFill>
                          <a:latin typeface="+mn-lt"/>
                          <a:ea typeface="+mn-ea"/>
                          <a:cs typeface="+mn-cs"/>
                        </a:rPr>
                        <a:t>Opgørelsen er baseret på </a:t>
                      </a:r>
                      <a:r>
                        <a:rPr lang="da-DK" sz="900" b="1" kern="1200" spc="-10">
                          <a:solidFill>
                            <a:schemeClr val="tx2"/>
                          </a:solidFill>
                          <a:latin typeface="+mn-lt"/>
                          <a:ea typeface="+mn-ea"/>
                          <a:cs typeface="+mn-cs"/>
                        </a:rPr>
                        <a:t>Basismodulet</a:t>
                      </a:r>
                      <a:r>
                        <a:rPr lang="da-DK" sz="900" b="0" kern="1200" spc="-10">
                          <a:solidFill>
                            <a:schemeClr val="tx2"/>
                          </a:solidFill>
                          <a:latin typeface="+mn-lt"/>
                          <a:ea typeface="+mn-ea"/>
                          <a:cs typeface="+mn-cs"/>
                        </a:rPr>
                        <a:t> i den frivillige SMV-standard </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a:solidFill>
                            <a:schemeClr val="accent2"/>
                          </a:solidFill>
                        </a:rPr>
                        <a:t>[JA/NEJ]</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240345905"/>
                  </a:ext>
                </a:extLst>
              </a:tr>
              <a:tr h="30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a:solidFill>
                            <a:schemeClr val="tx2"/>
                          </a:solidFill>
                          <a:latin typeface="+mn-lt"/>
                          <a:ea typeface="+mn-ea"/>
                          <a:cs typeface="+mn-cs"/>
                        </a:rPr>
                        <a:t>Opgørelsen er baseret på </a:t>
                      </a:r>
                      <a:r>
                        <a:rPr lang="da-DK" sz="900" b="1" kern="1200" spc="-10">
                          <a:solidFill>
                            <a:schemeClr val="tx2"/>
                          </a:solidFill>
                          <a:latin typeface="+mn-lt"/>
                          <a:ea typeface="+mn-ea"/>
                          <a:cs typeface="+mn-cs"/>
                        </a:rPr>
                        <a:t>Basismodulet</a:t>
                      </a:r>
                      <a:r>
                        <a:rPr lang="da-DK" sz="900" b="0" kern="1200" spc="-10">
                          <a:solidFill>
                            <a:schemeClr val="tx2"/>
                          </a:solidFill>
                          <a:latin typeface="+mn-lt"/>
                          <a:ea typeface="+mn-ea"/>
                          <a:cs typeface="+mn-cs"/>
                        </a:rPr>
                        <a:t> og </a:t>
                      </a:r>
                      <a:r>
                        <a:rPr lang="da-DK" sz="900" b="1" kern="1200" spc="-10">
                          <a:solidFill>
                            <a:schemeClr val="tx2"/>
                          </a:solidFill>
                          <a:latin typeface="+mn-lt"/>
                          <a:ea typeface="+mn-ea"/>
                          <a:cs typeface="+mn-cs"/>
                        </a:rPr>
                        <a:t>Udvidet Modul </a:t>
                      </a:r>
                      <a:r>
                        <a:rPr lang="da-DK" sz="900" b="0" kern="1200" spc="-10">
                          <a:solidFill>
                            <a:schemeClr val="tx2"/>
                          </a:solidFill>
                          <a:latin typeface="+mn-lt"/>
                          <a:ea typeface="+mn-ea"/>
                          <a:cs typeface="+mn-cs"/>
                        </a:rPr>
                        <a:t>i den frivillige SMV-standard</a:t>
                      </a:r>
                      <a:endParaRPr lang="en-GB" sz="900" b="0">
                        <a:solidFill>
                          <a:schemeClr val="tx2"/>
                        </a:solidFill>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900" b="0" noProof="0" dirty="0">
                          <a:solidFill>
                            <a:schemeClr val="accent2"/>
                          </a:solidFill>
                        </a:rPr>
                        <a:t>[JA/NEJ]</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369514074"/>
                  </a:ext>
                </a:extLst>
              </a:tr>
            </a:tbl>
          </a:graphicData>
        </a:graphic>
      </p:graphicFrame>
    </p:spTree>
    <p:extLst>
      <p:ext uri="{BB962C8B-B14F-4D97-AF65-F5344CB8AC3E}">
        <p14:creationId xmlns:p14="http://schemas.microsoft.com/office/powerpoint/2010/main" val="4169988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D0CD93-14C9-780D-D7DD-0729DEFC1534}"/>
              </a:ext>
            </a:extLst>
          </p:cNvPr>
          <p:cNvSpPr>
            <a:spLocks noGrp="1"/>
          </p:cNvSpPr>
          <p:nvPr>
            <p:ph type="title"/>
          </p:nvPr>
        </p:nvSpPr>
        <p:spPr/>
        <p:txBody>
          <a:bodyPr/>
          <a:lstStyle/>
          <a:p>
            <a:r>
              <a:rPr lang="da-DK" noProof="0"/>
              <a:t>Grundlag for udarbejdelse (B1) - fortsat</a:t>
            </a:r>
            <a:endParaRPr lang="da-DK"/>
          </a:p>
        </p:txBody>
      </p:sp>
      <p:sp>
        <p:nvSpPr>
          <p:cNvPr id="3" name="Pladsholder til sidefod 2">
            <a:extLst>
              <a:ext uri="{FF2B5EF4-FFF2-40B4-BE49-F238E27FC236}">
                <a16:creationId xmlns:a16="http://schemas.microsoft.com/office/drawing/2014/main" id="{C847FCD5-FCB9-9E80-53DB-E789349BA537}"/>
              </a:ext>
            </a:extLst>
          </p:cNvPr>
          <p:cNvSpPr>
            <a:spLocks noGrp="1"/>
          </p:cNvSpPr>
          <p:nvPr>
            <p:ph type="ftr" sz="quarter" idx="11"/>
          </p:nvPr>
        </p:nvSpPr>
        <p:spPr/>
        <p:txBody>
          <a:bodyPr/>
          <a:lstStyle/>
          <a:p>
            <a:r>
              <a:rPr lang="da-DK" noProof="0"/>
              <a:t>KLIK FOR AT INDSÆTTE FIRMANAVN</a:t>
            </a:r>
          </a:p>
        </p:txBody>
      </p:sp>
      <p:sp>
        <p:nvSpPr>
          <p:cNvPr id="4" name="Pladsholder til slidenummer 3">
            <a:extLst>
              <a:ext uri="{FF2B5EF4-FFF2-40B4-BE49-F238E27FC236}">
                <a16:creationId xmlns:a16="http://schemas.microsoft.com/office/drawing/2014/main" id="{41E101AE-E6E0-C7C0-D0EB-301530613799}"/>
              </a:ext>
            </a:extLst>
          </p:cNvPr>
          <p:cNvSpPr>
            <a:spLocks noGrp="1"/>
          </p:cNvSpPr>
          <p:nvPr>
            <p:ph type="sldNum" sz="quarter" idx="12"/>
          </p:nvPr>
        </p:nvSpPr>
        <p:spPr/>
        <p:txBody>
          <a:bodyPr/>
          <a:lstStyle/>
          <a:p>
            <a:fld id="{5A0D23CF-C5A3-5445-819D-C647D180BB4B}" type="slidenum">
              <a:rPr lang="da-DK" noProof="0" smtClean="0"/>
              <a:pPr/>
              <a:t>7</a:t>
            </a:fld>
            <a:endParaRPr lang="da-DK" noProof="0"/>
          </a:p>
        </p:txBody>
      </p:sp>
      <p:graphicFrame>
        <p:nvGraphicFramePr>
          <p:cNvPr id="7" name="Table 2">
            <a:extLst>
              <a:ext uri="{FF2B5EF4-FFF2-40B4-BE49-F238E27FC236}">
                <a16:creationId xmlns:a16="http://schemas.microsoft.com/office/drawing/2014/main" id="{DD32684E-D419-27C7-BC9E-D7F8AC2AF07C}"/>
              </a:ext>
            </a:extLst>
          </p:cNvPr>
          <p:cNvGraphicFramePr>
            <a:graphicFrameLocks noGrp="1"/>
          </p:cNvGraphicFramePr>
          <p:nvPr>
            <p:extLst>
              <p:ext uri="{D42A27DB-BD31-4B8C-83A1-F6EECF244321}">
                <p14:modId xmlns:p14="http://schemas.microsoft.com/office/powerpoint/2010/main" val="3096138702"/>
              </p:ext>
            </p:extLst>
          </p:nvPr>
        </p:nvGraphicFramePr>
        <p:xfrm>
          <a:off x="502697" y="1448188"/>
          <a:ext cx="7354375" cy="2729316"/>
        </p:xfrm>
        <a:graphic>
          <a:graphicData uri="http://schemas.openxmlformats.org/drawingml/2006/table">
            <a:tbl>
              <a:tblPr firstRow="1">
                <a:tableStyleId>{2A488322-F2BA-4B5B-9748-0D474271808F}</a:tableStyleId>
              </a:tblPr>
              <a:tblGrid>
                <a:gridCol w="3400867">
                  <a:extLst>
                    <a:ext uri="{9D8B030D-6E8A-4147-A177-3AD203B41FA5}">
                      <a16:colId xmlns:a16="http://schemas.microsoft.com/office/drawing/2014/main" val="1902117154"/>
                    </a:ext>
                  </a:extLst>
                </a:gridCol>
                <a:gridCol w="3953508">
                  <a:extLst>
                    <a:ext uri="{9D8B030D-6E8A-4147-A177-3AD203B41FA5}">
                      <a16:colId xmlns:a16="http://schemas.microsoft.com/office/drawing/2014/main" val="1904521774"/>
                    </a:ext>
                  </a:extLst>
                </a:gridCol>
              </a:tblGrid>
              <a:tr h="243679">
                <a:tc gridSpan="2">
                  <a:txBody>
                    <a:bodyPr/>
                    <a:lstStyle/>
                    <a:p>
                      <a:pPr algn="l"/>
                      <a:r>
                        <a:rPr lang="da-DK" sz="900" b="1" kern="1200" spc="-10" noProof="0">
                          <a:solidFill>
                            <a:schemeClr val="tx2"/>
                          </a:solidFill>
                          <a:latin typeface="+mn-lt"/>
                          <a:ea typeface="+mn-ea"/>
                          <a:cs typeface="+mn-cs"/>
                        </a:rPr>
                        <a:t>Grundlæggende informationer om </a:t>
                      </a:r>
                      <a:r>
                        <a:rPr lang="da-DK" sz="900" b="0" kern="1200" spc="-10">
                          <a:solidFill>
                            <a:schemeClr val="accent2"/>
                          </a:solidFill>
                          <a:latin typeface="+mn-lt"/>
                          <a:ea typeface="+mn-ea"/>
                          <a:cs typeface="Calibri" panose="020F0502020204030204" pitchFamily="34" charset="0"/>
                        </a:rPr>
                        <a:t>[indsæt virksomhedsnavn]</a:t>
                      </a:r>
                      <a:r>
                        <a:rPr lang="da-DK" sz="900" b="0" kern="1200" spc="-10">
                          <a:solidFill>
                            <a:schemeClr val="tx2"/>
                          </a:solidFill>
                          <a:latin typeface="+mn-lt"/>
                          <a:ea typeface="+mn-ea"/>
                          <a:cs typeface="+mn-cs"/>
                        </a:rPr>
                        <a:t>  (pkt. 24e)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42311251"/>
                  </a:ext>
                </a:extLst>
              </a:tr>
              <a:tr h="917983">
                <a:tc>
                  <a:txBody>
                    <a:bodyPr/>
                    <a:lstStyle/>
                    <a:p>
                      <a:pPr algn="l"/>
                      <a:r>
                        <a:rPr lang="da-DK" sz="900" b="1" kern="1200" spc="-10" noProof="0">
                          <a:solidFill>
                            <a:schemeClr val="tx2"/>
                          </a:solidFill>
                          <a:latin typeface="+mn-lt"/>
                          <a:ea typeface="+mn-ea"/>
                          <a:cs typeface="+mn-cs"/>
                        </a:rPr>
                        <a:t>Virksomhedsform</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kern="1200" noProof="0">
                          <a:solidFill>
                            <a:schemeClr val="accent2"/>
                          </a:solidFill>
                          <a:latin typeface="+mn-lt"/>
                          <a:ea typeface="+mn-ea"/>
                          <a:cs typeface="Calibri" panose="020F0502020204030204" pitchFamily="34" charset="0"/>
                        </a:rPr>
                        <a:t>[Fx: Aktieselskab A/S,  Anpartsselskab ApS, Interessentskab (I/S), Enkeltmandsvirksomhed, Personligt ejet virksomhed</a:t>
                      </a:r>
                      <a:r>
                        <a:rPr lang="da-DK" sz="900" kern="1200" noProof="0">
                          <a:solidFill>
                            <a:schemeClr val="accent2"/>
                          </a:solidFill>
                          <a:latin typeface="Calibri" panose="020F0502020204030204" pitchFamily="34" charset="0"/>
                          <a:ea typeface="Calibri" panose="020F0502020204030204" pitchFamily="34" charset="0"/>
                          <a:cs typeface="Calibri" panose="020F0502020204030204" pitchFamily="34" charset="0"/>
                        </a:rPr>
                        <a:t>], Kommanditselskab (K/S)</a:t>
                      </a:r>
                      <a:endParaRPr lang="da-DK" sz="900" kern="1200" noProof="0">
                        <a:solidFill>
                          <a:schemeClr val="accent2"/>
                        </a:solidFill>
                        <a:latin typeface="+mn-lt"/>
                        <a:ea typeface="+mn-ea"/>
                        <a:cs typeface="Calibri" panose="020F0502020204030204" pitchFamily="34" charset="0"/>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563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NACE sektor kode(r)</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[Du kan vælge at indsætte flere NACE sektor koder for din virksomheds hovedaktiviteter. Dette kan være særligt relevant, hvis din virksomhed er indenfor en sektor med en høj klimapåvirkning]</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243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noProof="0">
                          <a:solidFill>
                            <a:schemeClr val="tx2"/>
                          </a:solidFill>
                          <a:latin typeface="+mn-lt"/>
                          <a:ea typeface="+mn-ea"/>
                          <a:cs typeface="+mn-cs"/>
                        </a:rPr>
                        <a:t>Balancesum (i Euro)</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517033">
                <a:tc>
                  <a:txBody>
                    <a:bodyPr/>
                    <a:lstStyle/>
                    <a:p>
                      <a:pPr algn="l"/>
                      <a:r>
                        <a:rPr lang="da-DK" sz="900" b="1" kern="1200" spc="-10" noProof="0">
                          <a:solidFill>
                            <a:schemeClr val="tx2"/>
                          </a:solidFill>
                          <a:latin typeface="+mn-lt"/>
                          <a:ea typeface="+mn-ea"/>
                          <a:cs typeface="+mn-cs"/>
                        </a:rPr>
                        <a:t>Omsætning (i Euro)</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[F</a:t>
                      </a:r>
                      <a:r>
                        <a:rPr lang="da-DK" sz="900" noProof="0">
                          <a:solidFill>
                            <a:schemeClr val="accent2"/>
                          </a:solidFill>
                          <a:latin typeface="+mn-lt"/>
                        </a:rPr>
                        <a:t>or nogle virksomheder betragtes oplysninger om virksomhedens omsætning som fortrolig, du kan derfor vælge at undlade at oplyse om det, hvis det gør sig gældende for din virksomhed</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75682954"/>
                  </a:ext>
                </a:extLst>
              </a:tr>
              <a:tr h="243679">
                <a:tc>
                  <a:txBody>
                    <a:bodyPr/>
                    <a:lstStyle/>
                    <a:p>
                      <a:pPr algn="l"/>
                      <a:r>
                        <a:rPr lang="da-DK" sz="900" b="1" kern="1200" spc="-10" noProof="0">
                          <a:solidFill>
                            <a:schemeClr val="tx2"/>
                          </a:solidFill>
                          <a:latin typeface="+mn-lt"/>
                          <a:ea typeface="+mn-ea"/>
                          <a:cs typeface="+mn-cs"/>
                        </a:rPr>
                        <a:t>Antal ansatte </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cs typeface="Calibri" panose="020F0502020204030204" pitchFamily="34" charset="0"/>
                        </a:rPr>
                        <a:t>[Indsæt antal personer eller fuldtidsækvivalenter]</a:t>
                      </a:r>
                      <a:endParaRPr lang="da-DK" sz="900" noProof="0" dirty="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378571433"/>
                  </a:ext>
                </a:extLst>
              </a:tr>
            </a:tbl>
          </a:graphicData>
        </a:graphic>
      </p:graphicFrame>
      <p:sp>
        <p:nvSpPr>
          <p:cNvPr id="9" name="Rectangle 7">
            <a:extLst>
              <a:ext uri="{FF2B5EF4-FFF2-40B4-BE49-F238E27FC236}">
                <a16:creationId xmlns:a16="http://schemas.microsoft.com/office/drawing/2014/main" id="{63996D9A-9E1E-2153-4236-850B7C141385}"/>
              </a:ext>
            </a:extLst>
          </p:cNvPr>
          <p:cNvSpPr/>
          <p:nvPr/>
        </p:nvSpPr>
        <p:spPr>
          <a:xfrm>
            <a:off x="507999" y="987199"/>
            <a:ext cx="7349073" cy="38249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a:t>
            </a:r>
          </a:p>
        </p:txBody>
      </p:sp>
      <p:sp>
        <p:nvSpPr>
          <p:cNvPr id="5" name="Rectangle 2">
            <a:extLst>
              <a:ext uri="{FF2B5EF4-FFF2-40B4-BE49-F238E27FC236}">
                <a16:creationId xmlns:a16="http://schemas.microsoft.com/office/drawing/2014/main" id="{42A13750-84B1-8F86-0163-6A534FEF25C7}"/>
              </a:ext>
            </a:extLst>
          </p:cNvPr>
          <p:cNvSpPr/>
          <p:nvPr/>
        </p:nvSpPr>
        <p:spPr>
          <a:xfrm>
            <a:off x="8133362" y="987199"/>
            <a:ext cx="3550638" cy="5800725"/>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endParaRPr lang="da-DK" sz="900" spc="-10">
              <a:solidFill>
                <a:schemeClr val="tx2"/>
              </a:solidFill>
            </a:endParaRPr>
          </a:p>
          <a:p>
            <a:pPr algn="l">
              <a:lnSpc>
                <a:spcPct val="106000"/>
              </a:lnSpc>
            </a:pPr>
            <a:br>
              <a:rPr lang="da-DK" sz="900" b="1" spc="-10">
                <a:solidFill>
                  <a:schemeClr val="tx2"/>
                </a:solidFill>
                <a:latin typeface="+mj-lt"/>
              </a:rPr>
            </a:br>
            <a:r>
              <a:rPr lang="da-DK" sz="900" b="1" spc="-10">
                <a:solidFill>
                  <a:schemeClr val="tx2"/>
                </a:solidFill>
                <a:latin typeface="+mj-lt"/>
              </a:rPr>
              <a:t>Virksomhedens juridiske form</a:t>
            </a:r>
          </a:p>
          <a:p>
            <a:pPr algn="l">
              <a:lnSpc>
                <a:spcPct val="106000"/>
              </a:lnSpc>
            </a:pPr>
            <a:r>
              <a:rPr lang="da-DK" sz="900" spc="-10">
                <a:solidFill>
                  <a:schemeClr val="tx2"/>
                </a:solidFill>
                <a:latin typeface="+mj-lt"/>
              </a:rPr>
              <a:t>Hvis du søger på din virksomheds CVR-nummer på Virk.dk fremgår din virksomheds juridiske form under overskriften ”virksomhedsform”. </a:t>
            </a:r>
          </a:p>
          <a:p>
            <a:pPr algn="l">
              <a:lnSpc>
                <a:spcPct val="200000"/>
              </a:lnSpc>
            </a:pPr>
            <a:r>
              <a:rPr lang="da-DK" sz="900" spc="-10">
                <a:solidFill>
                  <a:schemeClr val="tx2"/>
                </a:solidFill>
                <a:hlinkClick r:id="rId2">
                  <a:extLst>
                    <a:ext uri="{A12FA001-AC4F-418D-AE19-62706E023703}">
                      <ahyp:hlinkClr xmlns:ahyp="http://schemas.microsoft.com/office/drawing/2018/hyperlinkcolor" val="tx"/>
                    </a:ext>
                  </a:extLst>
                </a:hlinkClick>
              </a:rPr>
              <a:t>Søg i CVR</a:t>
            </a:r>
            <a:endParaRPr lang="da-DK" sz="900" spc="-10">
              <a:solidFill>
                <a:schemeClr val="tx2"/>
              </a:solidFill>
            </a:endParaRP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NACE-kode</a:t>
            </a:r>
            <a:r>
              <a:rPr lang="da-DK" sz="900" spc="-10">
                <a:solidFill>
                  <a:schemeClr val="tx2"/>
                </a:solidFill>
                <a:latin typeface="+mj-lt"/>
              </a:rPr>
              <a:t> er en klassifikation af økonomiske aktiviteter, der anvendes på tværs af EU. En NACE-kode består af et bogstav og et efterfølgende antal cifre (mellem 2 til 5). Jo flere cifre i NACE-koden, jo mere præcist kan den økonomiske aktivitet identificeres. </a:t>
            </a:r>
            <a:endParaRPr lang="da-DK" sz="900">
              <a:solidFill>
                <a:schemeClr val="tx2"/>
              </a:solidFill>
              <a:latin typeface="+mj-lt"/>
              <a:cs typeface="Calibri" panose="020F0502020204030204" pitchFamily="34" charset="0"/>
            </a:endParaRPr>
          </a:p>
          <a:p>
            <a:pPr>
              <a:lnSpc>
                <a:spcPct val="106000"/>
              </a:lnSpc>
            </a:pPr>
            <a:r>
              <a:rPr lang="da-DK" sz="900" spc="-10">
                <a:solidFill>
                  <a:schemeClr val="tx2"/>
                </a:solidFill>
                <a:latin typeface="+mj-lt"/>
              </a:rPr>
              <a:t>Følgende sektorer er (jf. pkt. 55) defineret ved en høj klimapåvirkning ifølge NACE:</a:t>
            </a:r>
          </a:p>
          <a:p>
            <a:pPr marL="171450" indent="-171450" algn="l">
              <a:lnSpc>
                <a:spcPct val="106000"/>
              </a:lnSpc>
              <a:buFont typeface="Arial" panose="020B0604020202020204" pitchFamily="34" charset="0"/>
              <a:buChar char="•"/>
            </a:pPr>
            <a:r>
              <a:rPr lang="da-DK" sz="900" spc="-10">
                <a:solidFill>
                  <a:schemeClr val="tx2"/>
                </a:solidFill>
                <a:latin typeface="+mj-lt"/>
              </a:rPr>
              <a:t>(A) Landbrug, jagt, skovbrug og fiskeri</a:t>
            </a:r>
          </a:p>
          <a:p>
            <a:pPr marL="171450" indent="-171450" algn="l">
              <a:lnSpc>
                <a:spcPct val="106000"/>
              </a:lnSpc>
              <a:buFont typeface="Arial" panose="020B0604020202020204" pitchFamily="34" charset="0"/>
              <a:buChar char="•"/>
            </a:pPr>
            <a:r>
              <a:rPr lang="da-DK" sz="900" spc="-10">
                <a:solidFill>
                  <a:schemeClr val="tx2"/>
                </a:solidFill>
                <a:latin typeface="+mj-lt"/>
              </a:rPr>
              <a:t>(B) Råstofudvinding</a:t>
            </a:r>
          </a:p>
          <a:p>
            <a:pPr marL="171450" indent="-171450" algn="l">
              <a:lnSpc>
                <a:spcPct val="106000"/>
              </a:lnSpc>
              <a:buFont typeface="Arial" panose="020B0604020202020204" pitchFamily="34" charset="0"/>
              <a:buChar char="•"/>
            </a:pPr>
            <a:r>
              <a:rPr lang="da-DK" sz="900" spc="-10">
                <a:solidFill>
                  <a:schemeClr val="tx2"/>
                </a:solidFill>
                <a:latin typeface="+mj-lt"/>
              </a:rPr>
              <a:t>(C) Fremstillingsvirksomhed</a:t>
            </a:r>
          </a:p>
          <a:p>
            <a:pPr marL="171450" indent="-171450" algn="l">
              <a:lnSpc>
                <a:spcPct val="106000"/>
              </a:lnSpc>
              <a:buFont typeface="Arial" panose="020B0604020202020204" pitchFamily="34" charset="0"/>
              <a:buChar char="•"/>
            </a:pPr>
            <a:r>
              <a:rPr lang="da-DK" sz="900" spc="-10">
                <a:solidFill>
                  <a:schemeClr val="tx2"/>
                </a:solidFill>
                <a:latin typeface="+mj-lt"/>
              </a:rPr>
              <a:t>(D) El, gas og fjernvarmeforsyning</a:t>
            </a:r>
          </a:p>
          <a:p>
            <a:pPr marL="171450" indent="-171450" algn="l">
              <a:lnSpc>
                <a:spcPct val="106000"/>
              </a:lnSpc>
              <a:buFont typeface="Arial" panose="020B0604020202020204" pitchFamily="34" charset="0"/>
              <a:buChar char="•"/>
            </a:pPr>
            <a:r>
              <a:rPr lang="da-DK" sz="900" spc="-10">
                <a:solidFill>
                  <a:schemeClr val="tx2"/>
                </a:solidFill>
                <a:latin typeface="+mj-lt"/>
              </a:rPr>
              <a:t>(E) Vandforsyning; kloakvæsen, affaldshåndtering og rensning af jord og grundvand</a:t>
            </a:r>
          </a:p>
          <a:p>
            <a:pPr marL="171450" indent="-171450" algn="l">
              <a:lnSpc>
                <a:spcPct val="106000"/>
              </a:lnSpc>
              <a:buFont typeface="Arial" panose="020B0604020202020204" pitchFamily="34" charset="0"/>
              <a:buChar char="•"/>
            </a:pPr>
            <a:r>
              <a:rPr lang="da-DK" sz="900" spc="-10">
                <a:solidFill>
                  <a:schemeClr val="tx2"/>
                </a:solidFill>
                <a:latin typeface="+mj-lt"/>
              </a:rPr>
              <a:t>(F) Bygge og anlægsvirksomhed</a:t>
            </a:r>
          </a:p>
          <a:p>
            <a:pPr marL="171450" indent="-171450" algn="l">
              <a:lnSpc>
                <a:spcPct val="106000"/>
              </a:lnSpc>
              <a:buFont typeface="Arial" panose="020B0604020202020204" pitchFamily="34" charset="0"/>
              <a:buChar char="•"/>
            </a:pPr>
            <a:r>
              <a:rPr lang="da-DK" sz="900" spc="-10">
                <a:solidFill>
                  <a:schemeClr val="tx2"/>
                </a:solidFill>
                <a:latin typeface="+mj-lt"/>
              </a:rPr>
              <a:t>(G) Engroshandel og detailhandel; Reparation af motorkøretøjer og motorcykler</a:t>
            </a:r>
          </a:p>
          <a:p>
            <a:pPr marL="171450" indent="-171450" algn="l">
              <a:lnSpc>
                <a:spcPct val="106000"/>
              </a:lnSpc>
              <a:buFont typeface="Arial" panose="020B0604020202020204" pitchFamily="34" charset="0"/>
              <a:buChar char="•"/>
            </a:pPr>
            <a:r>
              <a:rPr lang="da-DK" sz="900" spc="-10">
                <a:solidFill>
                  <a:schemeClr val="tx2"/>
                </a:solidFill>
                <a:latin typeface="+mj-lt"/>
              </a:rPr>
              <a:t>(H) Transport og godshåndtering</a:t>
            </a:r>
          </a:p>
          <a:p>
            <a:pPr marL="171450" indent="-171450" algn="l">
              <a:lnSpc>
                <a:spcPct val="106000"/>
              </a:lnSpc>
              <a:buFont typeface="Arial" panose="020B0604020202020204" pitchFamily="34" charset="0"/>
              <a:buChar char="•"/>
            </a:pPr>
            <a:r>
              <a:rPr lang="da-DK" sz="900" spc="-10">
                <a:solidFill>
                  <a:schemeClr val="tx2"/>
                </a:solidFill>
                <a:latin typeface="+mj-lt"/>
              </a:rPr>
              <a:t>(L) Fast ejendom</a:t>
            </a:r>
          </a:p>
          <a:p>
            <a:pPr algn="l">
              <a:lnSpc>
                <a:spcPct val="106000"/>
              </a:lnSpc>
              <a:spcBef>
                <a:spcPts val="800"/>
              </a:spcBef>
            </a:pPr>
            <a:r>
              <a:rPr lang="da-DK" sz="900" spc="-10">
                <a:solidFill>
                  <a:schemeClr val="tx2"/>
                </a:solidFill>
                <a:latin typeface="+mj-lt"/>
              </a:rPr>
              <a:t>Du kan få hjælp til at finde din virksomheds NACE kode(r) ved hjælp af </a:t>
            </a:r>
            <a:r>
              <a:rPr lang="da-DK" sz="900" spc="-10" err="1">
                <a:solidFill>
                  <a:srgbClr val="1B4529"/>
                </a:solidFill>
                <a:latin typeface="+mj-lt"/>
              </a:rPr>
              <a:t>Erhvervsstyrelsens</a:t>
            </a:r>
            <a:r>
              <a:rPr lang="da-DK" sz="900" spc="-10">
                <a:solidFill>
                  <a:srgbClr val="1B4529"/>
                </a:solidFill>
                <a:latin typeface="+mj-lt"/>
              </a:rPr>
              <a:t> værktøj til branchekoder. </a:t>
            </a:r>
            <a:r>
              <a:rPr lang="da-DK" sz="900" spc="-10">
                <a:solidFill>
                  <a:schemeClr val="tx2"/>
                </a:solidFill>
                <a:latin typeface="+mj-lt"/>
              </a:rPr>
              <a:t>De første fire cifre i din virksomheds branchekode udgør NACE-koden. De sidste to cifre i branchekoden er en dansk underopdeling, som du ikke behøver at oplyse om i ESG-skabelonen.</a:t>
            </a:r>
          </a:p>
          <a:p>
            <a:pPr algn="l">
              <a:lnSpc>
                <a:spcPct val="106000"/>
              </a:lnSpc>
              <a:spcBef>
                <a:spcPts val="800"/>
              </a:spcBef>
            </a:pPr>
            <a:r>
              <a:rPr lang="da-DK" sz="900" spc="-10">
                <a:solidFill>
                  <a:schemeClr val="tx2"/>
                </a:solidFill>
                <a:hlinkClick r:id="rId3">
                  <a:extLst>
                    <a:ext uri="{A12FA001-AC4F-418D-AE19-62706E023703}">
                      <ahyp:hlinkClr xmlns:ahyp="http://schemas.microsoft.com/office/drawing/2018/hyperlinkcolor" val="tx"/>
                    </a:ext>
                  </a:extLst>
                </a:hlinkClick>
              </a:rPr>
              <a:t>Find branchekode og NACE-kode på Virk</a:t>
            </a:r>
            <a:endParaRPr lang="da-DK" sz="900" spc="-10">
              <a:solidFill>
                <a:schemeClr val="tx2"/>
              </a:solidFill>
              <a:hlinkClick r:id="rId4">
                <a:extLst>
                  <a:ext uri="{A12FA001-AC4F-418D-AE19-62706E023703}">
                    <ahyp:hlinkClr xmlns:ahyp="http://schemas.microsoft.com/office/drawing/2018/hyperlinkcolor" val="tx"/>
                  </a:ext>
                </a:extLst>
              </a:hlinkClick>
            </a:endParaRPr>
          </a:p>
          <a:p>
            <a:pPr algn="l">
              <a:lnSpc>
                <a:spcPct val="106000"/>
              </a:lnSpc>
              <a:spcBef>
                <a:spcPts val="800"/>
              </a:spcBef>
            </a:pPr>
            <a:r>
              <a:rPr lang="da-DK" sz="900" b="1" spc="-10">
                <a:solidFill>
                  <a:schemeClr val="tx2"/>
                </a:solidFill>
                <a:latin typeface="+mj-lt"/>
              </a:rPr>
              <a:t>Fuldtidsækvivalent</a:t>
            </a:r>
            <a:r>
              <a:rPr lang="da-DK" sz="900" spc="-10">
                <a:solidFill>
                  <a:schemeClr val="tx2"/>
                </a:solidFill>
                <a:latin typeface="+mj-lt"/>
              </a:rPr>
              <a:t> er en betegnelse for antallet af fuldtidsstillinger i en virksomhed. </a:t>
            </a:r>
          </a:p>
          <a:p>
            <a:pPr algn="l">
              <a:lnSpc>
                <a:spcPct val="106000"/>
              </a:lnSpc>
              <a:spcBef>
                <a:spcPts val="800"/>
              </a:spcBef>
            </a:pPr>
            <a:endParaRPr lang="da-DK" sz="900" b="1" spc="-10">
              <a:solidFill>
                <a:schemeClr val="tx2"/>
              </a:solidFill>
              <a:latin typeface="+mj-lt"/>
            </a:endParaRPr>
          </a:p>
          <a:p>
            <a:pPr algn="l">
              <a:lnSpc>
                <a:spcPct val="106000"/>
              </a:lnSpc>
            </a:pPr>
            <a:endParaRPr lang="da-DK" sz="900" spc="-10">
              <a:solidFill>
                <a:schemeClr val="tx2"/>
              </a:solidFill>
            </a:endParaRPr>
          </a:p>
        </p:txBody>
      </p:sp>
      <p:pic>
        <p:nvPicPr>
          <p:cNvPr id="6" name="Graphic 2">
            <a:extLst>
              <a:ext uri="{FF2B5EF4-FFF2-40B4-BE49-F238E27FC236}">
                <a16:creationId xmlns:a16="http://schemas.microsoft.com/office/drawing/2014/main" id="{9DDB2007-4C47-E637-F5C5-D2CBD279C34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233258" y="1104042"/>
            <a:ext cx="257747" cy="232600"/>
          </a:xfrm>
          <a:prstGeom prst="rect">
            <a:avLst/>
          </a:prstGeom>
        </p:spPr>
      </p:pic>
      <p:pic>
        <p:nvPicPr>
          <p:cNvPr id="11" name="Graphic 10">
            <a:extLst>
              <a:ext uri="{FF2B5EF4-FFF2-40B4-BE49-F238E27FC236}">
                <a16:creationId xmlns:a16="http://schemas.microsoft.com/office/drawing/2014/main" id="{CA1F3D0F-76C2-68BD-154F-E0C590DA9B38}"/>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3120" y="1062146"/>
            <a:ext cx="207455" cy="232601"/>
          </a:xfrm>
          <a:prstGeom prst="rect">
            <a:avLst/>
          </a:prstGeom>
        </p:spPr>
      </p:pic>
      <p:pic>
        <p:nvPicPr>
          <p:cNvPr id="8" name="Graphic 15">
            <a:extLst>
              <a:ext uri="{FF2B5EF4-FFF2-40B4-BE49-F238E27FC236}">
                <a16:creationId xmlns:a16="http://schemas.microsoft.com/office/drawing/2014/main" id="{8F578226-254A-EF9D-D1F8-71C77DF843BB}"/>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66061" y="6099925"/>
            <a:ext cx="83482" cy="88700"/>
          </a:xfrm>
          <a:prstGeom prst="rect">
            <a:avLst/>
          </a:prstGeom>
        </p:spPr>
      </p:pic>
      <p:pic>
        <p:nvPicPr>
          <p:cNvPr id="10" name="Graphic 15">
            <a:extLst>
              <a:ext uri="{FF2B5EF4-FFF2-40B4-BE49-F238E27FC236}">
                <a16:creationId xmlns:a16="http://schemas.microsoft.com/office/drawing/2014/main" id="{9BED6C3E-B9F7-9CBE-39D7-71E11C2551D7}"/>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54684" y="2088318"/>
            <a:ext cx="83482" cy="88700"/>
          </a:xfrm>
          <a:prstGeom prst="rect">
            <a:avLst/>
          </a:prstGeom>
        </p:spPr>
      </p:pic>
      <p:sp>
        <p:nvSpPr>
          <p:cNvPr id="12" name="Rectangle 7">
            <a:extLst>
              <a:ext uri="{FF2B5EF4-FFF2-40B4-BE49-F238E27FC236}">
                <a16:creationId xmlns:a16="http://schemas.microsoft.com/office/drawing/2014/main" id="{A5C11EE3-AA8E-10F3-7DC5-605E52FB62CF}"/>
              </a:ext>
            </a:extLst>
          </p:cNvPr>
          <p:cNvSpPr/>
          <p:nvPr/>
        </p:nvSpPr>
        <p:spPr>
          <a:xfrm>
            <a:off x="479906" y="4608211"/>
            <a:ext cx="7349071" cy="90990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defRPr/>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 Basismodulet.</a:t>
            </a:r>
          </a:p>
          <a:p>
            <a:pPr>
              <a:lnSpc>
                <a:spcPct val="106000"/>
              </a:lnSpc>
              <a:defRPr/>
            </a:pPr>
            <a:endParaRPr lang="da-DK" sz="900" spc="-10">
              <a:solidFill>
                <a:schemeClr val="bg1"/>
              </a:solidFill>
            </a:endParaRPr>
          </a:p>
          <a:p>
            <a:pPr>
              <a:lnSpc>
                <a:spcPct val="106000"/>
              </a:lnSpc>
            </a:pPr>
            <a:r>
              <a:rPr lang="da-DK" sz="900" spc="-10">
                <a:solidFill>
                  <a:schemeClr val="bg1"/>
                </a:solidFill>
              </a:rPr>
              <a:t>Eventuelle fortrolige oplysninger: Hvis du i din ESG-opgørelse har udeladt oplysningspunkter, fordi du vurderer, at de er fortrolige i netop din virksomhed, skal du oplyse om, hvilke konkrete oplysningspunkter du har valgt at udelade af hensyn til fortrolighed. Det er kun relevant at udfylde dette oplysningspunkt, hvis du har valgt at følge hele Basismodulet i din ESG-opgørelse.</a:t>
            </a:r>
          </a:p>
        </p:txBody>
      </p:sp>
      <p:graphicFrame>
        <p:nvGraphicFramePr>
          <p:cNvPr id="13" name="Tabel 12">
            <a:extLst>
              <a:ext uri="{FF2B5EF4-FFF2-40B4-BE49-F238E27FC236}">
                <a16:creationId xmlns:a16="http://schemas.microsoft.com/office/drawing/2014/main" id="{587792AB-2BA7-5FB3-02B8-FCB6AB3FD5C6}"/>
              </a:ext>
            </a:extLst>
          </p:cNvPr>
          <p:cNvGraphicFramePr>
            <a:graphicFrameLocks noGrp="1"/>
          </p:cNvGraphicFramePr>
          <p:nvPr>
            <p:extLst>
              <p:ext uri="{D42A27DB-BD31-4B8C-83A1-F6EECF244321}">
                <p14:modId xmlns:p14="http://schemas.microsoft.com/office/powerpoint/2010/main" val="4102137981"/>
              </p:ext>
            </p:extLst>
          </p:nvPr>
        </p:nvGraphicFramePr>
        <p:xfrm>
          <a:off x="479906" y="5593061"/>
          <a:ext cx="7354375" cy="692640"/>
        </p:xfrm>
        <a:graphic>
          <a:graphicData uri="http://schemas.openxmlformats.org/drawingml/2006/table">
            <a:tbl>
              <a:tblPr firstRow="1">
                <a:tableStyleId>{2A488322-F2BA-4B5B-9748-0D474271808F}</a:tableStyleId>
              </a:tblPr>
              <a:tblGrid>
                <a:gridCol w="3400867">
                  <a:extLst>
                    <a:ext uri="{9D8B030D-6E8A-4147-A177-3AD203B41FA5}">
                      <a16:colId xmlns:a16="http://schemas.microsoft.com/office/drawing/2014/main" val="613205895"/>
                    </a:ext>
                  </a:extLst>
                </a:gridCol>
                <a:gridCol w="3953508">
                  <a:extLst>
                    <a:ext uri="{9D8B030D-6E8A-4147-A177-3AD203B41FA5}">
                      <a16:colId xmlns:a16="http://schemas.microsoft.com/office/drawing/2014/main" val="2415866723"/>
                    </a:ext>
                  </a:extLst>
                </a:gridCol>
              </a:tblGrid>
              <a:tr h="0">
                <a:tc gridSpan="2">
                  <a:txBody>
                    <a:bodyPr/>
                    <a:lstStyle/>
                    <a:p>
                      <a:pPr algn="l"/>
                      <a:r>
                        <a:rPr lang="da-DK" sz="900" b="1" kern="1200" spc="-10" noProof="0">
                          <a:solidFill>
                            <a:schemeClr val="tx2"/>
                          </a:solidFill>
                          <a:latin typeface="+mn-lt"/>
                          <a:ea typeface="+mn-ea"/>
                          <a:cs typeface="+mn-cs"/>
                        </a:rPr>
                        <a:t>ESG-opgørelsen indeholder udeladelser grundet fortrolighed eller sensitiv forretningsinformation </a:t>
                      </a:r>
                      <a:r>
                        <a:rPr lang="da-DK" sz="900" b="0" kern="1200" spc="-10">
                          <a:solidFill>
                            <a:schemeClr val="tx2"/>
                          </a:solidFill>
                          <a:latin typeface="+mn-lt"/>
                          <a:ea typeface="+mn-ea"/>
                          <a:cs typeface="+mn-cs"/>
                        </a:rPr>
                        <a:t>(pkt. 24b)</a:t>
                      </a:r>
                      <a:endParaRPr lang="da-DK" sz="900" b="0"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7606913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0" kern="1200" spc="-1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kern="1200" spc="-10">
                          <a:solidFill>
                            <a:schemeClr val="tx2"/>
                          </a:solidFill>
                          <a:latin typeface="+mn-lt"/>
                          <a:ea typeface="+mn-ea"/>
                          <a:cs typeface="+mn-cs"/>
                        </a:rPr>
                        <a:t>Følgende oplysningspunkter er udeladt</a:t>
                      </a:r>
                    </a:p>
                    <a:p>
                      <a:pPr algn="l"/>
                      <a:endParaRPr lang="da-DK" sz="900" b="1" kern="1200" spc="-10" noProof="0">
                        <a:solidFill>
                          <a:schemeClr val="tx2"/>
                        </a:solidFill>
                        <a:latin typeface="+mn-lt"/>
                        <a:ea typeface="+mn-ea"/>
                        <a:cs typeface="+mn-cs"/>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noProof="0" dirty="0">
                          <a:solidFill>
                            <a:schemeClr val="accent2"/>
                          </a:solidFill>
                          <a:latin typeface="+mn-lt"/>
                          <a:cs typeface="Calibri" panose="020F0502020204030204" pitchFamily="34" charset="0"/>
                        </a:rPr>
                        <a:t>[Indsæt navnet på de(t) oplysningspunkt(er), som er udeladt grundet fortrolighed]</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74898051"/>
                  </a:ext>
                </a:extLst>
              </a:tr>
            </a:tbl>
          </a:graphicData>
        </a:graphic>
      </p:graphicFrame>
      <p:pic>
        <p:nvPicPr>
          <p:cNvPr id="16" name="Graphic 9">
            <a:extLst>
              <a:ext uri="{FF2B5EF4-FFF2-40B4-BE49-F238E27FC236}">
                <a16:creationId xmlns:a16="http://schemas.microsoft.com/office/drawing/2014/main" id="{42A36465-C7E1-4537-6310-B7EED655EA46}"/>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755" y="4652681"/>
            <a:ext cx="207455" cy="232601"/>
          </a:xfrm>
          <a:prstGeom prst="rect">
            <a:avLst/>
          </a:prstGeom>
        </p:spPr>
      </p:pic>
    </p:spTree>
    <p:extLst>
      <p:ext uri="{BB962C8B-B14F-4D97-AF65-F5344CB8AC3E}">
        <p14:creationId xmlns:p14="http://schemas.microsoft.com/office/powerpoint/2010/main" val="19726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50DD1-68D5-731F-A718-D62C3CF30A65}"/>
              </a:ext>
            </a:extLst>
          </p:cNvPr>
          <p:cNvSpPr>
            <a:spLocks noGrp="1"/>
          </p:cNvSpPr>
          <p:nvPr>
            <p:ph type="title"/>
          </p:nvPr>
        </p:nvSpPr>
        <p:spPr>
          <a:xfrm>
            <a:off x="518600" y="513927"/>
            <a:ext cx="11165400" cy="249299"/>
          </a:xfrm>
        </p:spPr>
        <p:txBody>
          <a:bodyPr/>
          <a:lstStyle/>
          <a:p>
            <a:r>
              <a:rPr lang="da-DK"/>
              <a:t>Grundlag for udarbejdelse (B1) - fortsat</a:t>
            </a:r>
          </a:p>
        </p:txBody>
      </p:sp>
      <p:sp>
        <p:nvSpPr>
          <p:cNvPr id="7" name="Rectangle 6">
            <a:extLst>
              <a:ext uri="{FF2B5EF4-FFF2-40B4-BE49-F238E27FC236}">
                <a16:creationId xmlns:a16="http://schemas.microsoft.com/office/drawing/2014/main" id="{3BEAA9D6-FE63-3E44-DABB-1F30AD591826}"/>
              </a:ext>
            </a:extLst>
          </p:cNvPr>
          <p:cNvSpPr/>
          <p:nvPr/>
        </p:nvSpPr>
        <p:spPr>
          <a:xfrm>
            <a:off x="481498" y="3620195"/>
            <a:ext cx="7402078" cy="80832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 Basismodulet. </a:t>
            </a:r>
          </a:p>
          <a:p>
            <a:pPr>
              <a:lnSpc>
                <a:spcPct val="106000"/>
              </a:lnSpc>
            </a:pPr>
            <a:endParaRPr lang="da-DK" sz="900" spc="-10">
              <a:solidFill>
                <a:schemeClr val="bg1"/>
              </a:solidFill>
            </a:endParaRPr>
          </a:p>
          <a:p>
            <a:pPr>
              <a:lnSpc>
                <a:spcPct val="106000"/>
              </a:lnSpc>
            </a:pPr>
            <a:r>
              <a:rPr lang="da-DK" sz="900" spc="-10">
                <a:solidFill>
                  <a:schemeClr val="bg1"/>
                </a:solidFill>
              </a:rPr>
              <a:t>Hvis din virksomhed har et ESG-certifikat eller miljømærke, </a:t>
            </a:r>
            <a:r>
              <a:rPr lang="da-DK" sz="900" b="1" spc="-10">
                <a:solidFill>
                  <a:schemeClr val="bg1"/>
                </a:solidFill>
              </a:rPr>
              <a:t>skal</a:t>
            </a:r>
            <a:r>
              <a:rPr lang="da-DK" sz="900" spc="-10">
                <a:solidFill>
                  <a:schemeClr val="bg1"/>
                </a:solidFill>
              </a:rPr>
              <a:t> der gives en kort beskrivelse af disse (fx navn på certifikat- eller miljømærke, dato, vurderingsscore).</a:t>
            </a:r>
            <a:endParaRPr lang="da-DK" sz="900" b="1" spc="-10">
              <a:solidFill>
                <a:schemeClr val="bg1"/>
              </a:solidFill>
            </a:endParaRPr>
          </a:p>
        </p:txBody>
      </p:sp>
      <p:pic>
        <p:nvPicPr>
          <p:cNvPr id="11" name="Graphic 10">
            <a:extLst>
              <a:ext uri="{FF2B5EF4-FFF2-40B4-BE49-F238E27FC236}">
                <a16:creationId xmlns:a16="http://schemas.microsoft.com/office/drawing/2014/main" id="{EC0A4FD9-CD66-4681-595B-4557A461B42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8979" y="1108695"/>
            <a:ext cx="207455" cy="232601"/>
          </a:xfrm>
          <a:prstGeom prst="rect">
            <a:avLst/>
          </a:prstGeom>
        </p:spPr>
      </p:pic>
      <p:sp>
        <p:nvSpPr>
          <p:cNvPr id="6" name="Slide Number Placeholder 5">
            <a:extLst>
              <a:ext uri="{FF2B5EF4-FFF2-40B4-BE49-F238E27FC236}">
                <a16:creationId xmlns:a16="http://schemas.microsoft.com/office/drawing/2014/main" id="{4477F7BF-85D3-AAB2-E437-08AF193582A9}"/>
              </a:ext>
              <a:ext uri="{C183D7F6-B498-43B3-948B-1728B52AA6E4}">
                <adec:decorative xmlns:adec="http://schemas.microsoft.com/office/drawing/2017/decorative" val="1"/>
              </a:ext>
            </a:extLst>
          </p:cNvPr>
          <p:cNvSpPr>
            <a:spLocks noGrp="1"/>
          </p:cNvSpPr>
          <p:nvPr>
            <p:ph type="sldNum" sz="quarter" idx="12"/>
          </p:nvPr>
        </p:nvSpPr>
        <p:spPr>
          <a:xfrm>
            <a:off x="9180000" y="6450239"/>
            <a:ext cx="2743200" cy="153888"/>
          </a:xfrm>
        </p:spPr>
        <p:txBody>
          <a:bodyPr/>
          <a:lstStyle/>
          <a:p>
            <a:fld id="{5A0D23CF-C5A3-5445-819D-C647D180BB4B}" type="slidenum">
              <a:rPr lang="da-DK" smtClean="0"/>
              <a:pPr/>
              <a:t>8</a:t>
            </a:fld>
            <a:endParaRPr lang="da-DK"/>
          </a:p>
        </p:txBody>
      </p:sp>
      <p:sp>
        <p:nvSpPr>
          <p:cNvPr id="5" name="Footer Placeholder 4">
            <a:extLst>
              <a:ext uri="{FF2B5EF4-FFF2-40B4-BE49-F238E27FC236}">
                <a16:creationId xmlns:a16="http://schemas.microsoft.com/office/drawing/2014/main" id="{DBAF5DBA-985E-0DEE-3635-AA29433685C0}"/>
              </a:ext>
              <a:ext uri="{C183D7F6-B498-43B3-948B-1728B52AA6E4}">
                <adec:decorative xmlns:adec="http://schemas.microsoft.com/office/drawing/2017/decorative" val="1"/>
              </a:ext>
            </a:extLst>
          </p:cNvPr>
          <p:cNvSpPr>
            <a:spLocks noGrp="1"/>
          </p:cNvSpPr>
          <p:nvPr>
            <p:ph type="ftr" sz="quarter" idx="11"/>
          </p:nvPr>
        </p:nvSpPr>
        <p:spPr>
          <a:xfrm>
            <a:off x="8280504" y="224972"/>
            <a:ext cx="3642695" cy="153888"/>
          </a:xfrm>
        </p:spPr>
        <p:txBody>
          <a:bodyPr/>
          <a:lstStyle/>
          <a:p>
            <a:r>
              <a:rPr lang="da-DK"/>
              <a:t>KLIK FOR AT INDSÆTTE FIRMANAVN</a:t>
            </a:r>
          </a:p>
        </p:txBody>
      </p:sp>
      <p:graphicFrame>
        <p:nvGraphicFramePr>
          <p:cNvPr id="2" name="Tabel 1">
            <a:extLst>
              <a:ext uri="{FF2B5EF4-FFF2-40B4-BE49-F238E27FC236}">
                <a16:creationId xmlns:a16="http://schemas.microsoft.com/office/drawing/2014/main" id="{7A907455-9CB7-376B-6B21-2E615B3A35EE}"/>
              </a:ext>
            </a:extLst>
          </p:cNvPr>
          <p:cNvGraphicFramePr>
            <a:graphicFrameLocks noGrp="1"/>
          </p:cNvGraphicFramePr>
          <p:nvPr>
            <p:extLst>
              <p:ext uri="{D42A27DB-BD31-4B8C-83A1-F6EECF244321}">
                <p14:modId xmlns:p14="http://schemas.microsoft.com/office/powerpoint/2010/main" val="1383948538"/>
              </p:ext>
            </p:extLst>
          </p:nvPr>
        </p:nvGraphicFramePr>
        <p:xfrm>
          <a:off x="481498" y="4564199"/>
          <a:ext cx="7402078" cy="1796760"/>
        </p:xfrm>
        <a:graphic>
          <a:graphicData uri="http://schemas.openxmlformats.org/drawingml/2006/table">
            <a:tbl>
              <a:tblPr firstRow="1">
                <a:tableStyleId>{2A488322-F2BA-4B5B-9748-0D474271808F}</a:tableStyleId>
              </a:tblPr>
              <a:tblGrid>
                <a:gridCol w="2544670">
                  <a:extLst>
                    <a:ext uri="{9D8B030D-6E8A-4147-A177-3AD203B41FA5}">
                      <a16:colId xmlns:a16="http://schemas.microsoft.com/office/drawing/2014/main" val="3746818765"/>
                    </a:ext>
                  </a:extLst>
                </a:gridCol>
                <a:gridCol w="2442303">
                  <a:extLst>
                    <a:ext uri="{9D8B030D-6E8A-4147-A177-3AD203B41FA5}">
                      <a16:colId xmlns:a16="http://schemas.microsoft.com/office/drawing/2014/main" val="465692987"/>
                    </a:ext>
                  </a:extLst>
                </a:gridCol>
                <a:gridCol w="1288275">
                  <a:extLst>
                    <a:ext uri="{9D8B030D-6E8A-4147-A177-3AD203B41FA5}">
                      <a16:colId xmlns:a16="http://schemas.microsoft.com/office/drawing/2014/main" val="857047578"/>
                    </a:ext>
                  </a:extLst>
                </a:gridCol>
                <a:gridCol w="1126830">
                  <a:extLst>
                    <a:ext uri="{9D8B030D-6E8A-4147-A177-3AD203B41FA5}">
                      <a16:colId xmlns:a16="http://schemas.microsoft.com/office/drawing/2014/main" val="1742107540"/>
                    </a:ext>
                  </a:extLst>
                </a:gridCol>
              </a:tblGrid>
              <a:tr h="252000">
                <a:tc>
                  <a:txBody>
                    <a:bodyPr/>
                    <a:lstStyle/>
                    <a:p>
                      <a:pPr algn="l"/>
                      <a:r>
                        <a:rPr lang="da-DK" sz="900" b="1" kern="1200" spc="-10" noProof="0">
                          <a:solidFill>
                            <a:schemeClr val="tx2"/>
                          </a:solidFill>
                          <a:latin typeface="+mn-lt"/>
                          <a:ea typeface="+mn-ea"/>
                          <a:cs typeface="+mn-cs"/>
                        </a:rPr>
                        <a:t>Navn på ESG-certifikat/miljømærke </a:t>
                      </a:r>
                      <a:r>
                        <a:rPr lang="da-DK" sz="900" b="0" kern="1200" spc="-10" noProof="0">
                          <a:solidFill>
                            <a:schemeClr val="tx2"/>
                          </a:solidFill>
                          <a:latin typeface="+mn-lt"/>
                          <a:ea typeface="+mn-ea"/>
                          <a:cs typeface="+mn-cs"/>
                        </a:rPr>
                        <a:t>(pkt. 25)</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b="1" kern="1200" spc="-10" noProof="0">
                          <a:solidFill>
                            <a:schemeClr val="tx2"/>
                          </a:solidFill>
                          <a:latin typeface="+mn-lt"/>
                          <a:ea typeface="+mn-ea"/>
                          <a:cs typeface="+mn-cs"/>
                        </a:rPr>
                        <a:t>Kort beskrivelse</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b="1" kern="1200" spc="-10" noProof="0">
                          <a:solidFill>
                            <a:schemeClr val="tx2"/>
                          </a:solidFill>
                          <a:latin typeface="+mn-lt"/>
                          <a:ea typeface="+mn-ea"/>
                          <a:cs typeface="+mn-cs"/>
                        </a:rPr>
                        <a:t>Dato for udstedelse/</a:t>
                      </a:r>
                    </a:p>
                    <a:p>
                      <a:pPr algn="l"/>
                      <a:r>
                        <a:rPr lang="da-DK" sz="900" b="1" kern="1200" spc="-10" noProof="0">
                          <a:solidFill>
                            <a:schemeClr val="tx2"/>
                          </a:solidFill>
                          <a:latin typeface="+mn-lt"/>
                          <a:ea typeface="+mn-ea"/>
                          <a:cs typeface="+mn-cs"/>
                        </a:rPr>
                        <a:t>gyldighed</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b="1" kern="1200" spc="-10" noProof="0">
                          <a:solidFill>
                            <a:schemeClr val="tx2"/>
                          </a:solidFill>
                          <a:latin typeface="+mn-lt"/>
                          <a:ea typeface="+mn-ea"/>
                          <a:cs typeface="+mn-cs"/>
                        </a:rPr>
                        <a:t>Evt. rating</a:t>
                      </a: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613430332"/>
                  </a:ext>
                </a:extLst>
              </a:tr>
              <a:tr h="252000">
                <a:tc>
                  <a:txBody>
                    <a:bodyPr/>
                    <a:lstStyle/>
                    <a:p>
                      <a:pPr algn="l"/>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navn på certifikat eller miljømærke</a:t>
                      </a:r>
                      <a:r>
                        <a:rPr lang="da-DK" sz="900" noProof="0">
                          <a:solidFill>
                            <a:schemeClr val="accent2"/>
                          </a:solidFill>
                          <a:latin typeface="Calibri" panose="020F0502020204030204" pitchFamily="34" charset="0"/>
                          <a:ea typeface="Calibri" panose="020F0502020204030204" pitchFamily="34" charset="0"/>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kort beskrivelse af ESG-certifikatet/miljømærket</a:t>
                      </a:r>
                      <a:r>
                        <a:rPr lang="da-DK" sz="900" noProof="0">
                          <a:solidFill>
                            <a:schemeClr val="accent2"/>
                          </a:solidFill>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noProof="0">
                        <a:solidFill>
                          <a:schemeClr val="accent2"/>
                        </a:solidFill>
                        <a:latin typeface="+mn-lt"/>
                      </a:endParaRPr>
                    </a:p>
                  </a:txBody>
                  <a:tcPr marL="54000" marR="54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 dato]</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5006062"/>
                  </a:ext>
                </a:extLst>
              </a:tr>
              <a:tr h="252000">
                <a:tc>
                  <a:txBody>
                    <a:bodyPr/>
                    <a:lstStyle/>
                    <a:p>
                      <a:pPr algn="l"/>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navn på certifikat eller miljømærke</a:t>
                      </a:r>
                      <a:r>
                        <a:rPr lang="da-DK" sz="900" noProof="0">
                          <a:solidFill>
                            <a:schemeClr val="accent2"/>
                          </a:solidFill>
                          <a:latin typeface="Calibri" panose="020F0502020204030204" pitchFamily="34" charset="0"/>
                          <a:ea typeface="Calibri" panose="020F0502020204030204" pitchFamily="34" charset="0"/>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kort beskrivelse af ESG-certifikatet/miljømærket</a:t>
                      </a:r>
                      <a:r>
                        <a:rPr lang="da-DK" sz="900" noProof="0">
                          <a:solidFill>
                            <a:schemeClr val="accent2"/>
                          </a:solidFill>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 dato]</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45648151"/>
                  </a:ext>
                </a:extLst>
              </a:tr>
              <a:tr h="252000">
                <a:tc>
                  <a:txBody>
                    <a:bodyPr/>
                    <a:lstStyle/>
                    <a:p>
                      <a:pPr algn="l"/>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navn på certifikat eller miljømærke</a:t>
                      </a:r>
                      <a:r>
                        <a:rPr lang="da-DK" sz="900" noProof="0">
                          <a:solidFill>
                            <a:schemeClr val="accent2"/>
                          </a:solidFill>
                          <a:latin typeface="Calibri" panose="020F0502020204030204" pitchFamily="34" charset="0"/>
                          <a:ea typeface="Calibri" panose="020F0502020204030204" pitchFamily="34" charset="0"/>
                          <a:cs typeface="Calibri" panose="020F0502020204030204" pitchFamily="34" charset="0"/>
                        </a:rPr>
                        <a:t>]</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kort beskrivelse af ESG-certifikatet/miljømærket</a:t>
                      </a:r>
                      <a:r>
                        <a:rPr lang="da-DK" sz="900" noProof="0">
                          <a:solidFill>
                            <a:schemeClr val="accent2"/>
                          </a:solidFill>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 dato]</a:t>
                      </a:r>
                      <a:endParaRPr lang="da-DK" sz="900" noProof="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noProof="0" dirty="0">
                          <a:solidFill>
                            <a:schemeClr val="accent2"/>
                          </a:solidFill>
                          <a:latin typeface="+mn-lt"/>
                          <a:cs typeface="Calibri" panose="020F0502020204030204" pitchFamily="34" charset="0"/>
                        </a:rPr>
                        <a:t>[</a:t>
                      </a:r>
                      <a:r>
                        <a:rPr lang="da-DK" sz="900" noProof="0" dirty="0">
                          <a:solidFill>
                            <a:schemeClr val="accent2"/>
                          </a:solidFill>
                          <a:latin typeface="+mn-lt"/>
                        </a:rPr>
                        <a:t>Indsæt</a:t>
                      </a:r>
                      <a:r>
                        <a:rPr lang="da-DK" sz="900" noProof="0" dirty="0">
                          <a:solidFill>
                            <a:schemeClr val="accent2"/>
                          </a:solidFill>
                          <a:latin typeface="+mn-lt"/>
                          <a:cs typeface="Calibri" panose="020F0502020204030204" pitchFamily="34" charset="0"/>
                        </a:rPr>
                        <a:t>]</a:t>
                      </a:r>
                      <a:endParaRPr lang="da-DK" sz="900" noProof="0" dirty="0">
                        <a:solidFill>
                          <a:schemeClr val="accent2"/>
                        </a:solidFill>
                        <a:latin typeface="+mn-lt"/>
                      </a:endParaRPr>
                    </a:p>
                  </a:txBody>
                  <a:tcPr marL="54000" marR="54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07334257"/>
                  </a:ext>
                </a:extLst>
              </a:tr>
            </a:tbl>
          </a:graphicData>
        </a:graphic>
      </p:graphicFrame>
      <p:graphicFrame>
        <p:nvGraphicFramePr>
          <p:cNvPr id="10" name="Tabel 9">
            <a:extLst>
              <a:ext uri="{FF2B5EF4-FFF2-40B4-BE49-F238E27FC236}">
                <a16:creationId xmlns:a16="http://schemas.microsoft.com/office/drawing/2014/main" id="{AA9D6142-7148-BA87-D929-D03B1323ACFD}"/>
              </a:ext>
            </a:extLst>
          </p:cNvPr>
          <p:cNvGraphicFramePr>
            <a:graphicFrameLocks noGrp="1"/>
          </p:cNvGraphicFramePr>
          <p:nvPr>
            <p:extLst>
              <p:ext uri="{D42A27DB-BD31-4B8C-83A1-F6EECF244321}">
                <p14:modId xmlns:p14="http://schemas.microsoft.com/office/powerpoint/2010/main" val="2664834286"/>
              </p:ext>
            </p:extLst>
          </p:nvPr>
        </p:nvGraphicFramePr>
        <p:xfrm>
          <a:off x="534503" y="1369046"/>
          <a:ext cx="7364976" cy="1731600"/>
        </p:xfrm>
        <a:graphic>
          <a:graphicData uri="http://schemas.openxmlformats.org/drawingml/2006/table">
            <a:tbl>
              <a:tblPr firstRow="1">
                <a:tableStyleId>{2A488322-F2BA-4B5B-9748-0D474271808F}</a:tableStyleId>
              </a:tblPr>
              <a:tblGrid>
                <a:gridCol w="1342293">
                  <a:extLst>
                    <a:ext uri="{9D8B030D-6E8A-4147-A177-3AD203B41FA5}">
                      <a16:colId xmlns:a16="http://schemas.microsoft.com/office/drawing/2014/main" val="2041236584"/>
                    </a:ext>
                  </a:extLst>
                </a:gridCol>
                <a:gridCol w="1425386">
                  <a:extLst>
                    <a:ext uri="{9D8B030D-6E8A-4147-A177-3AD203B41FA5}">
                      <a16:colId xmlns:a16="http://schemas.microsoft.com/office/drawing/2014/main" val="2637180759"/>
                    </a:ext>
                  </a:extLst>
                </a:gridCol>
                <a:gridCol w="1089132">
                  <a:extLst>
                    <a:ext uri="{9D8B030D-6E8A-4147-A177-3AD203B41FA5}">
                      <a16:colId xmlns:a16="http://schemas.microsoft.com/office/drawing/2014/main" val="1126871569"/>
                    </a:ext>
                  </a:extLst>
                </a:gridCol>
                <a:gridCol w="1064377">
                  <a:extLst>
                    <a:ext uri="{9D8B030D-6E8A-4147-A177-3AD203B41FA5}">
                      <a16:colId xmlns:a16="http://schemas.microsoft.com/office/drawing/2014/main" val="573454477"/>
                    </a:ext>
                  </a:extLst>
                </a:gridCol>
                <a:gridCol w="1179893">
                  <a:extLst>
                    <a:ext uri="{9D8B030D-6E8A-4147-A177-3AD203B41FA5}">
                      <a16:colId xmlns:a16="http://schemas.microsoft.com/office/drawing/2014/main" val="3277283369"/>
                    </a:ext>
                  </a:extLst>
                </a:gridCol>
                <a:gridCol w="1263895">
                  <a:extLst>
                    <a:ext uri="{9D8B030D-6E8A-4147-A177-3AD203B41FA5}">
                      <a16:colId xmlns:a16="http://schemas.microsoft.com/office/drawing/2014/main" val="3975353283"/>
                    </a:ext>
                  </a:extLst>
                </a:gridCol>
              </a:tblGrid>
              <a:tr h="324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kern="1200" spc="-10">
                          <a:solidFill>
                            <a:schemeClr val="tx2"/>
                          </a:solidFill>
                          <a:latin typeface="+mn-lt"/>
                          <a:ea typeface="+mn-ea"/>
                          <a:cs typeface="+mn-cs"/>
                        </a:rPr>
                        <a:t>Adresser og geolokation på </a:t>
                      </a:r>
                      <a:r>
                        <a:rPr lang="da-DK" sz="900" b="1" u="none" kern="1200" spc="-10">
                          <a:solidFill>
                            <a:schemeClr val="tx2"/>
                          </a:solidFill>
                          <a:latin typeface="+mn-lt"/>
                          <a:ea typeface="+mn-ea"/>
                          <a:cs typeface="+mn-cs"/>
                        </a:rPr>
                        <a:t>væsentlige</a:t>
                      </a:r>
                      <a:r>
                        <a:rPr lang="da-DK" sz="900" b="1" kern="1200" spc="-10">
                          <a:solidFill>
                            <a:schemeClr val="tx2"/>
                          </a:solidFill>
                          <a:latin typeface="+mn-lt"/>
                          <a:ea typeface="+mn-ea"/>
                          <a:cs typeface="+mn-cs"/>
                        </a:rPr>
                        <a:t> aktiver og anlæg, som </a:t>
                      </a:r>
                      <a:r>
                        <a:rPr lang="da-DK" sz="900" b="0" kern="1200" spc="-10">
                          <a:solidFill>
                            <a:schemeClr val="accent2"/>
                          </a:solidFill>
                          <a:latin typeface="+mn-lt"/>
                          <a:ea typeface="+mn-ea"/>
                          <a:cs typeface="Calibri" panose="020F0502020204030204" pitchFamily="34" charset="0"/>
                        </a:rPr>
                        <a:t>[indsæt virksomhedsnavn]</a:t>
                      </a:r>
                      <a:r>
                        <a:rPr lang="da-DK" sz="900" b="0" kern="1200" spc="-10">
                          <a:solidFill>
                            <a:schemeClr val="tx2"/>
                          </a:solidFill>
                          <a:latin typeface="+mn-lt"/>
                          <a:ea typeface="+mn-ea"/>
                          <a:cs typeface="+mn-cs"/>
                        </a:rPr>
                        <a:t> </a:t>
                      </a:r>
                      <a:r>
                        <a:rPr lang="da-DK" sz="900" b="1" kern="1200" spc="-10">
                          <a:solidFill>
                            <a:schemeClr val="tx2"/>
                          </a:solidFill>
                          <a:latin typeface="+mn-lt"/>
                          <a:ea typeface="+mn-ea"/>
                          <a:cs typeface="+mn-cs"/>
                        </a:rPr>
                        <a:t>ejer, lejer eller forvalter </a:t>
                      </a:r>
                      <a:r>
                        <a:rPr lang="da-DK" sz="900" b="0" kern="1200" spc="-10">
                          <a:solidFill>
                            <a:schemeClr val="tx2"/>
                          </a:solidFill>
                          <a:latin typeface="+mn-lt"/>
                          <a:ea typeface="+mn-ea"/>
                          <a:cs typeface="+mn-cs"/>
                        </a:rPr>
                        <a:t>(pkt. 24e, vi, vii/pkt. 73-76)</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1" kern="1200" spc="-1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algn="l"/>
                      <a:endParaRPr lang="da-DK" sz="900" b="1"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algn="l"/>
                      <a:endParaRPr lang="da-DK" sz="900" b="1"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algn="l"/>
                      <a:endParaRPr lang="da-DK" sz="900" b="1"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algn="l"/>
                      <a:endParaRPr lang="da-DK" sz="900" b="1"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hMerge="1">
                  <a:txBody>
                    <a:bodyPr/>
                    <a:lstStyle/>
                    <a:p>
                      <a:pPr algn="l"/>
                      <a:endParaRPr lang="da-DK" sz="900" b="1" kern="1200" spc="-10" noProof="0">
                        <a:solidFill>
                          <a:schemeClr val="tx2"/>
                        </a:solidFill>
                        <a:latin typeface="+mn-lt"/>
                        <a:ea typeface="+mn-ea"/>
                        <a:cs typeface="+mn-cs"/>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2108498375"/>
                  </a:ext>
                </a:extLst>
              </a:tr>
              <a:tr h="324000">
                <a:tc>
                  <a:txBody>
                    <a:bodyPr/>
                    <a:lstStyle/>
                    <a:p>
                      <a:pPr algn="l"/>
                      <a:r>
                        <a:rPr lang="da-DK" sz="900" b="1" kern="1200" spc="-10" noProof="0">
                          <a:solidFill>
                            <a:schemeClr val="tx2"/>
                          </a:solidFill>
                          <a:latin typeface="+mn-lt"/>
                          <a:ea typeface="+mn-ea"/>
                          <a:cs typeface="+mn-cs"/>
                        </a:rPr>
                        <a:t>Sted</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Adresse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Postnummer</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By</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Land</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Geolokation (koordinater)</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282431150"/>
                  </a:ext>
                </a:extLst>
              </a:tr>
              <a:tr h="324000">
                <a:tc>
                  <a:txBody>
                    <a:bodyPr/>
                    <a:lstStyle/>
                    <a:p>
                      <a:pPr algn="l"/>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fx Hovedkontor</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adresse</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69926511"/>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fx Lager</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adresse</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43470886"/>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[fx Industrianlæg]</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adresse</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cs typeface="Calibri" panose="020F0502020204030204" pitchFamily="34" charset="0"/>
                        </a:rPr>
                        <a:t>[</a:t>
                      </a:r>
                      <a:r>
                        <a:rPr lang="da-DK" sz="900" noProof="0" dirty="0">
                          <a:solidFill>
                            <a:schemeClr val="accent2"/>
                          </a:solidFill>
                          <a:latin typeface="+mn-lt"/>
                        </a:rPr>
                        <a:t>Indsæt</a:t>
                      </a:r>
                      <a:r>
                        <a:rPr lang="da-DK" sz="900" noProof="0" dirty="0">
                          <a:solidFill>
                            <a:schemeClr val="accent2"/>
                          </a:solidFill>
                          <a:latin typeface="+mn-lt"/>
                          <a:cs typeface="Calibri" panose="020F0502020204030204" pitchFamily="34" charset="0"/>
                        </a:rPr>
                        <a:t>]</a:t>
                      </a:r>
                      <a:endParaRPr lang="da-DK" sz="900" noProof="0" dirty="0">
                        <a:solidFill>
                          <a:schemeClr val="accent2"/>
                        </a:solidFill>
                        <a:latin typeface="+mn-lt"/>
                      </a:endParaRPr>
                    </a:p>
                    <a:p>
                      <a:pPr algn="l"/>
                      <a:endParaRPr lang="da-DK" sz="900" noProof="0" dirty="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57398487"/>
                  </a:ext>
                </a:extLst>
              </a:tr>
            </a:tbl>
          </a:graphicData>
        </a:graphic>
      </p:graphicFrame>
      <p:sp>
        <p:nvSpPr>
          <p:cNvPr id="13" name="Rectangle 7">
            <a:extLst>
              <a:ext uri="{FF2B5EF4-FFF2-40B4-BE49-F238E27FC236}">
                <a16:creationId xmlns:a16="http://schemas.microsoft.com/office/drawing/2014/main" id="{235E9989-2133-5964-ACDC-48D5EA7521B3}"/>
              </a:ext>
            </a:extLst>
          </p:cNvPr>
          <p:cNvSpPr/>
          <p:nvPr/>
        </p:nvSpPr>
        <p:spPr>
          <a:xfrm>
            <a:off x="518600" y="913677"/>
            <a:ext cx="7380879" cy="38249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a:t>
            </a:r>
            <a:r>
              <a:rPr lang="da-DK" sz="900" spc="-10">
                <a:solidFill>
                  <a:schemeClr val="bg1"/>
                </a:solidFill>
              </a:rPr>
              <a:t>udfyldes i Basismodulet.</a:t>
            </a:r>
          </a:p>
        </p:txBody>
      </p:sp>
      <p:sp>
        <p:nvSpPr>
          <p:cNvPr id="9" name="Rectangle 2">
            <a:extLst>
              <a:ext uri="{FF2B5EF4-FFF2-40B4-BE49-F238E27FC236}">
                <a16:creationId xmlns:a16="http://schemas.microsoft.com/office/drawing/2014/main" id="{646A3083-EA81-63A2-0243-EF8521DBA9B0}"/>
              </a:ext>
            </a:extLst>
          </p:cNvPr>
          <p:cNvSpPr/>
          <p:nvPr/>
        </p:nvSpPr>
        <p:spPr>
          <a:xfrm>
            <a:off x="8169275" y="895502"/>
            <a:ext cx="3383746" cy="2342304"/>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endParaRPr lang="da-DK" sz="900" spc="-10">
              <a:solidFill>
                <a:schemeClr val="tx2"/>
              </a:solidFill>
            </a:endParaRP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Geolokation </a:t>
            </a:r>
            <a:r>
              <a:rPr lang="da-DK" sz="900" spc="-10">
                <a:solidFill>
                  <a:schemeClr val="tx2"/>
                </a:solidFill>
                <a:latin typeface="+mj-lt"/>
              </a:rPr>
              <a:t>Du skal oplyse om geolokation for de områder, som din virksomhed enten ejer, lejer eller forvalter. </a:t>
            </a:r>
          </a:p>
          <a:p>
            <a:pPr algn="l">
              <a:lnSpc>
                <a:spcPct val="106000"/>
              </a:lnSpc>
              <a:spcBef>
                <a:spcPts val="800"/>
              </a:spcBef>
            </a:pPr>
            <a:r>
              <a:rPr lang="da-DK" sz="900" spc="-10">
                <a:solidFill>
                  <a:schemeClr val="tx2"/>
                </a:solidFill>
                <a:latin typeface="+mj-lt"/>
              </a:rPr>
              <a:t>Oplysninger om din virksomheds geolokation forventes at være et værdifuldt datapunkt for dine interessenter, når de skal vurdere risici og muligheder i relation til din virksomheds tilpasning til klimaændringer, vand, økosystemer og biodiversitet.</a:t>
            </a:r>
          </a:p>
          <a:p>
            <a:pPr algn="l">
              <a:lnSpc>
                <a:spcPct val="106000"/>
              </a:lnSpc>
            </a:pPr>
            <a:endParaRPr lang="da-DK" sz="900" spc="-10">
              <a:solidFill>
                <a:schemeClr val="tx2"/>
              </a:solidFill>
              <a:latin typeface="+mj-lt"/>
            </a:endParaRPr>
          </a:p>
          <a:p>
            <a:pPr algn="l">
              <a:lnSpc>
                <a:spcPct val="106000"/>
              </a:lnSpc>
            </a:pPr>
            <a:r>
              <a:rPr lang="da-DK" sz="900" spc="-10">
                <a:solidFill>
                  <a:schemeClr val="tx2"/>
                </a:solidFill>
                <a:latin typeface="+mj-lt"/>
              </a:rPr>
              <a:t>Du kan fx bruge Google Maps eller Apple Maps til at finde koordinaterne for de steder, som din virksomhed ejer, lejer eller kontrollerer.</a:t>
            </a:r>
          </a:p>
          <a:p>
            <a:pPr algn="l">
              <a:lnSpc>
                <a:spcPct val="106000"/>
              </a:lnSpc>
              <a:spcBef>
                <a:spcPts val="800"/>
              </a:spcBef>
            </a:pPr>
            <a:endParaRPr lang="da-DK" sz="900" b="1" spc="-10">
              <a:solidFill>
                <a:schemeClr val="tx2"/>
              </a:solidFill>
              <a:latin typeface="+mj-lt"/>
            </a:endParaRPr>
          </a:p>
          <a:p>
            <a:pPr algn="l">
              <a:lnSpc>
                <a:spcPct val="106000"/>
              </a:lnSpc>
            </a:pPr>
            <a:endParaRPr lang="da-DK" sz="900" spc="-10">
              <a:solidFill>
                <a:schemeClr val="tx2"/>
              </a:solidFill>
            </a:endParaRPr>
          </a:p>
        </p:txBody>
      </p:sp>
      <p:pic>
        <p:nvPicPr>
          <p:cNvPr id="12" name="Graphic 2">
            <a:extLst>
              <a:ext uri="{FF2B5EF4-FFF2-40B4-BE49-F238E27FC236}">
                <a16:creationId xmlns:a16="http://schemas.microsoft.com/office/drawing/2014/main" id="{2B93E708-730D-7C7A-EF30-C736DDDFD3F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9968" y="949836"/>
            <a:ext cx="257747" cy="232600"/>
          </a:xfrm>
          <a:prstGeom prst="rect">
            <a:avLst/>
          </a:prstGeom>
        </p:spPr>
      </p:pic>
      <p:pic>
        <p:nvPicPr>
          <p:cNvPr id="14" name="Graphic 9">
            <a:extLst>
              <a:ext uri="{FF2B5EF4-FFF2-40B4-BE49-F238E27FC236}">
                <a16:creationId xmlns:a16="http://schemas.microsoft.com/office/drawing/2014/main" id="{846A82A3-5517-F177-2A8A-52BBBF15DD8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2417" y="987741"/>
            <a:ext cx="207455" cy="232601"/>
          </a:xfrm>
          <a:prstGeom prst="rect">
            <a:avLst/>
          </a:prstGeom>
        </p:spPr>
      </p:pic>
      <p:pic>
        <p:nvPicPr>
          <p:cNvPr id="17" name="Graphic 9">
            <a:extLst>
              <a:ext uri="{FF2B5EF4-FFF2-40B4-BE49-F238E27FC236}">
                <a16:creationId xmlns:a16="http://schemas.microsoft.com/office/drawing/2014/main" id="{192C6A3E-7C8F-424D-00E8-2ED87AA56BE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2416" y="3755878"/>
            <a:ext cx="207455" cy="232601"/>
          </a:xfrm>
          <a:prstGeom prst="rect">
            <a:avLst/>
          </a:prstGeom>
        </p:spPr>
      </p:pic>
      <p:pic>
        <p:nvPicPr>
          <p:cNvPr id="15" name="Graphic 9">
            <a:extLst>
              <a:ext uri="{FF2B5EF4-FFF2-40B4-BE49-F238E27FC236}">
                <a16:creationId xmlns:a16="http://schemas.microsoft.com/office/drawing/2014/main" id="{01C3C558-E009-83C8-BE35-3B49EF6794D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2417" y="2610414"/>
            <a:ext cx="207455" cy="232601"/>
          </a:xfrm>
          <a:prstGeom prst="rect">
            <a:avLst/>
          </a:prstGeom>
        </p:spPr>
      </p:pic>
    </p:spTree>
    <p:extLst>
      <p:ext uri="{BB962C8B-B14F-4D97-AF65-F5344CB8AC3E}">
        <p14:creationId xmlns:p14="http://schemas.microsoft.com/office/powerpoint/2010/main" val="3439582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62860-972E-E884-9828-460A25BDCE9F}"/>
              </a:ext>
            </a:extLst>
          </p:cNvPr>
          <p:cNvSpPr>
            <a:spLocks noGrp="1"/>
          </p:cNvSpPr>
          <p:nvPr>
            <p:ph type="title"/>
          </p:nvPr>
        </p:nvSpPr>
        <p:spPr>
          <a:xfrm>
            <a:off x="518600" y="513927"/>
            <a:ext cx="11165400" cy="249299"/>
          </a:xfrm>
        </p:spPr>
        <p:txBody>
          <a:bodyPr/>
          <a:lstStyle/>
          <a:p>
            <a:r>
              <a:rPr lang="da-DK" noProof="0"/>
              <a:t>Indsatser, politikker og fremtidige initiativer for omstilling til en mere bæredygtig økonomi (B2)</a:t>
            </a:r>
          </a:p>
        </p:txBody>
      </p:sp>
      <p:sp>
        <p:nvSpPr>
          <p:cNvPr id="8" name="Rectangle 7">
            <a:extLst>
              <a:ext uri="{FF2B5EF4-FFF2-40B4-BE49-F238E27FC236}">
                <a16:creationId xmlns:a16="http://schemas.microsoft.com/office/drawing/2014/main" id="{BB025C9F-7660-F9B6-3803-368E6CE1E2A3}"/>
              </a:ext>
            </a:extLst>
          </p:cNvPr>
          <p:cNvSpPr/>
          <p:nvPr/>
        </p:nvSpPr>
        <p:spPr>
          <a:xfrm>
            <a:off x="518599" y="1016000"/>
            <a:ext cx="7354375" cy="8396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08000" bIns="144000" rtlCol="0" anchor="t" anchorCtr="0"/>
          <a:lstStyle/>
          <a:p>
            <a:pPr>
              <a:lnSpc>
                <a:spcPct val="106000"/>
              </a:lnSpc>
            </a:pPr>
            <a:r>
              <a:rPr lang="da-DK" sz="900" spc="-10">
                <a:solidFill>
                  <a:schemeClr val="bg1"/>
                </a:solidFill>
              </a:rPr>
              <a:t>Oplysningspunktet </a:t>
            </a:r>
            <a:r>
              <a:rPr lang="da-DK" sz="900" b="1" spc="-10">
                <a:solidFill>
                  <a:schemeClr val="bg1"/>
                </a:solidFill>
              </a:rPr>
              <a:t>skal udfyldes, hvis relevant, </a:t>
            </a:r>
            <a:r>
              <a:rPr lang="da-DK" sz="900" spc="-10">
                <a:solidFill>
                  <a:schemeClr val="bg1"/>
                </a:solidFill>
              </a:rPr>
              <a:t>jf.</a:t>
            </a:r>
            <a:r>
              <a:rPr lang="da-DK" sz="900" b="1" spc="-10">
                <a:solidFill>
                  <a:schemeClr val="bg1"/>
                </a:solidFill>
              </a:rPr>
              <a:t> </a:t>
            </a:r>
            <a:r>
              <a:rPr lang="da-DK" sz="900" spc="-10">
                <a:solidFill>
                  <a:schemeClr val="bg1"/>
                </a:solidFill>
              </a:rPr>
              <a:t>Basismodulet. </a:t>
            </a:r>
          </a:p>
          <a:p>
            <a:pPr>
              <a:lnSpc>
                <a:spcPct val="106000"/>
              </a:lnSpc>
            </a:pPr>
            <a:endParaRPr lang="da-DK" sz="900" b="1" spc="-10">
              <a:solidFill>
                <a:schemeClr val="bg1"/>
              </a:solidFill>
            </a:endParaRPr>
          </a:p>
          <a:p>
            <a:pPr>
              <a:lnSpc>
                <a:spcPct val="106000"/>
              </a:lnSpc>
            </a:pPr>
            <a:r>
              <a:rPr lang="da-DK" sz="900" spc="-10">
                <a:solidFill>
                  <a:schemeClr val="bg1"/>
                </a:solidFill>
              </a:rPr>
              <a:t>Nedenstående tabel skal kun udfyldes, hvis din virksomhed allerede har konkrete indsatser, politikker eller fremtidige initiativer, der understøtter omstilling til en mere bæredygtig økonomi. Du kan slette denne side, hvis du vil svare ”NEJ” til alle felter i tabellen.</a:t>
            </a:r>
          </a:p>
          <a:p>
            <a:pPr>
              <a:lnSpc>
                <a:spcPct val="106000"/>
              </a:lnSpc>
            </a:pPr>
            <a:endParaRPr lang="da-DK" sz="900" spc="-10">
              <a:solidFill>
                <a:schemeClr val="bg1"/>
              </a:solidFill>
            </a:endParaRPr>
          </a:p>
        </p:txBody>
      </p:sp>
      <p:pic>
        <p:nvPicPr>
          <p:cNvPr id="10" name="Graphic 9">
            <a:extLst>
              <a:ext uri="{FF2B5EF4-FFF2-40B4-BE49-F238E27FC236}">
                <a16:creationId xmlns:a16="http://schemas.microsoft.com/office/drawing/2014/main" id="{0BA34837-FF34-7D48-CE98-5093261572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802" y="1104041"/>
            <a:ext cx="207455" cy="232601"/>
          </a:xfrm>
          <a:prstGeom prst="rect">
            <a:avLst/>
          </a:prstGeom>
        </p:spPr>
      </p:pic>
      <p:sp>
        <p:nvSpPr>
          <p:cNvPr id="2" name="Slide Number Placeholder 1">
            <a:extLst>
              <a:ext uri="{FF2B5EF4-FFF2-40B4-BE49-F238E27FC236}">
                <a16:creationId xmlns:a16="http://schemas.microsoft.com/office/drawing/2014/main" id="{F72C860F-3613-E98B-42C7-204BDA28A1F2}"/>
              </a:ext>
              <a:ext uri="{C183D7F6-B498-43B3-948B-1728B52AA6E4}">
                <adec:decorative xmlns:adec="http://schemas.microsoft.com/office/drawing/2017/decorative" val="1"/>
              </a:ext>
            </a:extLst>
          </p:cNvPr>
          <p:cNvSpPr>
            <a:spLocks noGrp="1"/>
          </p:cNvSpPr>
          <p:nvPr>
            <p:ph type="sldNum" sz="quarter" idx="12"/>
          </p:nvPr>
        </p:nvSpPr>
        <p:spPr/>
        <p:txBody>
          <a:bodyPr/>
          <a:lstStyle/>
          <a:p>
            <a:fld id="{5A0D23CF-C5A3-5445-819D-C647D180BB4B}" type="slidenum">
              <a:rPr lang="da-DK" smtClean="0"/>
              <a:pPr/>
              <a:t>9</a:t>
            </a:fld>
            <a:endParaRPr lang="da-DK"/>
          </a:p>
        </p:txBody>
      </p:sp>
      <p:sp>
        <p:nvSpPr>
          <p:cNvPr id="5" name="Footer Placeholder 4">
            <a:extLst>
              <a:ext uri="{FF2B5EF4-FFF2-40B4-BE49-F238E27FC236}">
                <a16:creationId xmlns:a16="http://schemas.microsoft.com/office/drawing/2014/main" id="{340F24C5-33C0-4C2D-8193-33A504950FC4}"/>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KLIK FOR AT INDSÆTTE FIRMANAVN</a:t>
            </a:r>
          </a:p>
        </p:txBody>
      </p:sp>
      <p:graphicFrame>
        <p:nvGraphicFramePr>
          <p:cNvPr id="11" name="Table 2">
            <a:extLst>
              <a:ext uri="{FF2B5EF4-FFF2-40B4-BE49-F238E27FC236}">
                <a16:creationId xmlns:a16="http://schemas.microsoft.com/office/drawing/2014/main" id="{A420AFF6-414E-4EC8-A668-F0BFECC8260A}"/>
              </a:ext>
            </a:extLst>
          </p:cNvPr>
          <p:cNvGraphicFramePr>
            <a:graphicFrameLocks noGrp="1"/>
          </p:cNvGraphicFramePr>
          <p:nvPr>
            <p:extLst>
              <p:ext uri="{D42A27DB-BD31-4B8C-83A1-F6EECF244321}">
                <p14:modId xmlns:p14="http://schemas.microsoft.com/office/powerpoint/2010/main" val="1592352145"/>
              </p:ext>
            </p:extLst>
          </p:nvPr>
        </p:nvGraphicFramePr>
        <p:xfrm>
          <a:off x="518600" y="1943734"/>
          <a:ext cx="7354375" cy="4801000"/>
        </p:xfrm>
        <a:graphic>
          <a:graphicData uri="http://schemas.openxmlformats.org/drawingml/2006/table">
            <a:tbl>
              <a:tblPr firstRow="1">
                <a:tableStyleId>{2A488322-F2BA-4B5B-9748-0D474271808F}</a:tableStyleId>
              </a:tblPr>
              <a:tblGrid>
                <a:gridCol w="2212065">
                  <a:extLst>
                    <a:ext uri="{9D8B030D-6E8A-4147-A177-3AD203B41FA5}">
                      <a16:colId xmlns:a16="http://schemas.microsoft.com/office/drawing/2014/main" val="1902117154"/>
                    </a:ext>
                  </a:extLst>
                </a:gridCol>
                <a:gridCol w="1679971">
                  <a:extLst>
                    <a:ext uri="{9D8B030D-6E8A-4147-A177-3AD203B41FA5}">
                      <a16:colId xmlns:a16="http://schemas.microsoft.com/office/drawing/2014/main" val="1904521774"/>
                    </a:ext>
                  </a:extLst>
                </a:gridCol>
                <a:gridCol w="1667436">
                  <a:extLst>
                    <a:ext uri="{9D8B030D-6E8A-4147-A177-3AD203B41FA5}">
                      <a16:colId xmlns:a16="http://schemas.microsoft.com/office/drawing/2014/main" val="3164053669"/>
                    </a:ext>
                  </a:extLst>
                </a:gridCol>
                <a:gridCol w="1794903">
                  <a:extLst>
                    <a:ext uri="{9D8B030D-6E8A-4147-A177-3AD203B41FA5}">
                      <a16:colId xmlns:a16="http://schemas.microsoft.com/office/drawing/2014/main" val="1484983729"/>
                    </a:ext>
                  </a:extLst>
                </a:gridCol>
              </a:tblGrid>
              <a:tr h="834412">
                <a:tc>
                  <a:txBody>
                    <a:bodyPr/>
                    <a:lstStyle/>
                    <a:p>
                      <a:pPr algn="l"/>
                      <a:r>
                        <a:rPr lang="da-DK" sz="900" b="1" kern="1200" spc="-10" noProof="0">
                          <a:solidFill>
                            <a:schemeClr val="tx2"/>
                          </a:solidFill>
                          <a:latin typeface="+mn-lt"/>
                          <a:ea typeface="+mn-ea"/>
                          <a:cs typeface="+mn-cs"/>
                        </a:rPr>
                        <a:t>Område</a:t>
                      </a:r>
                    </a:p>
                    <a:p>
                      <a:pPr algn="l"/>
                      <a:r>
                        <a:rPr lang="da-DK" sz="900" b="0" kern="1200" spc="-10" noProof="0">
                          <a:solidFill>
                            <a:schemeClr val="tx2"/>
                          </a:solidFill>
                          <a:latin typeface="+mn-lt"/>
                          <a:ea typeface="+mn-ea"/>
                          <a:cs typeface="+mn-cs"/>
                        </a:rPr>
                        <a:t>(pkt. 26 og 78)</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Virksomheden har en konkret politik/indsats på området (JA/NEJ)</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Er politikken/ indsatsen offentligt tilgængelig? (JA/NEJ)</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algn="l"/>
                      <a:r>
                        <a:rPr lang="da-DK" sz="900" b="1" kern="1200" spc="-10" noProof="0">
                          <a:solidFill>
                            <a:schemeClr val="tx2"/>
                          </a:solidFill>
                          <a:latin typeface="+mn-lt"/>
                          <a:ea typeface="+mn-ea"/>
                          <a:cs typeface="+mn-cs"/>
                        </a:rPr>
                        <a:t>Indeholder politikken/indsatsen målsætninger eller fremtidige initiativer?</a:t>
                      </a:r>
                    </a:p>
                    <a:p>
                      <a:pPr algn="l"/>
                      <a:r>
                        <a:rPr lang="da-DK" sz="900" b="1" kern="1200" spc="-10" noProof="0">
                          <a:solidFill>
                            <a:schemeClr val="tx2"/>
                          </a:solidFill>
                          <a:latin typeface="+mn-lt"/>
                          <a:ea typeface="+mn-ea"/>
                          <a:cs typeface="+mn-cs"/>
                        </a:rPr>
                        <a:t>(JA/NEJ)</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extLst>
                  <a:ext uri="{0D108BD9-81ED-4DB2-BD59-A6C34878D82A}">
                    <a16:rowId xmlns:a16="http://schemas.microsoft.com/office/drawing/2014/main" val="3642311251"/>
                  </a:ext>
                </a:extLst>
              </a:tr>
              <a:tr h="406562">
                <a:tc>
                  <a:txBody>
                    <a:bodyPr/>
                    <a:lstStyle/>
                    <a:p>
                      <a:pPr algn="l"/>
                      <a:r>
                        <a:rPr lang="da-DK" sz="900" b="1" kern="1200" spc="-10" noProof="0">
                          <a:solidFill>
                            <a:schemeClr val="tx2"/>
                          </a:solidFill>
                          <a:latin typeface="+mn-lt"/>
                          <a:ea typeface="+mn-ea"/>
                          <a:cs typeface="+mn-cs"/>
                        </a:rPr>
                        <a:t>Klimaforandringer</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0349995"/>
                  </a:ext>
                </a:extLst>
              </a:tr>
              <a:tr h="385818">
                <a:tc>
                  <a:txBody>
                    <a:bodyPr/>
                    <a:lstStyle/>
                    <a:p>
                      <a:pPr algn="l"/>
                      <a:r>
                        <a:rPr lang="da-DK" sz="900" b="1" kern="1200" spc="-10" noProof="0">
                          <a:solidFill>
                            <a:schemeClr val="tx2"/>
                          </a:solidFill>
                          <a:latin typeface="+mn-lt"/>
                          <a:ea typeface="+mn-ea"/>
                          <a:cs typeface="+mn-cs"/>
                        </a:rPr>
                        <a:t>Forurening</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0256071"/>
                  </a:ext>
                </a:extLst>
              </a:tr>
              <a:tr h="396776">
                <a:tc>
                  <a:txBody>
                    <a:bodyPr/>
                    <a:lstStyle/>
                    <a:p>
                      <a:pPr algn="l"/>
                      <a:r>
                        <a:rPr lang="da-DK" sz="900" b="1" kern="1200" spc="-10" noProof="0">
                          <a:solidFill>
                            <a:schemeClr val="tx2"/>
                          </a:solidFill>
                          <a:latin typeface="+mn-lt"/>
                          <a:ea typeface="+mn-ea"/>
                          <a:cs typeface="+mn-cs"/>
                        </a:rPr>
                        <a:t>Vand -og Havressourcer</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42156864"/>
                  </a:ext>
                </a:extLst>
              </a:tr>
              <a:tr h="396776">
                <a:tc>
                  <a:txBody>
                    <a:bodyPr/>
                    <a:lstStyle/>
                    <a:p>
                      <a:pPr algn="l"/>
                      <a:r>
                        <a:rPr lang="da-DK" sz="900" b="1" kern="1200" spc="-10" noProof="0">
                          <a:solidFill>
                            <a:schemeClr val="tx2"/>
                          </a:solidFill>
                          <a:latin typeface="+mn-lt"/>
                          <a:ea typeface="+mn-ea"/>
                          <a:cs typeface="+mn-cs"/>
                        </a:rPr>
                        <a:t>Biodiversitet og Økosystemer</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97746340"/>
                  </a:ext>
                </a:extLst>
              </a:tr>
              <a:tr h="396776">
                <a:tc>
                  <a:txBody>
                    <a:bodyPr/>
                    <a:lstStyle/>
                    <a:p>
                      <a:pPr algn="l"/>
                      <a:r>
                        <a:rPr lang="da-DK" sz="900" b="1" kern="1200" spc="-10" noProof="0">
                          <a:solidFill>
                            <a:schemeClr val="tx2"/>
                          </a:solidFill>
                          <a:latin typeface="+mn-lt"/>
                          <a:ea typeface="+mn-ea"/>
                          <a:cs typeface="+mn-cs"/>
                        </a:rPr>
                        <a:t>Cirkulær økonomi</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42359221"/>
                  </a:ext>
                </a:extLst>
              </a:tr>
              <a:tr h="396776">
                <a:tc>
                  <a:txBody>
                    <a:bodyPr/>
                    <a:lstStyle/>
                    <a:p>
                      <a:pPr algn="l"/>
                      <a:r>
                        <a:rPr lang="da-DK" sz="900" b="1" kern="1200" spc="-10" noProof="0">
                          <a:solidFill>
                            <a:schemeClr val="tx2"/>
                          </a:solidFill>
                          <a:latin typeface="+mn-lt"/>
                          <a:ea typeface="+mn-ea"/>
                          <a:cs typeface="+mn-cs"/>
                        </a:rPr>
                        <a:t>Egen arbejdsstyrke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07384999"/>
                  </a:ext>
                </a:extLst>
              </a:tr>
              <a:tr h="396776">
                <a:tc>
                  <a:txBody>
                    <a:bodyPr/>
                    <a:lstStyle/>
                    <a:p>
                      <a:pPr algn="l"/>
                      <a:r>
                        <a:rPr lang="da-DK" sz="900" b="1" kern="1200" spc="-10" noProof="0">
                          <a:solidFill>
                            <a:schemeClr val="tx2"/>
                          </a:solidFill>
                          <a:latin typeface="+mn-lt"/>
                          <a:ea typeface="+mn-ea"/>
                          <a:cs typeface="+mn-cs"/>
                        </a:rPr>
                        <a:t>Arbejdere i værdikæden</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01919361"/>
                  </a:ext>
                </a:extLst>
              </a:tr>
              <a:tr h="396776">
                <a:tc>
                  <a:txBody>
                    <a:bodyPr/>
                    <a:lstStyle/>
                    <a:p>
                      <a:pPr algn="l"/>
                      <a:r>
                        <a:rPr lang="da-DK" sz="900" b="1" kern="1200" spc="-10" noProof="0">
                          <a:solidFill>
                            <a:schemeClr val="tx2"/>
                          </a:solidFill>
                          <a:latin typeface="+mn-lt"/>
                          <a:ea typeface="+mn-ea"/>
                          <a:cs typeface="+mn-cs"/>
                        </a:rPr>
                        <a:t>Berørte samfund</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36877917"/>
                  </a:ext>
                </a:extLst>
              </a:tr>
              <a:tr h="396776">
                <a:tc>
                  <a:txBody>
                    <a:bodyPr/>
                    <a:lstStyle/>
                    <a:p>
                      <a:pPr algn="l"/>
                      <a:r>
                        <a:rPr lang="da-DK" sz="900" b="1" kern="1200" spc="-10" noProof="0">
                          <a:solidFill>
                            <a:schemeClr val="tx2"/>
                          </a:solidFill>
                          <a:latin typeface="+mn-lt"/>
                          <a:ea typeface="+mn-ea"/>
                          <a:cs typeface="+mn-cs"/>
                        </a:rPr>
                        <a:t>Forbrugere og slutbrugere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15053185"/>
                  </a:ext>
                </a:extLst>
              </a:tr>
              <a:tr h="396776">
                <a:tc>
                  <a:txBody>
                    <a:bodyPr/>
                    <a:lstStyle/>
                    <a:p>
                      <a:pPr algn="l"/>
                      <a:r>
                        <a:rPr lang="da-DK" sz="900" b="1" kern="1200" spc="-10" noProof="0">
                          <a:solidFill>
                            <a:schemeClr val="tx2"/>
                          </a:solidFill>
                          <a:latin typeface="+mn-lt"/>
                          <a:ea typeface="+mn-ea"/>
                          <a:cs typeface="+mn-cs"/>
                        </a:rPr>
                        <a:t>Virksomhedsledelse</a:t>
                      </a: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D1DA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a:solidFill>
                            <a:schemeClr val="accent2"/>
                          </a:solidFill>
                          <a:latin typeface="+mn-lt"/>
                          <a:cs typeface="Calibri" panose="020F0502020204030204" pitchFamily="34" charset="0"/>
                        </a:rPr>
                        <a:t>[</a:t>
                      </a:r>
                      <a:r>
                        <a:rPr lang="da-DK" sz="900" noProof="0">
                          <a:solidFill>
                            <a:schemeClr val="accent2"/>
                          </a:solidFill>
                          <a:latin typeface="+mn-lt"/>
                        </a:rPr>
                        <a:t>Indsæt JA/NEJ</a:t>
                      </a:r>
                      <a:r>
                        <a:rPr lang="da-DK" sz="900" noProof="0">
                          <a:solidFill>
                            <a:schemeClr val="accent2"/>
                          </a:solidFill>
                          <a:latin typeface="+mn-lt"/>
                          <a:cs typeface="Calibri" panose="020F0502020204030204" pitchFamily="34" charset="0"/>
                        </a:rPr>
                        <a:t>]</a:t>
                      </a:r>
                      <a:endParaRPr lang="da-DK" sz="900" noProof="0">
                        <a:solidFill>
                          <a:schemeClr val="accent2"/>
                        </a:solidFill>
                        <a:latin typeface="+mn-lt"/>
                      </a:endParaRPr>
                    </a:p>
                    <a:p>
                      <a:pPr algn="l"/>
                      <a:endParaRPr lang="da-DK" sz="900" noProof="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noProof="0" dirty="0">
                          <a:solidFill>
                            <a:schemeClr val="accent2"/>
                          </a:solidFill>
                          <a:latin typeface="+mn-lt"/>
                          <a:cs typeface="Calibri" panose="020F0502020204030204" pitchFamily="34" charset="0"/>
                        </a:rPr>
                        <a:t>[</a:t>
                      </a:r>
                      <a:r>
                        <a:rPr lang="da-DK" sz="900" noProof="0" dirty="0">
                          <a:solidFill>
                            <a:schemeClr val="accent2"/>
                          </a:solidFill>
                          <a:latin typeface="+mn-lt"/>
                        </a:rPr>
                        <a:t>Indsæt JA/NEJ</a:t>
                      </a:r>
                      <a:r>
                        <a:rPr lang="da-DK" sz="900" noProof="0" dirty="0">
                          <a:solidFill>
                            <a:schemeClr val="accent2"/>
                          </a:solidFill>
                          <a:latin typeface="+mn-lt"/>
                          <a:cs typeface="Calibri" panose="020F0502020204030204" pitchFamily="34" charset="0"/>
                        </a:rPr>
                        <a:t>]</a:t>
                      </a:r>
                      <a:endParaRPr lang="da-DK" sz="900" noProof="0" dirty="0">
                        <a:solidFill>
                          <a:schemeClr val="accent2"/>
                        </a:solidFill>
                        <a:latin typeface="+mn-lt"/>
                      </a:endParaRPr>
                    </a:p>
                    <a:p>
                      <a:pPr algn="l"/>
                      <a:endParaRPr lang="da-DK" sz="900" noProof="0" dirty="0">
                        <a:solidFill>
                          <a:schemeClr val="accent2"/>
                        </a:solidFill>
                        <a:latin typeface="+mn-lt"/>
                      </a:endParaRPr>
                    </a:p>
                  </a:txBody>
                  <a:tcPr marL="54000" marR="54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04057792"/>
                  </a:ext>
                </a:extLst>
              </a:tr>
            </a:tbl>
          </a:graphicData>
        </a:graphic>
      </p:graphicFrame>
      <p:sp>
        <p:nvSpPr>
          <p:cNvPr id="4" name="Rectangle 2">
            <a:extLst>
              <a:ext uri="{FF2B5EF4-FFF2-40B4-BE49-F238E27FC236}">
                <a16:creationId xmlns:a16="http://schemas.microsoft.com/office/drawing/2014/main" id="{68E1EA8E-D20C-9290-04AB-2476B5D65892}"/>
              </a:ext>
            </a:extLst>
          </p:cNvPr>
          <p:cNvSpPr/>
          <p:nvPr/>
        </p:nvSpPr>
        <p:spPr>
          <a:xfrm>
            <a:off x="8169276" y="1016000"/>
            <a:ext cx="3622232" cy="1965325"/>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Begrebsforklaringer</a:t>
            </a:r>
          </a:p>
          <a:p>
            <a:pPr algn="l">
              <a:lnSpc>
                <a:spcPct val="106000"/>
              </a:lnSpc>
            </a:pPr>
            <a:endParaRPr lang="da-DK" sz="900" b="1" spc="-10">
              <a:solidFill>
                <a:schemeClr val="tx2"/>
              </a:solidFill>
              <a:latin typeface="+mj-lt"/>
            </a:endParaRPr>
          </a:p>
          <a:p>
            <a:pPr algn="l">
              <a:lnSpc>
                <a:spcPct val="106000"/>
              </a:lnSpc>
            </a:pPr>
            <a:r>
              <a:rPr lang="da-DK" sz="900" b="1" spc="-10">
                <a:solidFill>
                  <a:schemeClr val="tx2"/>
                </a:solidFill>
                <a:latin typeface="+mj-lt"/>
              </a:rPr>
              <a:t>Indsatser/politikker/initiativer</a:t>
            </a:r>
          </a:p>
          <a:p>
            <a:pPr marL="0" marR="0" lvl="0" indent="0" algn="l" defTabSz="914400" rtl="0" eaLnBrk="1" fontAlgn="auto" latinLnBrk="0" hangingPunct="1">
              <a:lnSpc>
                <a:spcPct val="106000"/>
              </a:lnSpc>
              <a:spcBef>
                <a:spcPts val="0"/>
              </a:spcBef>
              <a:spcAft>
                <a:spcPts val="0"/>
              </a:spcAft>
              <a:buClrTx/>
              <a:buSzTx/>
              <a:buFontTx/>
              <a:buNone/>
              <a:tabLst/>
              <a:defRPr/>
            </a:pPr>
            <a:r>
              <a:rPr lang="da-DK" sz="900" b="0" kern="1200" spc="-10">
                <a:solidFill>
                  <a:schemeClr val="tx2"/>
                </a:solidFill>
                <a:latin typeface="+mn-lt"/>
                <a:ea typeface="+mn-ea"/>
                <a:cs typeface="+mn-cs"/>
              </a:rPr>
              <a:t>En virksomhed kan godt have fx en politik, der dækker flere af områderne på listen – fx en miljø- og klimapolitik, der dækker både ”klima”, ”forurening” og ”</a:t>
            </a:r>
            <a:r>
              <a:rPr lang="da-DK" sz="900" spc="-10">
                <a:solidFill>
                  <a:schemeClr val="tx2"/>
                </a:solidFill>
              </a:rPr>
              <a:t>cirkulær økonomi</a:t>
            </a:r>
            <a:r>
              <a:rPr lang="da-DK" sz="900" b="0" kern="1200" spc="-10">
                <a:solidFill>
                  <a:schemeClr val="tx2"/>
                </a:solidFill>
                <a:latin typeface="+mn-lt"/>
                <a:ea typeface="+mn-ea"/>
                <a:cs typeface="+mn-cs"/>
              </a:rPr>
              <a:t>”. Det behøver ikke være separate politikker, for at virksomheden kan svare bekræftende.</a:t>
            </a:r>
          </a:p>
          <a:p>
            <a:pPr marL="0" marR="0" lvl="0" indent="0" algn="l" defTabSz="914400" rtl="0" eaLnBrk="1" fontAlgn="auto" latinLnBrk="0" hangingPunct="1">
              <a:lnSpc>
                <a:spcPct val="106000"/>
              </a:lnSpc>
              <a:spcBef>
                <a:spcPts val="0"/>
              </a:spcBef>
              <a:spcAft>
                <a:spcPts val="0"/>
              </a:spcAft>
              <a:buClrTx/>
              <a:buSzTx/>
              <a:buFontTx/>
              <a:buNone/>
              <a:tabLst/>
              <a:defRPr/>
            </a:pPr>
            <a:endParaRPr lang="da-DK" sz="900" b="0" kern="1200" spc="-10">
              <a:solidFill>
                <a:schemeClr val="tx2"/>
              </a:solidFill>
              <a:latin typeface="+mn-lt"/>
              <a:ea typeface="+mn-ea"/>
              <a:cs typeface="+mn-cs"/>
            </a:endParaRPr>
          </a:p>
          <a:p>
            <a:pPr marL="0" marR="0" lvl="0" indent="0" algn="l" defTabSz="914400" rtl="0" eaLnBrk="1" fontAlgn="auto" latinLnBrk="0" hangingPunct="1">
              <a:lnSpc>
                <a:spcPct val="106000"/>
              </a:lnSpc>
              <a:spcBef>
                <a:spcPts val="0"/>
              </a:spcBef>
              <a:spcAft>
                <a:spcPts val="0"/>
              </a:spcAft>
              <a:buClrTx/>
              <a:buSzTx/>
              <a:buFontTx/>
              <a:buNone/>
              <a:tabLst/>
              <a:defRPr/>
            </a:pPr>
            <a:r>
              <a:rPr lang="da-DK" sz="900" b="0" kern="1200" spc="-10">
                <a:solidFill>
                  <a:schemeClr val="tx2"/>
                </a:solidFill>
                <a:latin typeface="+mn-lt"/>
                <a:ea typeface="+mn-ea"/>
                <a:cs typeface="+mn-cs"/>
              </a:rPr>
              <a:t>Hvis din virksomheds politik også indeholder konkrete målsætninger eller konkrete initiativer, kan du vælge at supplere med oplysningspunkt C2 under Udvidet modul.</a:t>
            </a:r>
          </a:p>
          <a:p>
            <a:pPr algn="l">
              <a:lnSpc>
                <a:spcPct val="106000"/>
              </a:lnSpc>
            </a:pPr>
            <a:endParaRPr lang="da-DK" sz="900" spc="-10">
              <a:solidFill>
                <a:schemeClr val="tx2"/>
              </a:solidFill>
            </a:endParaRPr>
          </a:p>
          <a:p>
            <a:pPr algn="l">
              <a:lnSpc>
                <a:spcPct val="106000"/>
              </a:lnSpc>
              <a:spcBef>
                <a:spcPts val="800"/>
              </a:spcBef>
            </a:pPr>
            <a:endParaRPr lang="da-DK" sz="900" b="1" spc="-10">
              <a:solidFill>
                <a:schemeClr val="tx2"/>
              </a:solidFill>
              <a:latin typeface="+mj-lt"/>
            </a:endParaRPr>
          </a:p>
          <a:p>
            <a:pPr algn="l">
              <a:lnSpc>
                <a:spcPct val="106000"/>
              </a:lnSpc>
            </a:pPr>
            <a:endParaRPr lang="da-DK" sz="900" spc="-10">
              <a:solidFill>
                <a:schemeClr val="tx2"/>
              </a:solidFill>
            </a:endParaRPr>
          </a:p>
        </p:txBody>
      </p:sp>
      <p:pic>
        <p:nvPicPr>
          <p:cNvPr id="6" name="Graphic 2">
            <a:extLst>
              <a:ext uri="{FF2B5EF4-FFF2-40B4-BE49-F238E27FC236}">
                <a16:creationId xmlns:a16="http://schemas.microsoft.com/office/drawing/2014/main" id="{C0CB3A8D-8230-BF5F-86FF-05F7A13437B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233258" y="1104042"/>
            <a:ext cx="257747" cy="232600"/>
          </a:xfrm>
          <a:prstGeom prst="rect">
            <a:avLst/>
          </a:prstGeom>
        </p:spPr>
      </p:pic>
      <p:sp>
        <p:nvSpPr>
          <p:cNvPr id="7" name="Rectangle 13">
            <a:extLst>
              <a:ext uri="{FF2B5EF4-FFF2-40B4-BE49-F238E27FC236}">
                <a16:creationId xmlns:a16="http://schemas.microsoft.com/office/drawing/2014/main" id="{8FA7601F-AFDF-EDA3-A796-6EC40D1AAA69}"/>
              </a:ext>
            </a:extLst>
          </p:cNvPr>
          <p:cNvSpPr/>
          <p:nvPr/>
        </p:nvSpPr>
        <p:spPr>
          <a:xfrm>
            <a:off x="8158675" y="3069367"/>
            <a:ext cx="3632833" cy="2546429"/>
          </a:xfrm>
          <a:prstGeom prst="rect">
            <a:avLst/>
          </a:prstGeom>
          <a:solidFill>
            <a:srgbClr val="D1DAD4"/>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tIns="108000" rIns="144000" bIns="144000" rtlCol="0" anchor="t" anchorCtr="0"/>
          <a:lstStyle/>
          <a:p>
            <a:pPr algn="l">
              <a:lnSpc>
                <a:spcPct val="106000"/>
              </a:lnSpc>
            </a:pPr>
            <a:r>
              <a:rPr lang="da-DK" sz="900" b="1" spc="-10">
                <a:solidFill>
                  <a:schemeClr val="tx2"/>
                </a:solidFill>
                <a:latin typeface="+mj-lt"/>
              </a:rPr>
              <a:t>Mulige datakilder</a:t>
            </a:r>
            <a:endParaRPr lang="da-DK" sz="900" b="1" spc="-10">
              <a:solidFill>
                <a:schemeClr val="tx2"/>
              </a:solidFill>
            </a:endParaRPr>
          </a:p>
          <a:p>
            <a:pPr algn="l">
              <a:lnSpc>
                <a:spcPct val="106000"/>
              </a:lnSpc>
            </a:pPr>
            <a:endParaRPr lang="da-DK" sz="900" spc="-10">
              <a:solidFill>
                <a:schemeClr val="tx2"/>
              </a:solidFill>
            </a:endParaRPr>
          </a:p>
          <a:p>
            <a:pPr>
              <a:lnSpc>
                <a:spcPct val="106000"/>
              </a:lnSpc>
            </a:pPr>
            <a:r>
              <a:rPr lang="da-DK" sz="900" spc="-10">
                <a:solidFill>
                  <a:schemeClr val="tx2"/>
                </a:solidFill>
              </a:rPr>
              <a:t>Hvis du vurderer, at det kan skabe værdi for din virksomhed at have en Ansvarlighedspolitik, Miljø- og Klimapolitik eller måske en Leverandør </a:t>
            </a:r>
            <a:r>
              <a:rPr lang="da-DK" sz="900" spc="-10" err="1">
                <a:solidFill>
                  <a:schemeClr val="tx2"/>
                </a:solidFill>
              </a:rPr>
              <a:t>code</a:t>
            </a:r>
            <a:r>
              <a:rPr lang="da-DK" sz="900" spc="-10">
                <a:solidFill>
                  <a:schemeClr val="tx2"/>
                </a:solidFill>
              </a:rPr>
              <a:t> of </a:t>
            </a:r>
            <a:r>
              <a:rPr lang="da-DK" sz="900" spc="-10" err="1">
                <a:solidFill>
                  <a:schemeClr val="tx2"/>
                </a:solidFill>
              </a:rPr>
              <a:t>conduct</a:t>
            </a:r>
            <a:r>
              <a:rPr lang="da-DK" sz="900" spc="-10">
                <a:solidFill>
                  <a:schemeClr val="tx2"/>
                </a:solidFill>
              </a:rPr>
              <a:t>, kan du bruge Erhvervsstyrelsens færdigudfyldte skabeloner. </a:t>
            </a:r>
            <a:br>
              <a:rPr lang="da-DK" sz="900" spc="-10">
                <a:solidFill>
                  <a:schemeClr val="tx2"/>
                </a:solidFill>
              </a:rPr>
            </a:br>
            <a:endParaRPr lang="da-DK" sz="900" spc="-10">
              <a:solidFill>
                <a:schemeClr val="tx2"/>
              </a:solidFill>
            </a:endParaRPr>
          </a:p>
          <a:p>
            <a:pPr>
              <a:lnSpc>
                <a:spcPct val="106000"/>
              </a:lnSpc>
            </a:pPr>
            <a:r>
              <a:rPr lang="da-DK" sz="900" spc="-10">
                <a:solidFill>
                  <a:schemeClr val="tx2"/>
                </a:solidFill>
                <a:hlinkClick r:id="rId6">
                  <a:extLst>
                    <a:ext uri="{A12FA001-AC4F-418D-AE19-62706E023703}">
                      <ahyp:hlinkClr xmlns:ahyp="http://schemas.microsoft.com/office/drawing/2018/hyperlinkcolor" val="tx"/>
                    </a:ext>
                  </a:extLst>
                </a:hlinkClick>
              </a:rPr>
              <a:t>Få hjælp til at vælge, hvilken skabelon der passer til dit behov på Virksomhedsguiden</a:t>
            </a:r>
            <a:endParaRPr lang="da-DK" sz="900" spc="-10">
              <a:solidFill>
                <a:schemeClr val="tx2"/>
              </a:solidFill>
            </a:endParaRPr>
          </a:p>
          <a:p>
            <a:pPr>
              <a:lnSpc>
                <a:spcPct val="106000"/>
              </a:lnSpc>
            </a:pPr>
            <a:endParaRPr lang="da-DK" sz="900" spc="-10">
              <a:solidFill>
                <a:schemeClr val="tx2"/>
              </a:solidFill>
              <a:highlight>
                <a:srgbClr val="FFFF00"/>
              </a:highlight>
            </a:endParaRPr>
          </a:p>
          <a:p>
            <a:pPr>
              <a:lnSpc>
                <a:spcPct val="106000"/>
              </a:lnSpc>
            </a:pPr>
            <a:r>
              <a:rPr lang="da-DK" sz="900" spc="-10">
                <a:solidFill>
                  <a:schemeClr val="tx2"/>
                </a:solidFill>
              </a:rPr>
              <a:t>Du kan også downloade skabelonerne direkte på Virksomhedsguiden: </a:t>
            </a:r>
          </a:p>
          <a:p>
            <a:pPr marL="171450" indent="-171450">
              <a:lnSpc>
                <a:spcPct val="106000"/>
              </a:lnSpc>
              <a:buFont typeface="Wingdings" panose="05000000000000000000" pitchFamily="2" charset="2"/>
              <a:buChar char="Ø"/>
            </a:pPr>
            <a:r>
              <a:rPr lang="da-DK" sz="900" spc="-10">
                <a:solidFill>
                  <a:schemeClr val="tx2"/>
                </a:solidFill>
                <a:hlinkClick r:id="rId7">
                  <a:extLst>
                    <a:ext uri="{A12FA001-AC4F-418D-AE19-62706E023703}">
                      <ahyp:hlinkClr xmlns:ahyp="http://schemas.microsoft.com/office/drawing/2018/hyperlinkcolor" val="tx"/>
                    </a:ext>
                  </a:extLst>
                </a:hlinkClick>
              </a:rPr>
              <a:t>Ansvarlighedspolitik</a:t>
            </a:r>
            <a:r>
              <a:rPr lang="da-DK" sz="900" spc="-10">
                <a:solidFill>
                  <a:schemeClr val="tx2"/>
                </a:solidFill>
              </a:rPr>
              <a:t> </a:t>
            </a:r>
          </a:p>
          <a:p>
            <a:pPr marL="171450" indent="-171450">
              <a:lnSpc>
                <a:spcPct val="106000"/>
              </a:lnSpc>
              <a:buFont typeface="Wingdings" panose="05000000000000000000" pitchFamily="2" charset="2"/>
              <a:buChar char="Ø"/>
            </a:pPr>
            <a:r>
              <a:rPr lang="da-DK" sz="900" spc="-10">
                <a:solidFill>
                  <a:schemeClr val="tx2"/>
                </a:solidFill>
                <a:hlinkClick r:id="rId8">
                  <a:extLst>
                    <a:ext uri="{A12FA001-AC4F-418D-AE19-62706E023703}">
                      <ahyp:hlinkClr xmlns:ahyp="http://schemas.microsoft.com/office/drawing/2018/hyperlinkcolor" val="tx"/>
                    </a:ext>
                  </a:extLst>
                </a:hlinkClick>
              </a:rPr>
              <a:t>Miljø- og Klimapolitik</a:t>
            </a:r>
            <a:endParaRPr lang="da-DK" sz="900" spc="-10">
              <a:solidFill>
                <a:schemeClr val="tx2"/>
              </a:solidFill>
            </a:endParaRPr>
          </a:p>
          <a:p>
            <a:pPr marL="171450" indent="-171450">
              <a:lnSpc>
                <a:spcPct val="106000"/>
              </a:lnSpc>
              <a:buFont typeface="Wingdings" panose="05000000000000000000" pitchFamily="2" charset="2"/>
              <a:buChar char="Ø"/>
            </a:pPr>
            <a:r>
              <a:rPr lang="da-DK" sz="900" spc="-10">
                <a:solidFill>
                  <a:schemeClr val="tx2"/>
                </a:solidFill>
                <a:hlinkClick r:id="rId9">
                  <a:extLst>
                    <a:ext uri="{A12FA001-AC4F-418D-AE19-62706E023703}">
                      <ahyp:hlinkClr xmlns:ahyp="http://schemas.microsoft.com/office/drawing/2018/hyperlinkcolor" val="tx"/>
                    </a:ext>
                  </a:extLst>
                </a:hlinkClick>
              </a:rPr>
              <a:t>Leverandør Code of </a:t>
            </a:r>
            <a:r>
              <a:rPr lang="da-DK" sz="900" spc="-10" err="1">
                <a:solidFill>
                  <a:schemeClr val="tx2"/>
                </a:solidFill>
                <a:hlinkClick r:id="rId9">
                  <a:extLst>
                    <a:ext uri="{A12FA001-AC4F-418D-AE19-62706E023703}">
                      <ahyp:hlinkClr xmlns:ahyp="http://schemas.microsoft.com/office/drawing/2018/hyperlinkcolor" val="tx"/>
                    </a:ext>
                  </a:extLst>
                </a:hlinkClick>
              </a:rPr>
              <a:t>Conduct</a:t>
            </a:r>
            <a:r>
              <a:rPr lang="da-DK" sz="900" spc="-10">
                <a:solidFill>
                  <a:schemeClr val="tx2"/>
                </a:solidFill>
                <a:hlinkClick r:id="rId9">
                  <a:extLst>
                    <a:ext uri="{A12FA001-AC4F-418D-AE19-62706E023703}">
                      <ahyp:hlinkClr xmlns:ahyp="http://schemas.microsoft.com/office/drawing/2018/hyperlinkcolor" val="tx"/>
                    </a:ext>
                  </a:extLst>
                </a:hlinkClick>
              </a:rPr>
              <a:t> </a:t>
            </a:r>
            <a:endParaRPr lang="da-DK" sz="900" spc="-10">
              <a:solidFill>
                <a:schemeClr val="tx2"/>
              </a:solidFill>
            </a:endParaRPr>
          </a:p>
          <a:p>
            <a:pPr>
              <a:lnSpc>
                <a:spcPct val="106000"/>
              </a:lnSpc>
            </a:pPr>
            <a:endParaRPr lang="da-DK" sz="900" spc="-10">
              <a:solidFill>
                <a:schemeClr val="tx2"/>
              </a:solidFill>
            </a:endParaRPr>
          </a:p>
        </p:txBody>
      </p:sp>
      <p:pic>
        <p:nvPicPr>
          <p:cNvPr id="9" name="Graphic 14">
            <a:extLst>
              <a:ext uri="{FF2B5EF4-FFF2-40B4-BE49-F238E27FC236}">
                <a16:creationId xmlns:a16="http://schemas.microsoft.com/office/drawing/2014/main" id="{2B97DE10-9B09-89A1-A88B-339D4CD80DAB}"/>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64691" y="3188235"/>
            <a:ext cx="226314" cy="226314"/>
          </a:xfrm>
          <a:prstGeom prst="rect">
            <a:avLst/>
          </a:prstGeom>
        </p:spPr>
      </p:pic>
      <p:pic>
        <p:nvPicPr>
          <p:cNvPr id="12" name="Graphic 15">
            <a:extLst>
              <a:ext uri="{FF2B5EF4-FFF2-40B4-BE49-F238E27FC236}">
                <a16:creationId xmlns:a16="http://schemas.microsoft.com/office/drawing/2014/main" id="{59F0BED2-8170-380B-683D-605314ADFE91}"/>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36107" y="4299884"/>
            <a:ext cx="83482" cy="88700"/>
          </a:xfrm>
          <a:prstGeom prst="rect">
            <a:avLst/>
          </a:prstGeom>
        </p:spPr>
      </p:pic>
    </p:spTree>
    <p:extLst>
      <p:ext uri="{BB962C8B-B14F-4D97-AF65-F5344CB8AC3E}">
        <p14:creationId xmlns:p14="http://schemas.microsoft.com/office/powerpoint/2010/main" val="2000975502"/>
      </p:ext>
    </p:extLst>
  </p:cSld>
  <p:clrMapOvr>
    <a:masterClrMapping/>
  </p:clrMapOvr>
</p:sld>
</file>

<file path=ppt/theme/theme1.xml><?xml version="1.0" encoding="utf-8"?>
<a:theme xmlns:a="http://schemas.openxmlformats.org/drawingml/2006/main" name="Tema ESG skabelon 2023">
  <a:themeElements>
    <a:clrScheme name="Custom 63">
      <a:dk1>
        <a:srgbClr val="000000"/>
      </a:dk1>
      <a:lt1>
        <a:srgbClr val="FFFFFF"/>
      </a:lt1>
      <a:dk2>
        <a:srgbClr val="1B4528"/>
      </a:dk2>
      <a:lt2>
        <a:srgbClr val="D1DAD4"/>
      </a:lt2>
      <a:accent1>
        <a:srgbClr val="1B4528"/>
      </a:accent1>
      <a:accent2>
        <a:srgbClr val="2D55FF"/>
      </a:accent2>
      <a:accent3>
        <a:srgbClr val="FCFC95"/>
      </a:accent3>
      <a:accent4>
        <a:srgbClr val="5F7D69"/>
      </a:accent4>
      <a:accent5>
        <a:srgbClr val="8DA294"/>
      </a:accent5>
      <a:accent6>
        <a:srgbClr val="BBC7BF"/>
      </a:accent6>
      <a:hlink>
        <a:srgbClr val="00A65A"/>
      </a:hlink>
      <a:folHlink>
        <a:srgbClr val="A6A6A6"/>
      </a:folHlink>
    </a:clrScheme>
    <a:fontScheme name="Custom 19">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F7D69"/>
        </a:solidFill>
        <a:ln>
          <a:noFill/>
        </a:ln>
      </a:spPr>
      <a:bodyPr lIns="126000" tIns="108000" rIns="108000" bIns="144000" rtlCol="0" anchor="t" anchorCtr="0"/>
      <a:lstStyle>
        <a:defPPr algn="l">
          <a:lnSpc>
            <a:spcPct val="106000"/>
          </a:lnSpc>
          <a:defRPr sz="900" spc="-10" dirty="0"/>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lnSpc>
            <a:spcPct val="120000"/>
          </a:lnSpc>
          <a:defRPr sz="900" spc="-10" dirty="0" smtClean="0">
            <a:solidFill>
              <a:schemeClr val="bg1"/>
            </a:solidFill>
          </a:defRPr>
        </a:defPPr>
      </a:lstStyle>
    </a:txDef>
  </a:objectDefaults>
  <a:extraClrSchemeLst/>
  <a:custClrLst>
    <a:custClr name="Grøn 100%">
      <a:srgbClr val="1B4529"/>
    </a:custClr>
    <a:custClr name="Grøn 90%">
      <a:srgbClr val="32583E"/>
    </a:custClr>
    <a:custClr name="Grøn 80%">
      <a:srgbClr val="496A54"/>
    </a:custClr>
    <a:custClr name="Grøn 70%">
      <a:srgbClr val="5F7D69"/>
    </a:custClr>
    <a:custClr name="Grøn 60%">
      <a:srgbClr val="768F7F"/>
    </a:custClr>
    <a:custClr name="Grøn 50%">
      <a:srgbClr val="8DA294"/>
    </a:custClr>
    <a:custClr name="Grøn 40%">
      <a:srgbClr val="A4B5A9"/>
    </a:custClr>
    <a:custClr name="Grøn 30%">
      <a:srgbClr val="BBC7BF"/>
    </a:custClr>
    <a:custClr name="Grøn 20%">
      <a:srgbClr val="D1DAD4"/>
    </a:custClr>
    <a:custClr name="Grøn 10%">
      <a:srgbClr val="E8ECEA"/>
    </a:custClr>
  </a:custClrLst>
  <a:extLst>
    <a:ext uri="{05A4C25C-085E-4340-85A3-A5531E510DB2}">
      <thm15:themeFamily xmlns:thm15="http://schemas.microsoft.com/office/thememl/2012/main" name="Tema ESG skabelon 2023" id="{4F616B44-E23C-9D4B-A414-B698B6CB0592}" vid="{C1CEAE3D-34EF-BE45-B60E-4DC3BCA22C4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13742</Words>
  <Application>Microsoft Office PowerPoint</Application>
  <PresentationFormat>Widescreen</PresentationFormat>
  <Paragraphs>1668</Paragraphs>
  <Slides>41</Slides>
  <Notes>10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41</vt:i4>
      </vt:variant>
    </vt:vector>
  </HeadingPairs>
  <TitlesOfParts>
    <vt:vector size="46" baseType="lpstr">
      <vt:lpstr>Arial</vt:lpstr>
      <vt:lpstr>Calibri</vt:lpstr>
      <vt:lpstr>IBM Plex Sans</vt:lpstr>
      <vt:lpstr>Wingdings</vt:lpstr>
      <vt:lpstr>Tema ESG skabelon 2023</vt:lpstr>
      <vt:lpstr>Om denne ESG-skabelon</vt:lpstr>
      <vt:lpstr>Overblik over oplysningspunkter i Basismodulet </vt:lpstr>
      <vt:lpstr>Overblik over oplysningspunkter i Udvidet Modul </vt:lpstr>
      <vt:lpstr>OPGØRELSE 20XX </vt:lpstr>
      <vt:lpstr>ESG opgørelse  [Indholdet kan tilpasses din konkrete virksomhed, fx med oplysningspunkter fra Udvidet Modul]</vt:lpstr>
      <vt:lpstr>Grundlag for udarbejdelse (B1) </vt:lpstr>
      <vt:lpstr>Grundlag for udarbejdelse (B1) - fortsat</vt:lpstr>
      <vt:lpstr>Grundlag for udarbejdelse (B1) - fortsat</vt:lpstr>
      <vt:lpstr>Indsatser, politikker og fremtidige initiativer for omstilling til en mere bæredygtig økonomi (B2)</vt:lpstr>
      <vt:lpstr>Energiforbrug (B3)</vt:lpstr>
      <vt:lpstr>CO₂e-udledning (B3)</vt:lpstr>
      <vt:lpstr>Forurening af luft, vand og jord (B4)</vt:lpstr>
      <vt:lpstr>Biodiversitet (B5) </vt:lpstr>
      <vt:lpstr>Vand (B6)</vt:lpstr>
      <vt:lpstr>Ressourceforbrug, cirkulær økonomi og affaldshåndtering (B7) </vt:lpstr>
      <vt:lpstr>Ressourceforbrug, cirkulær økonomi og affaldshåndtering (B7) – fortsat</vt:lpstr>
      <vt:lpstr>Ressourceforbrug, cirkulær økonomi og affaldshåndtering (B7) – fortsat</vt:lpstr>
      <vt:lpstr>Egen arbejdsstyrke: Generelle karakteristika (B8) </vt:lpstr>
      <vt:lpstr>Egen arbejdsstyrke: Generelle karakteristika (B8) - fortsat</vt:lpstr>
      <vt:lpstr>Egen arbejdsstyrke: Sundhed og sikkerhed (B9)</vt:lpstr>
      <vt:lpstr>Egen arbejdsstyrke: Vederlag, overenskomster og uddannelse (B10)</vt:lpstr>
      <vt:lpstr>Egen arbejdsstyrke: Vederlag, overenskomster og uddannelse (B10) – fortsat</vt:lpstr>
      <vt:lpstr>Virksomhedsadfærd: Antal domme og bøder i relation til korruption &amp; bestikkelse (B11) </vt:lpstr>
      <vt:lpstr>PowerPoint-præsentation</vt:lpstr>
      <vt:lpstr>Strategi: Forretningsmodel og bæredygtighedsrelaterede initiativer (C1)</vt:lpstr>
      <vt:lpstr>Beskrivelse af indsatser, politikker og fremtidige initiativer for omstilling til en mere bæredygtig økonomi (C2)</vt:lpstr>
      <vt:lpstr>Overvejelse, når du rapporterer om CO₂e-udledning under B3 i Basismodulet </vt:lpstr>
      <vt:lpstr>CO₂e-reduktionsmål (C3)</vt:lpstr>
      <vt:lpstr>Klimaomstilling (C3)</vt:lpstr>
      <vt:lpstr>Klimarisici (C4)</vt:lpstr>
      <vt:lpstr>Klimarisici (C4) - fortsat</vt:lpstr>
      <vt:lpstr>Supplerende (generelle) oplysninger om arbejdsstyrken (C5)</vt:lpstr>
      <vt:lpstr>Supplerende (generelle) oplysninger om arbejdsstyrken (C5) - fortsat</vt:lpstr>
      <vt:lpstr>Menneskerettighedspolitikker og -processer (C6) - Egen arbejdsstyrke</vt:lpstr>
      <vt:lpstr>Menneskerettighedspolitikker og -processer (C6) - Egen arbejdsstyrke - fortsat</vt:lpstr>
      <vt:lpstr>Alvorlige negative menneskerettighedshændelser (C7) – Egen arbejdsstyrke</vt:lpstr>
      <vt:lpstr>Alvorlige negative menneskerettighedshændelser (C7) – I værdikæden</vt:lpstr>
      <vt:lpstr>Indtægter fra bestemte aktiviteter (C8)</vt:lpstr>
      <vt:lpstr>Udelukkelse fra EU-referencebenchmarks (C8)</vt:lpstr>
      <vt:lpstr>Kønsfordeling i øverste ledelsesorgan (C9)</vt:lpstr>
      <vt:lpstr>Tak for at læse med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2025-02-28T18:51:17Z</dcterms:created>
  <dcterms:modified xsi:type="dcterms:W3CDTF">2025-09-29T14:53:10Z</dcterms:modified>
</cp:coreProperties>
</file>