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2.xml" ContentType="application/vnd.openxmlformats-officedocument.theme+xml"/>
  <Override PartName="/ppt/tags/tag8.xml" ContentType="application/vnd.openxmlformats-officedocument.presentationml.tags+xml"/>
  <Override PartName="/ppt/notesSlides/notesSlide1.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3.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4.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5.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7.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8.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9.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10.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75" r:id="rId1"/>
  </p:sldMasterIdLst>
  <p:notesMasterIdLst>
    <p:notesMasterId r:id="rId43"/>
  </p:notesMasterIdLst>
  <p:sldIdLst>
    <p:sldId id="321" r:id="rId2"/>
    <p:sldId id="330" r:id="rId3"/>
    <p:sldId id="353" r:id="rId4"/>
    <p:sldId id="258" r:id="rId5"/>
    <p:sldId id="331" r:id="rId6"/>
    <p:sldId id="355" r:id="rId7"/>
    <p:sldId id="325" r:id="rId8"/>
    <p:sldId id="326" r:id="rId9"/>
    <p:sldId id="314" r:id="rId10"/>
    <p:sldId id="327" r:id="rId11"/>
    <p:sldId id="315" r:id="rId12"/>
    <p:sldId id="316" r:id="rId13"/>
    <p:sldId id="317" r:id="rId14"/>
    <p:sldId id="297" r:id="rId15"/>
    <p:sldId id="298" r:id="rId16"/>
    <p:sldId id="300" r:id="rId17"/>
    <p:sldId id="329" r:id="rId18"/>
    <p:sldId id="301" r:id="rId19"/>
    <p:sldId id="328" r:id="rId20"/>
    <p:sldId id="302" r:id="rId21"/>
    <p:sldId id="303" r:id="rId22"/>
    <p:sldId id="320" r:id="rId23"/>
    <p:sldId id="307" r:id="rId24"/>
    <p:sldId id="335" r:id="rId25"/>
    <p:sldId id="334" r:id="rId26"/>
    <p:sldId id="337" r:id="rId27"/>
    <p:sldId id="338" r:id="rId28"/>
    <p:sldId id="339" r:id="rId29"/>
    <p:sldId id="340" r:id="rId30"/>
    <p:sldId id="341" r:id="rId31"/>
    <p:sldId id="352" r:id="rId32"/>
    <p:sldId id="345" r:id="rId33"/>
    <p:sldId id="346" r:id="rId34"/>
    <p:sldId id="344" r:id="rId35"/>
    <p:sldId id="351" r:id="rId36"/>
    <p:sldId id="342" r:id="rId37"/>
    <p:sldId id="343" r:id="rId38"/>
    <p:sldId id="348" r:id="rId39"/>
    <p:sldId id="349" r:id="rId40"/>
    <p:sldId id="347" r:id="rId41"/>
    <p:sldId id="272" r:id="rId42"/>
  </p:sldIdLst>
  <p:sldSz cx="12192000" cy="6858000"/>
  <p:notesSz cx="6858000" cy="9144000"/>
  <p:custDataLst>
    <p:tags r:id="rId44"/>
  </p:custDataLst>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Forfatte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Forfatter" initials="F"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55FF"/>
    <a:srgbClr val="D1DAD4"/>
    <a:srgbClr val="1B4528"/>
    <a:srgbClr val="FFFFFF"/>
    <a:srgbClr val="E8ECEA"/>
    <a:srgbClr val="BBC7BF"/>
    <a:srgbClr val="4CC18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652503-9EA8-4067-80BE-7D54EF13CDAA}" v="16" dt="2025-09-29T14:50:53.545"/>
    <p1510:client id="{9A4FD116-76EB-4B16-AD49-6E8CFF317631}" v="5" dt="2025-09-29T11:44:07.0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02" autoAdjust="0"/>
    <p:restoredTop sz="95165" autoAdjust="0"/>
  </p:normalViewPr>
  <p:slideViewPr>
    <p:cSldViewPr snapToGrid="0">
      <p:cViewPr varScale="1">
        <p:scale>
          <a:sx n="105" d="100"/>
          <a:sy n="105" d="100"/>
        </p:scale>
        <p:origin x="888" y="108"/>
      </p:cViewPr>
      <p:guideLst/>
    </p:cSldViewPr>
  </p:slideViewPr>
  <p:outlineViewPr>
    <p:cViewPr>
      <p:scale>
        <a:sx n="33" d="100"/>
        <a:sy n="33" d="100"/>
      </p:scale>
      <p:origin x="0" y="-338933"/>
    </p:cViewPr>
  </p:outlineViewPr>
  <p:notesTextViewPr>
    <p:cViewPr>
      <p:scale>
        <a:sx n="66" d="100"/>
        <a:sy n="66" d="100"/>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7.xml"/><Relationship Id="rId51" Type="http://schemas.microsoft.com/office/2018/10/relationships/authors" Targe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IBM Plex Sans" panose="020B0503050203000203" pitchFamily="34" charset="0"/>
              </a:defRPr>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IBM Plex Sans" panose="020B0503050203000203" pitchFamily="34" charset="0"/>
              </a:defRPr>
            </a:lvl1pPr>
          </a:lstStyle>
          <a:p>
            <a:fld id="{12DFE416-DAD6-D749-857D-2E29C861AEBD}" type="datetimeFigureOut">
              <a:rPr lang="da-DK" smtClean="0"/>
              <a:t>29-09-2025</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IBM Plex Sans" panose="020B0503050203000203" pitchFamily="34" charset="0"/>
              </a:defRPr>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IBM Plex Sans" panose="020B0503050203000203" pitchFamily="34" charset="0"/>
              </a:defRPr>
            </a:lvl1pPr>
          </a:lstStyle>
          <a:p>
            <a:fld id="{45BFCFCE-5A78-CB4C-8592-F27D9484E3BD}" type="slidenum">
              <a:rPr lang="da-DK" smtClean="0"/>
              <a:t>‹nr.›</a:t>
            </a:fld>
            <a:endParaRPr lang="da-DK"/>
          </a:p>
        </p:txBody>
      </p:sp>
    </p:spTree>
    <p:extLst>
      <p:ext uri="{BB962C8B-B14F-4D97-AF65-F5344CB8AC3E}">
        <p14:creationId xmlns:p14="http://schemas.microsoft.com/office/powerpoint/2010/main" val="2960237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IBM Plex Sans" panose="020B0503050203000203" pitchFamily="34" charset="0"/>
        <a:ea typeface="+mn-ea"/>
        <a:cs typeface="+mn-cs"/>
      </a:defRPr>
    </a:lvl1pPr>
    <a:lvl2pPr marL="457200" algn="l" defTabSz="914400" rtl="0" eaLnBrk="1" latinLnBrk="0" hangingPunct="1">
      <a:defRPr sz="1200" kern="1200">
        <a:solidFill>
          <a:schemeClr val="tx1"/>
        </a:solidFill>
        <a:latin typeface="IBM Plex Sans" panose="020B0503050203000203" pitchFamily="34" charset="0"/>
        <a:ea typeface="+mn-ea"/>
        <a:cs typeface="+mn-cs"/>
      </a:defRPr>
    </a:lvl2pPr>
    <a:lvl3pPr marL="914400" algn="l" defTabSz="914400" rtl="0" eaLnBrk="1" latinLnBrk="0" hangingPunct="1">
      <a:defRPr sz="1200" kern="1200">
        <a:solidFill>
          <a:schemeClr val="tx1"/>
        </a:solidFill>
        <a:latin typeface="IBM Plex Sans" panose="020B0503050203000203" pitchFamily="34" charset="0"/>
        <a:ea typeface="+mn-ea"/>
        <a:cs typeface="+mn-cs"/>
      </a:defRPr>
    </a:lvl3pPr>
    <a:lvl4pPr marL="1371600" algn="l" defTabSz="914400" rtl="0" eaLnBrk="1" latinLnBrk="0" hangingPunct="1">
      <a:defRPr sz="1200" kern="1200">
        <a:solidFill>
          <a:schemeClr val="tx1"/>
        </a:solidFill>
        <a:latin typeface="IBM Plex Sans" panose="020B0503050203000203" pitchFamily="34" charset="0"/>
        <a:ea typeface="+mn-ea"/>
        <a:cs typeface="+mn-cs"/>
      </a:defRPr>
    </a:lvl4pPr>
    <a:lvl5pPr marL="1828800" algn="l" defTabSz="914400" rtl="0" eaLnBrk="1" latinLnBrk="0" hangingPunct="1">
      <a:defRPr sz="1200" kern="1200">
        <a:solidFill>
          <a:schemeClr val="tx1"/>
        </a:solidFill>
        <a:latin typeface="IBM Plex Sans" panose="020B0503050203000203"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5BFCFCE-5A78-CB4C-8592-F27D9484E3BD}" type="slidenum">
              <a:rPr lang="da-DK" smtClean="0"/>
              <a:t>1</a:t>
            </a:fld>
            <a:endParaRPr lang="da-DK"/>
          </a:p>
        </p:txBody>
      </p:sp>
    </p:spTree>
    <p:extLst>
      <p:ext uri="{BB962C8B-B14F-4D97-AF65-F5344CB8AC3E}">
        <p14:creationId xmlns:p14="http://schemas.microsoft.com/office/powerpoint/2010/main" val="41541770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45BFCFCE-5A78-CB4C-8592-F27D9484E3BD}" type="slidenum">
              <a:rPr lang="da-DK" smtClean="0"/>
              <a:t>39</a:t>
            </a:fld>
            <a:endParaRPr lang="da-DK"/>
          </a:p>
        </p:txBody>
      </p:sp>
    </p:spTree>
    <p:extLst>
      <p:ext uri="{BB962C8B-B14F-4D97-AF65-F5344CB8AC3E}">
        <p14:creationId xmlns:p14="http://schemas.microsoft.com/office/powerpoint/2010/main" val="811188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45BFCFCE-5A78-CB4C-8592-F27D9484E3BD}" type="slidenum">
              <a:rPr lang="da-DK" smtClean="0"/>
              <a:t>6</a:t>
            </a:fld>
            <a:endParaRPr lang="da-DK"/>
          </a:p>
        </p:txBody>
      </p:sp>
    </p:spTree>
    <p:extLst>
      <p:ext uri="{BB962C8B-B14F-4D97-AF65-F5344CB8AC3E}">
        <p14:creationId xmlns:p14="http://schemas.microsoft.com/office/powerpoint/2010/main" val="19037858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45BFCFCE-5A78-CB4C-8592-F27D9484E3BD}" type="slidenum">
              <a:rPr lang="da-DK" smtClean="0"/>
              <a:t>10</a:t>
            </a:fld>
            <a:endParaRPr lang="da-DK"/>
          </a:p>
        </p:txBody>
      </p:sp>
    </p:spTree>
    <p:extLst>
      <p:ext uri="{BB962C8B-B14F-4D97-AF65-F5344CB8AC3E}">
        <p14:creationId xmlns:p14="http://schemas.microsoft.com/office/powerpoint/2010/main" val="3098348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45BFCFCE-5A78-CB4C-8592-F27D9484E3BD}" type="slidenum">
              <a:rPr lang="da-DK" smtClean="0"/>
              <a:t>13</a:t>
            </a:fld>
            <a:endParaRPr lang="da-DK"/>
          </a:p>
        </p:txBody>
      </p:sp>
    </p:spTree>
    <p:extLst>
      <p:ext uri="{BB962C8B-B14F-4D97-AF65-F5344CB8AC3E}">
        <p14:creationId xmlns:p14="http://schemas.microsoft.com/office/powerpoint/2010/main" val="45599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45BFCFCE-5A78-CB4C-8592-F27D9484E3BD}" type="slidenum">
              <a:rPr lang="da-DK" smtClean="0"/>
              <a:t>16</a:t>
            </a:fld>
            <a:endParaRPr lang="da-DK"/>
          </a:p>
        </p:txBody>
      </p:sp>
    </p:spTree>
    <p:extLst>
      <p:ext uri="{BB962C8B-B14F-4D97-AF65-F5344CB8AC3E}">
        <p14:creationId xmlns:p14="http://schemas.microsoft.com/office/powerpoint/2010/main" val="22438095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45BFCFCE-5A78-CB4C-8592-F27D9484E3BD}" type="slidenum">
              <a:rPr lang="da-DK" smtClean="0"/>
              <a:t>20</a:t>
            </a:fld>
            <a:endParaRPr lang="da-DK"/>
          </a:p>
        </p:txBody>
      </p:sp>
    </p:spTree>
    <p:extLst>
      <p:ext uri="{BB962C8B-B14F-4D97-AF65-F5344CB8AC3E}">
        <p14:creationId xmlns:p14="http://schemas.microsoft.com/office/powerpoint/2010/main" val="3599874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45BFCFCE-5A78-CB4C-8592-F27D9484E3BD}" type="slidenum">
              <a:rPr lang="da-DK" smtClean="0"/>
              <a:t>22</a:t>
            </a:fld>
            <a:endParaRPr lang="da-DK"/>
          </a:p>
        </p:txBody>
      </p:sp>
    </p:spTree>
    <p:extLst>
      <p:ext uri="{BB962C8B-B14F-4D97-AF65-F5344CB8AC3E}">
        <p14:creationId xmlns:p14="http://schemas.microsoft.com/office/powerpoint/2010/main" val="3180049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45BFCFCE-5A78-CB4C-8592-F27D9484E3BD}" type="slidenum">
              <a:rPr lang="da-DK" smtClean="0"/>
              <a:t>27</a:t>
            </a:fld>
            <a:endParaRPr lang="da-DK"/>
          </a:p>
        </p:txBody>
      </p:sp>
    </p:spTree>
    <p:extLst>
      <p:ext uri="{BB962C8B-B14F-4D97-AF65-F5344CB8AC3E}">
        <p14:creationId xmlns:p14="http://schemas.microsoft.com/office/powerpoint/2010/main" val="1507947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BFCFCE-5A78-CB4C-8592-F27D9484E3BD}" type="slidenum">
              <a:rPr kumimoji="0" lang="da-DK" sz="1200" b="0" i="0" u="none" strike="noStrike" kern="1200" cap="none" spc="0" normalizeH="0" baseline="0" noProof="0" smtClean="0">
                <a:ln>
                  <a:noFill/>
                </a:ln>
                <a:solidFill>
                  <a:prstClr val="black"/>
                </a:solidFill>
                <a:effectLst/>
                <a:uLnTx/>
                <a:uFillTx/>
                <a:latin typeface="IBM Plex Sans" panose="020B0503050203000203" pitchFamily="34" charset="0"/>
                <a:ea typeface="Calibri" panose="020F0502020204030204"/>
                <a:cs typeface="Arial"/>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da-DK" sz="1200" b="0" i="0" u="none" strike="noStrike" kern="1200" cap="none" spc="0" normalizeH="0" baseline="0" noProof="0">
              <a:ln>
                <a:noFill/>
              </a:ln>
              <a:solidFill>
                <a:prstClr val="black"/>
              </a:solidFill>
              <a:effectLst/>
              <a:uLnTx/>
              <a:uFillTx/>
              <a:latin typeface="IBM Plex Sans" panose="020B0503050203000203" pitchFamily="34" charset="0"/>
              <a:ea typeface="Calibri" panose="020F0502020204030204"/>
              <a:cs typeface="Arial"/>
            </a:endParaRPr>
          </a:p>
        </p:txBody>
      </p:sp>
    </p:spTree>
    <p:extLst>
      <p:ext uri="{BB962C8B-B14F-4D97-AF65-F5344CB8AC3E}">
        <p14:creationId xmlns:p14="http://schemas.microsoft.com/office/powerpoint/2010/main" val="2976547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svg"/><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 Id="rId9" Type="http://schemas.openxmlformats.org/officeDocument/2006/relationships/image" Target="../media/image7.svg"/></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template">
    <p:bg>
      <p:bgPr>
        <a:solidFill>
          <a:schemeClr val="bg1"/>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52E31B1D-D5FA-1144-A6D9-FDFA19DD3A3B}"/>
              </a:ext>
            </a:extLst>
          </p:cNvPr>
          <p:cNvSpPr>
            <a:spLocks noGrp="1"/>
          </p:cNvSpPr>
          <p:nvPr>
            <p:ph type="body" sz="quarter" idx="14"/>
          </p:nvPr>
        </p:nvSpPr>
        <p:spPr>
          <a:xfrm>
            <a:off x="508000" y="1015788"/>
            <a:ext cx="3513138" cy="5328285"/>
          </a:xfrm>
        </p:spPr>
        <p:txBody>
          <a:bodyPr/>
          <a:lstStyle>
            <a:lvl1pPr marL="0" indent="0">
              <a:buNone/>
              <a:defRPr/>
            </a:lvl1pPr>
          </a:lstStyle>
          <a:p>
            <a:pPr lvl="0"/>
            <a:r>
              <a:rPr lang="da-DK" noProof="0" err="1"/>
              <a:t>Click to edit Master text styles</a:t>
            </a:r>
          </a:p>
        </p:txBody>
      </p:sp>
      <p:sp>
        <p:nvSpPr>
          <p:cNvPr id="11" name="Text Placeholder 9">
            <a:extLst>
              <a:ext uri="{FF2B5EF4-FFF2-40B4-BE49-F238E27FC236}">
                <a16:creationId xmlns:a16="http://schemas.microsoft.com/office/drawing/2014/main" id="{F1EF6F5B-4C89-A089-DA32-6A1686CD0B74}"/>
              </a:ext>
            </a:extLst>
          </p:cNvPr>
          <p:cNvSpPr>
            <a:spLocks noGrp="1"/>
          </p:cNvSpPr>
          <p:nvPr>
            <p:ph type="body" sz="quarter" idx="15"/>
          </p:nvPr>
        </p:nvSpPr>
        <p:spPr>
          <a:xfrm>
            <a:off x="4338638" y="1015789"/>
            <a:ext cx="3513137" cy="5328284"/>
          </a:xfrm>
        </p:spPr>
        <p:txBody>
          <a:bodyPr/>
          <a:lstStyle>
            <a:lvl1pPr marL="0" indent="0">
              <a:buNone/>
              <a:defRPr/>
            </a:lvl1pPr>
          </a:lstStyle>
          <a:p>
            <a:pPr lvl="0"/>
            <a:r>
              <a:rPr lang="da-DK" noProof="0" err="1"/>
              <a:t>Click to edit Master text styles</a:t>
            </a:r>
          </a:p>
        </p:txBody>
      </p:sp>
      <p:sp>
        <p:nvSpPr>
          <p:cNvPr id="2" name="Title 1">
            <a:extLst>
              <a:ext uri="{FF2B5EF4-FFF2-40B4-BE49-F238E27FC236}">
                <a16:creationId xmlns:a16="http://schemas.microsoft.com/office/drawing/2014/main" id="{4149F0AB-3484-3BD8-5F17-C0910484351A}"/>
              </a:ext>
            </a:extLst>
          </p:cNvPr>
          <p:cNvSpPr>
            <a:spLocks noGrp="1"/>
          </p:cNvSpPr>
          <p:nvPr>
            <p:ph type="title"/>
          </p:nvPr>
        </p:nvSpPr>
        <p:spPr/>
        <p:txBody>
          <a:bodyPr/>
          <a:lstStyle/>
          <a:p>
            <a:r>
              <a:rPr lang="en-GB"/>
              <a:t>Click to edit Master title style</a:t>
            </a:r>
          </a:p>
        </p:txBody>
      </p:sp>
    </p:spTree>
    <p:custDataLst>
      <p:tags r:id="rId1"/>
    </p:custDataLst>
    <p:extLst>
      <p:ext uri="{BB962C8B-B14F-4D97-AF65-F5344CB8AC3E}">
        <p14:creationId xmlns:p14="http://schemas.microsoft.com/office/powerpoint/2010/main" val="3469057477"/>
      </p:ext>
    </p:extLst>
  </p:cSld>
  <p:clrMapOvr>
    <a:masterClrMapping/>
  </p:clrMapOvr>
  <p:transition/>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side med billedebaggrund">
    <p:bg>
      <p:bgPr>
        <a:blipFill dpi="0" rotWithShape="1">
          <a:blip r:embed="rId3">
            <a:lum/>
          </a:blip>
          <a:stretch>
            <a:fillRect/>
          </a:stretch>
        </a:blipFill>
        <a:effectLst/>
      </p:bgPr>
    </p:bg>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FE10D728-2F8E-9A79-A793-8FA18EC9AEF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422854" y="2136228"/>
            <a:ext cx="1394622" cy="2068689"/>
          </a:xfrm>
          <a:prstGeom prst="rect">
            <a:avLst/>
          </a:prstGeom>
        </p:spPr>
      </p:pic>
      <p:pic>
        <p:nvPicPr>
          <p:cNvPr id="3" name="Grafik 2">
            <a:extLst>
              <a:ext uri="{FF2B5EF4-FFF2-40B4-BE49-F238E27FC236}">
                <a16:creationId xmlns:a16="http://schemas.microsoft.com/office/drawing/2014/main" id="{AE996835-EDFE-BE3E-C688-CC762B1E391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013220" y="2085593"/>
            <a:ext cx="1781124" cy="2156098"/>
          </a:xfrm>
          <a:prstGeom prst="rect">
            <a:avLst/>
          </a:prstGeom>
        </p:spPr>
      </p:pic>
      <p:pic>
        <p:nvPicPr>
          <p:cNvPr id="4" name="Grafik 3">
            <a:extLst>
              <a:ext uri="{FF2B5EF4-FFF2-40B4-BE49-F238E27FC236}">
                <a16:creationId xmlns:a16="http://schemas.microsoft.com/office/drawing/2014/main" id="{A9BBDDF2-8BA5-B125-BDA8-EC3EA874D96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103319" y="2085593"/>
            <a:ext cx="1658004" cy="2210671"/>
          </a:xfrm>
          <a:prstGeom prst="rect">
            <a:avLst/>
          </a:prstGeom>
        </p:spPr>
      </p:pic>
      <p:sp>
        <p:nvSpPr>
          <p:cNvPr id="7" name="Footer Placeholder 6">
            <a:extLst>
              <a:ext uri="{FF2B5EF4-FFF2-40B4-BE49-F238E27FC236}">
                <a16:creationId xmlns:a16="http://schemas.microsoft.com/office/drawing/2014/main" id="{85E44590-AE8B-6098-6E3A-22BBF073CF8E}"/>
              </a:ext>
            </a:extLst>
          </p:cNvPr>
          <p:cNvSpPr>
            <a:spLocks noGrp="1"/>
          </p:cNvSpPr>
          <p:nvPr>
            <p:ph type="ftr" sz="quarter" idx="15"/>
          </p:nvPr>
        </p:nvSpPr>
        <p:spPr>
          <a:xfrm>
            <a:off x="3503727" y="4971382"/>
            <a:ext cx="5176690" cy="281214"/>
          </a:xfrm>
        </p:spPr>
        <p:txBody>
          <a:bodyPr/>
          <a:lstStyle>
            <a:lvl1pPr algn="ctr">
              <a:defRPr sz="1400">
                <a:solidFill>
                  <a:schemeClr val="bg1"/>
                </a:solidFill>
              </a:defRPr>
            </a:lvl1pPr>
          </a:lstStyle>
          <a:p>
            <a:r>
              <a:rPr lang="da-DK" dirty="0"/>
              <a:t>KLIK FOR AT INDSÆTTE FIRMANAVN</a:t>
            </a:r>
          </a:p>
        </p:txBody>
      </p:sp>
      <p:sp>
        <p:nvSpPr>
          <p:cNvPr id="5" name="Titel 4">
            <a:extLst>
              <a:ext uri="{FF2B5EF4-FFF2-40B4-BE49-F238E27FC236}">
                <a16:creationId xmlns:a16="http://schemas.microsoft.com/office/drawing/2014/main" id="{A3676786-DF78-2A13-71BF-8354606B0D04}"/>
              </a:ext>
            </a:extLst>
          </p:cNvPr>
          <p:cNvSpPr>
            <a:spLocks noGrp="1"/>
          </p:cNvSpPr>
          <p:nvPr>
            <p:ph type="title" hasCustomPrompt="1"/>
          </p:nvPr>
        </p:nvSpPr>
        <p:spPr>
          <a:xfrm>
            <a:off x="1079500" y="4619652"/>
            <a:ext cx="10033000" cy="182736"/>
          </a:xfrm>
        </p:spPr>
        <p:txBody>
          <a:bodyPr/>
          <a:lstStyle>
            <a:lvl1pPr algn="ctr">
              <a:defRPr sz="1100" spc="300">
                <a:solidFill>
                  <a:schemeClr val="bg1"/>
                </a:solidFill>
              </a:defRPr>
            </a:lvl1pPr>
          </a:lstStyle>
          <a:p>
            <a:r>
              <a:rPr lang="da-DK"/>
              <a:t>INDSÆT TITEL</a:t>
            </a:r>
          </a:p>
        </p:txBody>
      </p:sp>
    </p:spTree>
    <p:custDataLst>
      <p:tags r:id="rId1"/>
    </p:custDataLst>
    <p:extLst>
      <p:ext uri="{BB962C8B-B14F-4D97-AF65-F5344CB8AC3E}">
        <p14:creationId xmlns:p14="http://schemas.microsoft.com/office/powerpoint/2010/main" val="229089133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SG opgørelse">
    <p:bg>
      <p:bgPr>
        <a:solidFill>
          <a:schemeClr val="bg1"/>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9358A1A1-81A1-00B9-5F3F-17B9B899E502}"/>
              </a:ext>
            </a:extLst>
          </p:cNvPr>
          <p:cNvSpPr>
            <a:spLocks noGrp="1"/>
          </p:cNvSpPr>
          <p:nvPr>
            <p:ph type="body" sz="quarter" idx="17"/>
          </p:nvPr>
        </p:nvSpPr>
        <p:spPr>
          <a:xfrm>
            <a:off x="518599" y="985520"/>
            <a:ext cx="4558013" cy="5364480"/>
          </a:xfrm>
        </p:spPr>
        <p:txBody>
          <a:bodyPr/>
          <a:lstStyle>
            <a:lvl1pPr marL="0" indent="0">
              <a:lnSpc>
                <a:spcPct val="129000"/>
              </a:lnSpc>
              <a:spcAft>
                <a:spcPct val="0"/>
              </a:spcAft>
              <a:buNone/>
              <a:tabLst>
                <a:tab pos="288000" algn="l"/>
                <a:tab pos="468000" algn="l"/>
                <a:tab pos="4104000" algn="r"/>
              </a:tabLst>
              <a:defRPr sz="900">
                <a:solidFill>
                  <a:schemeClr val="tx2"/>
                </a:solidFill>
              </a:defRPr>
            </a:lvl1pPr>
          </a:lstStyle>
          <a:p>
            <a:pPr lvl="0"/>
            <a:r>
              <a:rPr lang="da-DK" noProof="0" err="1"/>
              <a:t>Click to edit Master text styles</a:t>
            </a:r>
          </a:p>
        </p:txBody>
      </p:sp>
      <p:sp>
        <p:nvSpPr>
          <p:cNvPr id="2" name="Text Placeholder 9">
            <a:extLst>
              <a:ext uri="{FF2B5EF4-FFF2-40B4-BE49-F238E27FC236}">
                <a16:creationId xmlns:a16="http://schemas.microsoft.com/office/drawing/2014/main" id="{DDD3249A-9EA8-2D06-EED5-368B4A02469F}"/>
              </a:ext>
            </a:extLst>
          </p:cNvPr>
          <p:cNvSpPr>
            <a:spLocks noGrp="1"/>
          </p:cNvSpPr>
          <p:nvPr>
            <p:ph type="body" sz="quarter" idx="20"/>
          </p:nvPr>
        </p:nvSpPr>
        <p:spPr>
          <a:xfrm>
            <a:off x="6472011" y="979593"/>
            <a:ext cx="4558013" cy="5364479"/>
          </a:xfrm>
        </p:spPr>
        <p:txBody>
          <a:bodyPr/>
          <a:lstStyle>
            <a:lvl1pPr marL="0" indent="0">
              <a:lnSpc>
                <a:spcPct val="129000"/>
              </a:lnSpc>
              <a:spcAft>
                <a:spcPct val="0"/>
              </a:spcAft>
              <a:buNone/>
              <a:tabLst>
                <a:tab pos="288000" algn="l"/>
                <a:tab pos="468000" algn="l"/>
                <a:tab pos="4104000" algn="r"/>
              </a:tabLst>
              <a:defRPr sz="900">
                <a:solidFill>
                  <a:schemeClr val="tx2"/>
                </a:solidFill>
              </a:defRPr>
            </a:lvl1pPr>
          </a:lstStyle>
          <a:p>
            <a:pPr lvl="0"/>
            <a:r>
              <a:rPr lang="da-DK" noProof="0" err="1"/>
              <a:t>Click to edit Master text styles</a:t>
            </a:r>
          </a:p>
        </p:txBody>
      </p:sp>
      <p:sp>
        <p:nvSpPr>
          <p:cNvPr id="6" name="Footer Placeholder 5">
            <a:extLst>
              <a:ext uri="{FF2B5EF4-FFF2-40B4-BE49-F238E27FC236}">
                <a16:creationId xmlns:a16="http://schemas.microsoft.com/office/drawing/2014/main" id="{CB27BA12-0C2B-874F-CB3D-A69B54828ED2}"/>
              </a:ext>
            </a:extLst>
          </p:cNvPr>
          <p:cNvSpPr>
            <a:spLocks noGrp="1"/>
          </p:cNvSpPr>
          <p:nvPr>
            <p:ph type="ftr" sz="quarter" idx="22"/>
          </p:nvPr>
        </p:nvSpPr>
        <p:spPr/>
        <p:txBody>
          <a:bodyPr/>
          <a:lstStyle/>
          <a:p>
            <a:r>
              <a:rPr lang="da-DK"/>
              <a:t>KLIK FOR AT INDSÆTTE FIRMANAVN</a:t>
            </a:r>
          </a:p>
        </p:txBody>
      </p:sp>
      <p:sp>
        <p:nvSpPr>
          <p:cNvPr id="8" name="Slide Number Placeholder 7">
            <a:extLst>
              <a:ext uri="{FF2B5EF4-FFF2-40B4-BE49-F238E27FC236}">
                <a16:creationId xmlns:a16="http://schemas.microsoft.com/office/drawing/2014/main" id="{A28E22E3-1CE9-39F0-37B9-6694C2F99A83}"/>
              </a:ext>
            </a:extLst>
          </p:cNvPr>
          <p:cNvSpPr>
            <a:spLocks noGrp="1"/>
          </p:cNvSpPr>
          <p:nvPr>
            <p:ph type="sldNum" sz="quarter" idx="23"/>
          </p:nvPr>
        </p:nvSpPr>
        <p:spPr/>
        <p:txBody>
          <a:bodyPr/>
          <a:lstStyle/>
          <a:p>
            <a:fld id="{5A0D23CF-C5A3-5445-819D-C647D180BB4B}" type="slidenum">
              <a:rPr lang="da-DK" smtClean="0"/>
              <a:t>‹nr.›</a:t>
            </a:fld>
            <a:endParaRPr lang="da-DK"/>
          </a:p>
        </p:txBody>
      </p:sp>
      <p:sp>
        <p:nvSpPr>
          <p:cNvPr id="9" name="Title 8">
            <a:extLst>
              <a:ext uri="{FF2B5EF4-FFF2-40B4-BE49-F238E27FC236}">
                <a16:creationId xmlns:a16="http://schemas.microsoft.com/office/drawing/2014/main" id="{9EC510F1-C32E-301D-A9BE-CDD982DBFB2C}"/>
              </a:ext>
            </a:extLst>
          </p:cNvPr>
          <p:cNvSpPr>
            <a:spLocks noGrp="1"/>
          </p:cNvSpPr>
          <p:nvPr>
            <p:ph type="title"/>
          </p:nvPr>
        </p:nvSpPr>
        <p:spPr/>
        <p:txBody>
          <a:bodyPr/>
          <a:lstStyle/>
          <a:p>
            <a:r>
              <a:rPr lang="en-GB"/>
              <a:t>Click to edit Master title style</a:t>
            </a:r>
          </a:p>
        </p:txBody>
      </p:sp>
    </p:spTree>
    <p:custDataLst>
      <p:tags r:id="rId1"/>
    </p:custDataLst>
    <p:extLst>
      <p:ext uri="{BB962C8B-B14F-4D97-AF65-F5344CB8AC3E}">
        <p14:creationId xmlns:p14="http://schemas.microsoft.com/office/powerpoint/2010/main" val="299208577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AB499-BDA0-E170-C4FB-7C73F109F59F}"/>
              </a:ext>
            </a:extLst>
          </p:cNvPr>
          <p:cNvSpPr>
            <a:spLocks noGrp="1"/>
          </p:cNvSpPr>
          <p:nvPr>
            <p:ph type="title"/>
          </p:nvPr>
        </p:nvSpPr>
        <p:spPr/>
        <p:txBody>
          <a:bodyPr/>
          <a:lstStyle/>
          <a:p>
            <a:r>
              <a:rPr lang="da-DK" noProof="0" err="1"/>
              <a:t>Click to edit Master title style</a:t>
            </a:r>
          </a:p>
        </p:txBody>
      </p:sp>
      <p:sp>
        <p:nvSpPr>
          <p:cNvPr id="3" name="Date Placeholder 2">
            <a:extLst>
              <a:ext uri="{FF2B5EF4-FFF2-40B4-BE49-F238E27FC236}">
                <a16:creationId xmlns:a16="http://schemas.microsoft.com/office/drawing/2014/main" id="{85623CC7-2A44-6728-81B8-5D1C36C8A523}"/>
              </a:ext>
            </a:extLst>
          </p:cNvPr>
          <p:cNvSpPr>
            <a:spLocks noGrp="1"/>
          </p:cNvSpPr>
          <p:nvPr>
            <p:ph type="dt" sz="half" idx="10"/>
          </p:nvPr>
        </p:nvSpPr>
        <p:spPr/>
        <p:txBody>
          <a:bodyPr/>
          <a:lstStyle/>
          <a:p>
            <a:endParaRPr lang="da-DK" noProof="0"/>
          </a:p>
        </p:txBody>
      </p:sp>
      <p:sp>
        <p:nvSpPr>
          <p:cNvPr id="4" name="Footer Placeholder 3">
            <a:extLst>
              <a:ext uri="{FF2B5EF4-FFF2-40B4-BE49-F238E27FC236}">
                <a16:creationId xmlns:a16="http://schemas.microsoft.com/office/drawing/2014/main" id="{2B78E23B-9CAA-A290-D3B6-2404D06EC1A2}"/>
              </a:ext>
            </a:extLst>
          </p:cNvPr>
          <p:cNvSpPr>
            <a:spLocks noGrp="1"/>
          </p:cNvSpPr>
          <p:nvPr>
            <p:ph type="ftr" sz="quarter" idx="11"/>
          </p:nvPr>
        </p:nvSpPr>
        <p:spPr/>
        <p:txBody>
          <a:bodyPr/>
          <a:lstStyle/>
          <a:p>
            <a:r>
              <a:rPr lang="da-DK" noProof="0"/>
              <a:t>KLIK FOR AT INDSÆTTE FIRMANAVN</a:t>
            </a:r>
          </a:p>
        </p:txBody>
      </p:sp>
      <p:sp>
        <p:nvSpPr>
          <p:cNvPr id="5" name="Slide Number Placeholder 4">
            <a:extLst>
              <a:ext uri="{FF2B5EF4-FFF2-40B4-BE49-F238E27FC236}">
                <a16:creationId xmlns:a16="http://schemas.microsoft.com/office/drawing/2014/main" id="{A316B95B-509A-04EA-4971-5BB7A30A29F3}"/>
              </a:ext>
            </a:extLst>
          </p:cNvPr>
          <p:cNvSpPr>
            <a:spLocks noGrp="1"/>
          </p:cNvSpPr>
          <p:nvPr>
            <p:ph type="sldNum" sz="quarter" idx="12"/>
          </p:nvPr>
        </p:nvSpPr>
        <p:spPr/>
        <p:txBody>
          <a:bodyPr/>
          <a:lstStyle/>
          <a:p>
            <a:fld id="{5A0D23CF-C5A3-5445-819D-C647D180BB4B}" type="slidenum">
              <a:rPr lang="da-DK" noProof="0" smtClean="0"/>
              <a:t>‹nr.›</a:t>
            </a:fld>
            <a:endParaRPr lang="da-DK" noProof="0"/>
          </a:p>
        </p:txBody>
      </p:sp>
    </p:spTree>
    <p:custDataLst>
      <p:tags r:id="rId1"/>
    </p:custDataLst>
    <p:extLst>
      <p:ext uri="{BB962C8B-B14F-4D97-AF65-F5344CB8AC3E}">
        <p14:creationId xmlns:p14="http://schemas.microsoft.com/office/powerpoint/2010/main" val="1832852938"/>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fslutningsslide">
    <p:bg>
      <p:bgPr>
        <a:solidFill>
          <a:srgbClr val="1B4529"/>
        </a:solidFill>
        <a:effectLst/>
      </p:bgPr>
    </p:bg>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5FF3099D-2911-2DC2-30C9-600914A49C92}"/>
              </a:ext>
            </a:extLst>
          </p:cNvPr>
          <p:cNvSpPr>
            <a:spLocks noGrp="1"/>
          </p:cNvSpPr>
          <p:nvPr>
            <p:ph idx="1" hasCustomPrompt="1"/>
          </p:nvPr>
        </p:nvSpPr>
        <p:spPr>
          <a:xfrm>
            <a:off x="1079500" y="1587501"/>
            <a:ext cx="10033000" cy="1460499"/>
          </a:xfrm>
          <a:solidFill>
            <a:srgbClr val="1B4529"/>
          </a:solidFill>
        </p:spPr>
        <p:txBody>
          <a:bodyPr>
            <a:normAutofit/>
          </a:bodyPr>
          <a:lstStyle>
            <a:lvl1pPr marL="0" indent="0">
              <a:lnSpc>
                <a:spcPct val="100000"/>
              </a:lnSpc>
              <a:spcBef>
                <a:spcPts val="200"/>
              </a:spcBef>
              <a:buFontTx/>
              <a:buNone/>
              <a:defRPr sz="1100">
                <a:solidFill>
                  <a:schemeClr val="bg1"/>
                </a:solidFill>
              </a:defRPr>
            </a:lvl1pPr>
            <a:lvl2pPr marL="180000" indent="0">
              <a:buFontTx/>
              <a:buNone/>
              <a:defRPr sz="1100">
                <a:solidFill>
                  <a:schemeClr val="bg1"/>
                </a:solidFill>
              </a:defRPr>
            </a:lvl2pPr>
            <a:lvl3pPr marL="504000" indent="-162000">
              <a:defRPr sz="1100">
                <a:solidFill>
                  <a:schemeClr val="bg1"/>
                </a:solidFill>
              </a:defRPr>
            </a:lvl3pPr>
            <a:lvl4pPr marL="702000" indent="-162000">
              <a:defRPr sz="1100">
                <a:solidFill>
                  <a:schemeClr val="bg1"/>
                </a:solidFill>
              </a:defRPr>
            </a:lvl4pPr>
            <a:lvl5pPr marL="864000" indent="-162000">
              <a:defRPr sz="1100">
                <a:solidFill>
                  <a:schemeClr val="bg1"/>
                </a:solidFill>
              </a:defRPr>
            </a:lvl5pPr>
          </a:lstStyle>
          <a:p>
            <a:pPr lvl="0"/>
            <a:r>
              <a:rPr lang="da-DK" noProof="0"/>
              <a:t>Indsæt virksomhedsinformation</a:t>
            </a:r>
          </a:p>
        </p:txBody>
      </p:sp>
      <p:sp>
        <p:nvSpPr>
          <p:cNvPr id="4" name="Title 3">
            <a:extLst>
              <a:ext uri="{FF2B5EF4-FFF2-40B4-BE49-F238E27FC236}">
                <a16:creationId xmlns:a16="http://schemas.microsoft.com/office/drawing/2014/main" id="{6DF97A03-6A5A-CE52-A825-964660171C82}"/>
              </a:ext>
            </a:extLst>
          </p:cNvPr>
          <p:cNvSpPr>
            <a:spLocks noGrp="1"/>
          </p:cNvSpPr>
          <p:nvPr>
            <p:ph type="title"/>
          </p:nvPr>
        </p:nvSpPr>
        <p:spPr/>
        <p:txBody>
          <a:bodyPr/>
          <a:lstStyle>
            <a:lvl1pPr>
              <a:defRPr>
                <a:solidFill>
                  <a:schemeClr val="bg1"/>
                </a:solidFill>
              </a:defRPr>
            </a:lvl1pPr>
          </a:lstStyle>
          <a:p>
            <a:r>
              <a:rPr lang="da-DK" noProof="0" err="1"/>
              <a:t>Click to edit Master title style</a:t>
            </a:r>
          </a:p>
        </p:txBody>
      </p:sp>
      <p:sp>
        <p:nvSpPr>
          <p:cNvPr id="10" name="Footer Placeholder 9">
            <a:extLst>
              <a:ext uri="{FF2B5EF4-FFF2-40B4-BE49-F238E27FC236}">
                <a16:creationId xmlns:a16="http://schemas.microsoft.com/office/drawing/2014/main" id="{C0ED9E13-9DB5-7219-D300-DD32B15B25DA}"/>
              </a:ext>
            </a:extLst>
          </p:cNvPr>
          <p:cNvSpPr>
            <a:spLocks noGrp="1"/>
          </p:cNvSpPr>
          <p:nvPr>
            <p:ph type="ftr" sz="quarter" idx="15"/>
          </p:nvPr>
        </p:nvSpPr>
        <p:spPr/>
        <p:txBody>
          <a:bodyPr/>
          <a:lstStyle>
            <a:lvl1pPr>
              <a:defRPr>
                <a:solidFill>
                  <a:schemeClr val="bg1"/>
                </a:solidFill>
              </a:defRPr>
            </a:lvl1pPr>
          </a:lstStyle>
          <a:p>
            <a:r>
              <a:rPr lang="da-DK" noProof="0"/>
              <a:t>KLIK FOR AT INDSÆTTE FIRMANAVN</a:t>
            </a:r>
          </a:p>
        </p:txBody>
      </p:sp>
      <p:sp>
        <p:nvSpPr>
          <p:cNvPr id="11" name="Slide Number Placeholder 10">
            <a:extLst>
              <a:ext uri="{FF2B5EF4-FFF2-40B4-BE49-F238E27FC236}">
                <a16:creationId xmlns:a16="http://schemas.microsoft.com/office/drawing/2014/main" id="{85AA5A7D-770A-67C5-6EFF-8AD1F28FC232}"/>
              </a:ext>
            </a:extLst>
          </p:cNvPr>
          <p:cNvSpPr>
            <a:spLocks noGrp="1"/>
          </p:cNvSpPr>
          <p:nvPr>
            <p:ph type="sldNum" sz="quarter" idx="16"/>
          </p:nvPr>
        </p:nvSpPr>
        <p:spPr/>
        <p:txBody>
          <a:bodyPr/>
          <a:lstStyle>
            <a:lvl1pPr>
              <a:defRPr>
                <a:solidFill>
                  <a:schemeClr val="bg1">
                    <a:alpha val="70000"/>
                  </a:schemeClr>
                </a:solidFill>
              </a:defRPr>
            </a:lvl1pPr>
          </a:lstStyle>
          <a:p>
            <a:fld id="{5A0D23CF-C5A3-5445-819D-C647D180BB4B}" type="slidenum">
              <a:rPr lang="da-DK" noProof="0" smtClean="0"/>
              <a:t>‹nr.›</a:t>
            </a:fld>
            <a:endParaRPr lang="da-DK" noProof="0"/>
          </a:p>
        </p:txBody>
      </p:sp>
    </p:spTree>
    <p:custDataLst>
      <p:tags r:id="rId1"/>
    </p:custDataLst>
    <p:extLst>
      <p:ext uri="{BB962C8B-B14F-4D97-AF65-F5344CB8AC3E}">
        <p14:creationId xmlns:p14="http://schemas.microsoft.com/office/powerpoint/2010/main" val="234834086"/>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ags" Target="../tags/tag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3B61CC4E-F6A2-4C3F-CE7B-BB195B240393}"/>
              </a:ext>
            </a:extLst>
          </p:cNvPr>
          <p:cNvSpPr>
            <a:spLocks noGrp="1"/>
          </p:cNvSpPr>
          <p:nvPr>
            <p:ph type="body" idx="1"/>
          </p:nvPr>
        </p:nvSpPr>
        <p:spPr>
          <a:xfrm>
            <a:off x="518599" y="1015999"/>
            <a:ext cx="11165399" cy="5328073"/>
          </a:xfrm>
          <a:prstGeom prst="rect">
            <a:avLst/>
          </a:prstGeom>
        </p:spPr>
        <p:txBody>
          <a:bodyPr vert="horz" lIns="0" tIns="0" rIns="0" bIns="0" rtlCol="0">
            <a:noAutofit/>
          </a:bodyPr>
          <a:lstStyle/>
          <a:p>
            <a:pPr lvl="0"/>
            <a:r>
              <a:rPr lang="da-DK" noProof="0"/>
              <a:t>Klik for at redigere teksttypografierne i masteren</a:t>
            </a:r>
          </a:p>
          <a:p>
            <a:pPr lvl="1"/>
            <a:r>
              <a:rPr lang="da-DK" noProof="0"/>
              <a:t>Andet niveau</a:t>
            </a:r>
          </a:p>
          <a:p>
            <a:pPr lvl="2"/>
            <a:r>
              <a:rPr lang="da-DK" noProof="0"/>
              <a:t>Tredje niveau</a:t>
            </a:r>
          </a:p>
          <a:p>
            <a:pPr lvl="3"/>
            <a:r>
              <a:rPr lang="da-DK" noProof="0"/>
              <a:t>Fjerde niveau</a:t>
            </a:r>
          </a:p>
          <a:p>
            <a:pPr lvl="4"/>
            <a:r>
              <a:rPr lang="da-DK" noProof="0"/>
              <a:t>Femte niveau</a:t>
            </a:r>
          </a:p>
        </p:txBody>
      </p:sp>
      <p:sp>
        <p:nvSpPr>
          <p:cNvPr id="4" name="Pladsholder til dato 3">
            <a:extLst>
              <a:ext uri="{FF2B5EF4-FFF2-40B4-BE49-F238E27FC236}">
                <a16:creationId xmlns:a16="http://schemas.microsoft.com/office/drawing/2014/main" id="{8550164C-751B-845B-9F9B-5F2B4F1FB4E6}"/>
              </a:ext>
            </a:extLst>
          </p:cNvPr>
          <p:cNvSpPr>
            <a:spLocks noGrp="1"/>
          </p:cNvSpPr>
          <p:nvPr>
            <p:ph type="dt" sz="half" idx="2"/>
          </p:nvPr>
        </p:nvSpPr>
        <p:spPr>
          <a:xfrm>
            <a:off x="268800" y="6450239"/>
            <a:ext cx="2743200" cy="153888"/>
          </a:xfrm>
          <a:prstGeom prst="rect">
            <a:avLst/>
          </a:prstGeom>
        </p:spPr>
        <p:txBody>
          <a:bodyPr vert="horz" lIns="0" tIns="0" rIns="0" bIns="0" rtlCol="0" anchor="t" anchorCtr="0">
            <a:noAutofit/>
          </a:bodyPr>
          <a:lstStyle>
            <a:lvl1pPr algn="l">
              <a:defRPr sz="1000">
                <a:solidFill>
                  <a:srgbClr val="5F7D69"/>
                </a:solidFill>
                <a:latin typeface="IBM Plex Sans" panose="020B0503050203000203" pitchFamily="34" charset="0"/>
              </a:defRPr>
            </a:lvl1pPr>
          </a:lstStyle>
          <a:p>
            <a:endParaRPr lang="da-DK"/>
          </a:p>
        </p:txBody>
      </p:sp>
      <p:sp>
        <p:nvSpPr>
          <p:cNvPr id="5" name="Pladsholder til sidefod 4">
            <a:extLst>
              <a:ext uri="{FF2B5EF4-FFF2-40B4-BE49-F238E27FC236}">
                <a16:creationId xmlns:a16="http://schemas.microsoft.com/office/drawing/2014/main" id="{7AB68935-0A2D-A618-8989-FB93D31273FE}"/>
              </a:ext>
            </a:extLst>
          </p:cNvPr>
          <p:cNvSpPr>
            <a:spLocks noGrp="1"/>
          </p:cNvSpPr>
          <p:nvPr>
            <p:ph type="ftr" sz="quarter" idx="3"/>
          </p:nvPr>
        </p:nvSpPr>
        <p:spPr>
          <a:xfrm>
            <a:off x="8280504" y="224972"/>
            <a:ext cx="3642695" cy="153888"/>
          </a:xfrm>
          <a:prstGeom prst="rect">
            <a:avLst/>
          </a:prstGeom>
        </p:spPr>
        <p:txBody>
          <a:bodyPr vert="horz" lIns="0" tIns="0" rIns="0" bIns="0" rtlCol="0" anchor="t" anchorCtr="0">
            <a:noAutofit/>
          </a:bodyPr>
          <a:lstStyle>
            <a:lvl1pPr algn="r">
              <a:defRPr sz="1000" b="1">
                <a:solidFill>
                  <a:srgbClr val="5F7D69"/>
                </a:solidFill>
                <a:latin typeface="IBM Plex Sans" panose="020B0503050203000203" pitchFamily="34" charset="0"/>
              </a:defRPr>
            </a:lvl1pPr>
          </a:lstStyle>
          <a:p>
            <a:r>
              <a:rPr lang="da-DK"/>
              <a:t>KLIK FOR AT INDSÆTTE FIRMANAVN</a:t>
            </a:r>
          </a:p>
        </p:txBody>
      </p:sp>
      <p:sp>
        <p:nvSpPr>
          <p:cNvPr id="6" name="Pladsholder til slidenummer 5">
            <a:extLst>
              <a:ext uri="{FF2B5EF4-FFF2-40B4-BE49-F238E27FC236}">
                <a16:creationId xmlns:a16="http://schemas.microsoft.com/office/drawing/2014/main" id="{77E57B8E-CD4B-57B4-607F-20E2BE60DB5F}"/>
              </a:ext>
            </a:extLst>
          </p:cNvPr>
          <p:cNvSpPr>
            <a:spLocks noGrp="1"/>
          </p:cNvSpPr>
          <p:nvPr>
            <p:ph type="sldNum" sz="quarter" idx="4"/>
          </p:nvPr>
        </p:nvSpPr>
        <p:spPr>
          <a:xfrm>
            <a:off x="9180000" y="6450239"/>
            <a:ext cx="2743200" cy="153888"/>
          </a:xfrm>
          <a:prstGeom prst="rect">
            <a:avLst/>
          </a:prstGeom>
        </p:spPr>
        <p:txBody>
          <a:bodyPr vert="horz" lIns="0" tIns="0" rIns="0" bIns="0" rtlCol="0" anchor="t" anchorCtr="0">
            <a:noAutofit/>
          </a:bodyPr>
          <a:lstStyle>
            <a:lvl1pPr algn="r">
              <a:defRPr sz="1000">
                <a:solidFill>
                  <a:schemeClr val="tx2">
                    <a:alpha val="70000"/>
                  </a:schemeClr>
                </a:solidFill>
                <a:latin typeface="IBM Plex Sans" panose="020B0503050203000203" pitchFamily="34" charset="0"/>
              </a:defRPr>
            </a:lvl1pPr>
          </a:lstStyle>
          <a:p>
            <a:fld id="{5A0D23CF-C5A3-5445-819D-C647D180BB4B}" type="slidenum">
              <a:rPr lang="da-DK" smtClean="0"/>
              <a:t>‹nr.›</a:t>
            </a:fld>
            <a:endParaRPr lang="da-DK"/>
          </a:p>
        </p:txBody>
      </p:sp>
      <p:sp>
        <p:nvSpPr>
          <p:cNvPr id="7" name="Title Placeholder 6">
            <a:extLst>
              <a:ext uri="{FF2B5EF4-FFF2-40B4-BE49-F238E27FC236}">
                <a16:creationId xmlns:a16="http://schemas.microsoft.com/office/drawing/2014/main" id="{8788DFCC-4D37-4C1B-5213-E1D68A373009}"/>
              </a:ext>
            </a:extLst>
          </p:cNvPr>
          <p:cNvSpPr>
            <a:spLocks noGrp="1"/>
          </p:cNvSpPr>
          <p:nvPr>
            <p:ph type="title"/>
          </p:nvPr>
        </p:nvSpPr>
        <p:spPr>
          <a:xfrm>
            <a:off x="518600" y="513927"/>
            <a:ext cx="11165400" cy="249299"/>
          </a:xfrm>
          <a:prstGeom prst="rect">
            <a:avLst/>
          </a:prstGeom>
        </p:spPr>
        <p:txBody>
          <a:bodyPr vert="horz" wrap="square" lIns="0" tIns="0" rIns="0" bIns="0" rtlCol="0" anchor="t" anchorCtr="0">
            <a:spAutoFit/>
          </a:bodyPr>
          <a:lstStyle/>
          <a:p>
            <a:r>
              <a:rPr lang="da-DK" noProof="0"/>
              <a:t>Klik for at redigere titeltypografien i masteren</a:t>
            </a:r>
          </a:p>
        </p:txBody>
      </p:sp>
    </p:spTree>
    <p:custDataLst>
      <p:tags r:id="rId7"/>
    </p:custDataLst>
    <p:extLst>
      <p:ext uri="{BB962C8B-B14F-4D97-AF65-F5344CB8AC3E}">
        <p14:creationId xmlns:p14="http://schemas.microsoft.com/office/powerpoint/2010/main" val="3535313756"/>
      </p:ext>
    </p:extLst>
  </p:cSld>
  <p:clrMap bg1="lt1" tx1="dk1" bg2="lt2" tx2="dk2" accent1="accent1" accent2="accent2" accent3="accent3" accent4="accent4" accent5="accent5" accent6="accent6" hlink="hlink" folHlink="folHlink"/>
  <p:sldLayoutIdLst>
    <p:sldLayoutId id="2147483678" r:id="rId1"/>
    <p:sldLayoutId id="2147483681" r:id="rId2"/>
    <p:sldLayoutId id="2147483694" r:id="rId3"/>
    <p:sldLayoutId id="2147483696" r:id="rId4"/>
    <p:sldLayoutId id="2147483690" r:id="rId5"/>
  </p:sldLayoutIdLst>
  <p:transition/>
  <p:hf hdr="0" dt="0"/>
  <p:txStyles>
    <p:titleStyle>
      <a:lvl1pPr algn="l" defTabSz="914400" rtl="0" eaLnBrk="1" latinLnBrk="0" hangingPunct="1">
        <a:lnSpc>
          <a:spcPct val="90000"/>
        </a:lnSpc>
        <a:spcBef>
          <a:spcPct val="0"/>
        </a:spcBef>
        <a:buNone/>
        <a:defRPr sz="1800" b="1" kern="1200" spc="-10" baseline="0">
          <a:solidFill>
            <a:schemeClr val="tx2"/>
          </a:solidFill>
          <a:latin typeface="+mj-lt"/>
          <a:ea typeface="+mj-ea"/>
          <a:cs typeface="+mj-cs"/>
        </a:defRPr>
      </a:lvl1pPr>
    </p:titleStyle>
    <p:bodyStyle>
      <a:lvl1pPr marL="72000" indent="-72000" algn="l" defTabSz="914400" rtl="0" eaLnBrk="1" latinLnBrk="0" hangingPunct="1">
        <a:lnSpc>
          <a:spcPct val="106000"/>
        </a:lnSpc>
        <a:spcBef>
          <a:spcPct val="0"/>
        </a:spcBef>
        <a:buFont typeface="Arial" panose="020B0604020202020204" pitchFamily="34" charset="0"/>
        <a:buChar char="•"/>
        <a:defRPr sz="900" b="0" kern="1200" spc="-10" baseline="0">
          <a:solidFill>
            <a:schemeClr val="tx2"/>
          </a:solidFill>
          <a:latin typeface="+mn-lt"/>
          <a:ea typeface="+mn-ea"/>
          <a:cs typeface="+mn-cs"/>
        </a:defRPr>
      </a:lvl1pPr>
      <a:lvl2pPr marL="144000" indent="-72000" algn="l" defTabSz="914400" rtl="0" eaLnBrk="1" latinLnBrk="0" hangingPunct="1">
        <a:lnSpc>
          <a:spcPct val="106000"/>
        </a:lnSpc>
        <a:spcBef>
          <a:spcPct val="0"/>
        </a:spcBef>
        <a:buFont typeface="Arial" panose="020B0604020202020204" pitchFamily="34" charset="0"/>
        <a:buChar char="•"/>
        <a:defRPr sz="900" kern="1200" spc="-10" baseline="0">
          <a:solidFill>
            <a:schemeClr val="tx2"/>
          </a:solidFill>
          <a:latin typeface="+mn-lt"/>
          <a:ea typeface="+mn-ea"/>
          <a:cs typeface="+mn-cs"/>
        </a:defRPr>
      </a:lvl2pPr>
      <a:lvl3pPr marL="216000" indent="-72000" algn="l" defTabSz="914400" rtl="0" eaLnBrk="1" latinLnBrk="0" hangingPunct="1">
        <a:lnSpc>
          <a:spcPct val="106000"/>
        </a:lnSpc>
        <a:spcBef>
          <a:spcPct val="0"/>
        </a:spcBef>
        <a:buFont typeface="Arial" panose="020B0604020202020204" pitchFamily="34" charset="0"/>
        <a:buChar char="•"/>
        <a:defRPr sz="900" kern="1200" spc="-10" baseline="0">
          <a:solidFill>
            <a:schemeClr val="tx2"/>
          </a:solidFill>
          <a:latin typeface="+mn-lt"/>
          <a:ea typeface="+mn-ea"/>
          <a:cs typeface="+mn-cs"/>
        </a:defRPr>
      </a:lvl3pPr>
      <a:lvl4pPr marL="288000" indent="-72000" algn="l" defTabSz="914400" rtl="0" eaLnBrk="1" latinLnBrk="0" hangingPunct="1">
        <a:lnSpc>
          <a:spcPct val="106000"/>
        </a:lnSpc>
        <a:spcBef>
          <a:spcPct val="0"/>
        </a:spcBef>
        <a:buFont typeface="Arial" panose="020B0604020202020204" pitchFamily="34" charset="0"/>
        <a:buChar char="•"/>
        <a:defRPr sz="900" kern="1200" spc="-10" baseline="0">
          <a:solidFill>
            <a:schemeClr val="tx2"/>
          </a:solidFill>
          <a:latin typeface="+mn-lt"/>
          <a:ea typeface="+mn-ea"/>
          <a:cs typeface="+mn-cs"/>
        </a:defRPr>
      </a:lvl4pPr>
      <a:lvl5pPr marL="360000" indent="-72000" algn="l" defTabSz="914400" rtl="0" eaLnBrk="1" latinLnBrk="0" hangingPunct="1">
        <a:lnSpc>
          <a:spcPct val="106000"/>
        </a:lnSpc>
        <a:spcBef>
          <a:spcPct val="0"/>
        </a:spcBef>
        <a:buFont typeface="Arial" panose="020B0604020202020204" pitchFamily="34" charset="0"/>
        <a:buChar char="•"/>
        <a:defRPr sz="900" kern="1200" spc="-1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0" userDrawn="1">
          <p15:clr>
            <a:srgbClr val="F26B43"/>
          </p15:clr>
        </p15:guide>
        <p15:guide id="3" pos="320" userDrawn="1">
          <p15:clr>
            <a:srgbClr val="F26B43"/>
          </p15:clr>
        </p15:guide>
        <p15:guide id="4" pos="2533" userDrawn="1">
          <p15:clr>
            <a:srgbClr val="F26B43"/>
          </p15:clr>
        </p15:guide>
        <p15:guide id="5" pos="2733" userDrawn="1">
          <p15:clr>
            <a:srgbClr val="F26B43"/>
          </p15:clr>
        </p15:guide>
        <p15:guide id="6" pos="4946" userDrawn="1">
          <p15:clr>
            <a:srgbClr val="F26B43"/>
          </p15:clr>
        </p15:guide>
        <p15:guide id="7" pos="5146" userDrawn="1">
          <p15:clr>
            <a:srgbClr val="F26B43"/>
          </p15:clr>
        </p15:guide>
        <p15:guide id="8" pos="7360" userDrawn="1">
          <p15:clr>
            <a:srgbClr val="F26B43"/>
          </p15:clr>
        </p15:guide>
        <p15:guide id="9" orient="horz" userDrawn="1">
          <p15:clr>
            <a:srgbClr val="F26B43"/>
          </p15:clr>
        </p15:guide>
        <p15:guide id="10" orient="horz" pos="4320" userDrawn="1">
          <p15:clr>
            <a:srgbClr val="F26B43"/>
          </p15:clr>
        </p15:guide>
        <p15:guide id="11" orient="horz" pos="320" userDrawn="1">
          <p15:clr>
            <a:srgbClr val="F26B43"/>
          </p15:clr>
        </p15:guide>
        <p15:guide id="12" orient="horz" pos="4000" userDrawn="1">
          <p15:clr>
            <a:srgbClr val="F26B43"/>
          </p15:clr>
        </p15:guide>
        <p15:guide id="13" orient="horz" pos="6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9.svg"/><Relationship Id="rId2" Type="http://schemas.openxmlformats.org/officeDocument/2006/relationships/slideLayout" Target="../slideLayouts/slideLayout1.xml"/><Relationship Id="rId1" Type="http://schemas.openxmlformats.org/officeDocument/2006/relationships/tags" Target="../tags/tag8.xml"/><Relationship Id="rId6" Type="http://schemas.openxmlformats.org/officeDocument/2006/relationships/image" Target="../media/image8.png"/><Relationship Id="rId5" Type="http://schemas.openxmlformats.org/officeDocument/2006/relationships/hyperlink" Target="https://virksomhedsguiden.dk/content/temaer/baeredygtig-omstilling/ydelser/frivillig-standard-for-smvers-baeredygtighedsrapportering/768cdd80-f1ee-40e6-a620-19bc1742e2eb/" TargetMode="External"/><Relationship Id="rId4" Type="http://schemas.openxmlformats.org/officeDocument/2006/relationships/hyperlink" Target="https://virksomhedsguiden.dk/content/temaer/baeredygtig-omstilling/ydelser/esg-opgoerelse-saadan-indsamler-og-opgoer-du-dine-data/7115a9ee-5891-46ac-b655-b9ba9258f7d9/"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3.svg"/><Relationship Id="rId2" Type="http://schemas.openxmlformats.org/officeDocument/2006/relationships/slideLayout" Target="../slideLayouts/slideLayout4.xml"/><Relationship Id="rId1" Type="http://schemas.openxmlformats.org/officeDocument/2006/relationships/tags" Target="../tags/tag17.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slideLayout" Target="../slideLayouts/slideLayout4.xml"/><Relationship Id="rId1" Type="http://schemas.openxmlformats.org/officeDocument/2006/relationships/tags" Target="../tags/tag18.xml"/><Relationship Id="rId6" Type="http://schemas.openxmlformats.org/officeDocument/2006/relationships/image" Target="../media/image19.svg"/><Relationship Id="rId11" Type="http://schemas.openxmlformats.org/officeDocument/2006/relationships/image" Target="../media/image16.png"/><Relationship Id="rId5" Type="http://schemas.openxmlformats.org/officeDocument/2006/relationships/image" Target="../media/image18.png"/><Relationship Id="rId10" Type="http://schemas.openxmlformats.org/officeDocument/2006/relationships/hyperlink" Target="https://virksomhedsguiden.dk/content/temaer/baeredygtig-omstilling/ydelser/hvordan-laver-du-et-klimaregnskab/748c2a94-627c-48b1-ad68-b3ef980162a9/" TargetMode="External"/><Relationship Id="rId4" Type="http://schemas.openxmlformats.org/officeDocument/2006/relationships/image" Target="../media/image11.svg"/><Relationship Id="rId9" Type="http://schemas.openxmlformats.org/officeDocument/2006/relationships/hyperlink" Target="https://klimakompasset.dk/klimakompasset/sandbox/overview" TargetMode="External"/><Relationship Id="rId14" Type="http://schemas.openxmlformats.org/officeDocument/2006/relationships/image" Target="../media/image15.svg"/></Relationships>
</file>

<file path=ppt/slides/_rels/slide12.xml.rels><?xml version="1.0" encoding="UTF-8" standalone="yes"?>
<Relationships xmlns="http://schemas.openxmlformats.org/package/2006/relationships"><Relationship Id="rId8" Type="http://schemas.openxmlformats.org/officeDocument/2006/relationships/hyperlink" Target="https://mst.dk/erhverv/groen-produktion-og-affald/groen-virksomhed/miljoeledelse/iso-14001" TargetMode="External"/><Relationship Id="rId3" Type="http://schemas.openxmlformats.org/officeDocument/2006/relationships/image" Target="../media/image10.png"/><Relationship Id="rId7" Type="http://schemas.openxmlformats.org/officeDocument/2006/relationships/hyperlink" Target="https://mst.dk/erhverv/groen-produktion-og-affald/industri/prtr" TargetMode="External"/><Relationship Id="rId12" Type="http://schemas.openxmlformats.org/officeDocument/2006/relationships/image" Target="../media/image15.svg"/><Relationship Id="rId2" Type="http://schemas.openxmlformats.org/officeDocument/2006/relationships/slideLayout" Target="../slideLayouts/slideLayout4.xml"/><Relationship Id="rId1" Type="http://schemas.openxmlformats.org/officeDocument/2006/relationships/tags" Target="../tags/tag19.xml"/><Relationship Id="rId6" Type="http://schemas.openxmlformats.org/officeDocument/2006/relationships/image" Target="../media/image13.svg"/><Relationship Id="rId11" Type="http://schemas.openxmlformats.org/officeDocument/2006/relationships/image" Target="../media/image14.pn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20.svg"/><Relationship Id="rId9" Type="http://schemas.openxmlformats.org/officeDocument/2006/relationships/image" Target="../media/image16.png"/></Relationships>
</file>

<file path=ppt/slides/_rels/slide13.xml.rels><?xml version="1.0" encoding="UTF-8" standalone="yes"?>
<Relationships xmlns="http://schemas.openxmlformats.org/package/2006/relationships"><Relationship Id="rId8" Type="http://schemas.openxmlformats.org/officeDocument/2006/relationships/hyperlink" Target="https://miljoegis.mim.dk/spatialmap?mapheight=833&amp;mapwidth=1925&amp;label=&amp;ignorefavorite=true&amp;profile=miljoegis-natura2000&amp;selectorgroups=Natura2000&amp;layers=theme-dtk_skaermkort_daempet_daf+theme-pg-natura_2000_omraader&amp;opacities=1+1&amp;mapext=204314.04810802249+6086627.673662573+1019279.2748968867+6438081.42771527&amp;maprotation=" TargetMode="External"/><Relationship Id="rId13" Type="http://schemas.openxmlformats.org/officeDocument/2006/relationships/image" Target="../media/image16.png"/><Relationship Id="rId3" Type="http://schemas.openxmlformats.org/officeDocument/2006/relationships/notesSlide" Target="../notesSlides/notesSlide4.xml"/><Relationship Id="rId7" Type="http://schemas.openxmlformats.org/officeDocument/2006/relationships/image" Target="../media/image13.svg"/><Relationship Id="rId12" Type="http://schemas.openxmlformats.org/officeDocument/2006/relationships/hyperlink" Target="https://whc.unesco.org/en/list/" TargetMode="External"/><Relationship Id="rId2" Type="http://schemas.openxmlformats.org/officeDocument/2006/relationships/slideLayout" Target="../slideLayouts/slideLayout4.xml"/><Relationship Id="rId16" Type="http://schemas.openxmlformats.org/officeDocument/2006/relationships/image" Target="../media/image15.svg"/><Relationship Id="rId1" Type="http://schemas.openxmlformats.org/officeDocument/2006/relationships/tags" Target="../tags/tag20.xml"/><Relationship Id="rId6" Type="http://schemas.openxmlformats.org/officeDocument/2006/relationships/image" Target="../media/image12.png"/><Relationship Id="rId11" Type="http://schemas.openxmlformats.org/officeDocument/2006/relationships/hyperlink" Target="https://www.keybiodiversityareas.org/sites/search" TargetMode="External"/><Relationship Id="rId5" Type="http://schemas.openxmlformats.org/officeDocument/2006/relationships/image" Target="../media/image11.svg"/><Relationship Id="rId15" Type="http://schemas.openxmlformats.org/officeDocument/2006/relationships/image" Target="../media/image14.png"/><Relationship Id="rId10" Type="http://schemas.openxmlformats.org/officeDocument/2006/relationships/hyperlink" Target="https://mst.dk/erhverv/rig-natur/naturindsatser/natura-2000" TargetMode="External"/><Relationship Id="rId4" Type="http://schemas.openxmlformats.org/officeDocument/2006/relationships/image" Target="../media/image10.png"/><Relationship Id="rId9" Type="http://schemas.openxmlformats.org/officeDocument/2006/relationships/hyperlink" Target="https://natura2000.eea.europa.eu/" TargetMode="External"/><Relationship Id="rId14" Type="http://schemas.openxmlformats.org/officeDocument/2006/relationships/image" Target="../media/image17.svg"/></Relationships>
</file>

<file path=ppt/slides/_rels/slide1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0.png"/><Relationship Id="rId7" Type="http://schemas.openxmlformats.org/officeDocument/2006/relationships/hyperlink" Target="https://www.wri.org/applications/aqueduct/water-risk-atlas/#/?advanced=false&amp;basemap=hydro&amp;indicator=w_awr_def_tot_cat&amp;lat=56.36525013685609&amp;lng=34.27734375000001&amp;mapMode=view&amp;month=1&amp;opacity=0.5&amp;ponderation=DEF&amp;predefined=false&amp;projection=absolute&amp;scenario=optimistic&amp;scope=baseline&amp;threshold&amp;timeScale=annual&amp;year=baseline&amp;zoom=3" TargetMode="External"/><Relationship Id="rId2" Type="http://schemas.openxmlformats.org/officeDocument/2006/relationships/slideLayout" Target="../slideLayouts/slideLayout4.xml"/><Relationship Id="rId1" Type="http://schemas.openxmlformats.org/officeDocument/2006/relationships/tags" Target="../tags/tag21.xml"/><Relationship Id="rId6" Type="http://schemas.openxmlformats.org/officeDocument/2006/relationships/image" Target="../media/image19.svg"/><Relationship Id="rId11" Type="http://schemas.openxmlformats.org/officeDocument/2006/relationships/image" Target="../media/image15.svg"/><Relationship Id="rId5" Type="http://schemas.openxmlformats.org/officeDocument/2006/relationships/image" Target="../media/image18.png"/><Relationship Id="rId10" Type="http://schemas.openxmlformats.org/officeDocument/2006/relationships/image" Target="../media/image14.png"/><Relationship Id="rId4" Type="http://schemas.openxmlformats.org/officeDocument/2006/relationships/image" Target="../media/image11.svg"/><Relationship Id="rId9" Type="http://schemas.openxmlformats.org/officeDocument/2006/relationships/image" Target="../media/image13.svg"/></Relationships>
</file>

<file path=ppt/slides/_rels/slide1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0.png"/><Relationship Id="rId7" Type="http://schemas.openxmlformats.org/officeDocument/2006/relationships/hyperlink" Target="https://virksomhedsguiden.dk/content/temaer/baeredygtig-omstilling/ydelser/miljoe-og-klima/cc961752-3bfc-4610-92f4-d96e9964c6d1/#7c4cf5a3-e612-c3d7-b9ff-55cd55717c82" TargetMode="External"/><Relationship Id="rId2" Type="http://schemas.openxmlformats.org/officeDocument/2006/relationships/slideLayout" Target="../slideLayouts/slideLayout4.xml"/><Relationship Id="rId1" Type="http://schemas.openxmlformats.org/officeDocument/2006/relationships/tags" Target="../tags/tag22.xml"/><Relationship Id="rId6" Type="http://schemas.openxmlformats.org/officeDocument/2006/relationships/image" Target="../media/image13.svg"/><Relationship Id="rId11" Type="http://schemas.openxmlformats.org/officeDocument/2006/relationships/image" Target="../media/image15.svg"/><Relationship Id="rId5" Type="http://schemas.openxmlformats.org/officeDocument/2006/relationships/image" Target="../media/image12.png"/><Relationship Id="rId10" Type="http://schemas.openxmlformats.org/officeDocument/2006/relationships/image" Target="../media/image14.png"/><Relationship Id="rId4" Type="http://schemas.openxmlformats.org/officeDocument/2006/relationships/image" Target="../media/image11.svg"/><Relationship Id="rId9" Type="http://schemas.openxmlformats.org/officeDocument/2006/relationships/image" Target="../media/image17.svg"/></Relationships>
</file>

<file path=ppt/slides/_rels/slide1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notesSlide" Target="../notesSlides/notesSlide5.xml"/><Relationship Id="rId7" Type="http://schemas.openxmlformats.org/officeDocument/2006/relationships/image" Target="../media/image13.svg"/><Relationship Id="rId2" Type="http://schemas.openxmlformats.org/officeDocument/2006/relationships/slideLayout" Target="../slideLayouts/slideLayout4.xml"/><Relationship Id="rId1" Type="http://schemas.openxmlformats.org/officeDocument/2006/relationships/tags" Target="../tags/tag23.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 Id="rId9" Type="http://schemas.openxmlformats.org/officeDocument/2006/relationships/image" Target="../media/image17.sv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4.xml"/><Relationship Id="rId1" Type="http://schemas.openxmlformats.org/officeDocument/2006/relationships/tags" Target="../tags/tag24.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4.xml"/><Relationship Id="rId1" Type="http://schemas.openxmlformats.org/officeDocument/2006/relationships/tags" Target="../tags/tag25.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19.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slideLayout" Target="../slideLayouts/slideLayout4.xml"/><Relationship Id="rId1" Type="http://schemas.openxmlformats.org/officeDocument/2006/relationships/tags" Target="../tags/tag26.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1.sv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20.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4.png"/><Relationship Id="rId3" Type="http://schemas.openxmlformats.org/officeDocument/2006/relationships/notesSlide" Target="../notesSlides/notesSlide6.xml"/><Relationship Id="rId7" Type="http://schemas.openxmlformats.org/officeDocument/2006/relationships/image" Target="../media/image19.svg"/><Relationship Id="rId12" Type="http://schemas.openxmlformats.org/officeDocument/2006/relationships/image" Target="../media/image17.svg"/><Relationship Id="rId2" Type="http://schemas.openxmlformats.org/officeDocument/2006/relationships/slideLayout" Target="../slideLayouts/slideLayout4.xml"/><Relationship Id="rId1" Type="http://schemas.openxmlformats.org/officeDocument/2006/relationships/tags" Target="../tags/tag27.xml"/><Relationship Id="rId6" Type="http://schemas.openxmlformats.org/officeDocument/2006/relationships/image" Target="../media/image18.png"/><Relationship Id="rId11" Type="http://schemas.openxmlformats.org/officeDocument/2006/relationships/image" Target="../media/image16.png"/><Relationship Id="rId5" Type="http://schemas.openxmlformats.org/officeDocument/2006/relationships/image" Target="../media/image11.svg"/><Relationship Id="rId10" Type="http://schemas.openxmlformats.org/officeDocument/2006/relationships/hyperlink" Target="https://at.dk/arbejdsmiljoe/arbejdsulykker/hvad-er-en-arbejdsulykke/" TargetMode="External"/><Relationship Id="rId4" Type="http://schemas.openxmlformats.org/officeDocument/2006/relationships/image" Target="../media/image10.png"/><Relationship Id="rId9" Type="http://schemas.openxmlformats.org/officeDocument/2006/relationships/image" Target="../media/image13.svg"/><Relationship Id="rId14" Type="http://schemas.openxmlformats.org/officeDocument/2006/relationships/image" Target="../media/image15.svg"/></Relationships>
</file>

<file path=ppt/slides/_rels/slide21.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2.png"/><Relationship Id="rId12" Type="http://schemas.openxmlformats.org/officeDocument/2006/relationships/image" Target="../media/image14.png"/><Relationship Id="rId2" Type="http://schemas.openxmlformats.org/officeDocument/2006/relationships/slideLayout" Target="../slideLayouts/slideLayout4.xml"/><Relationship Id="rId1" Type="http://schemas.openxmlformats.org/officeDocument/2006/relationships/tags" Target="../tags/tag28.xml"/><Relationship Id="rId6" Type="http://schemas.openxmlformats.org/officeDocument/2006/relationships/image" Target="../media/image19.svg"/><Relationship Id="rId11" Type="http://schemas.openxmlformats.org/officeDocument/2006/relationships/image" Target="../media/image17.svg"/><Relationship Id="rId5" Type="http://schemas.openxmlformats.org/officeDocument/2006/relationships/image" Target="../media/image18.png"/><Relationship Id="rId10" Type="http://schemas.openxmlformats.org/officeDocument/2006/relationships/image" Target="../media/image16.png"/><Relationship Id="rId4" Type="http://schemas.openxmlformats.org/officeDocument/2006/relationships/image" Target="../media/image11.svg"/><Relationship Id="rId9" Type="http://schemas.openxmlformats.org/officeDocument/2006/relationships/hyperlink" Target="https://www.eu.dk/da/temaer/fri-bevaegelighed-for-arbejdskraft-og-eus-sociale-dimension/eu-og-den-danske-model"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4.png"/><Relationship Id="rId3" Type="http://schemas.openxmlformats.org/officeDocument/2006/relationships/notesSlide" Target="../notesSlides/notesSlide7.xml"/><Relationship Id="rId7" Type="http://schemas.openxmlformats.org/officeDocument/2006/relationships/image" Target="../media/image19.svg"/><Relationship Id="rId12" Type="http://schemas.openxmlformats.org/officeDocument/2006/relationships/image" Target="../media/image17.svg"/><Relationship Id="rId2" Type="http://schemas.openxmlformats.org/officeDocument/2006/relationships/slideLayout" Target="../slideLayouts/slideLayout4.xml"/><Relationship Id="rId1" Type="http://schemas.openxmlformats.org/officeDocument/2006/relationships/tags" Target="../tags/tag29.xml"/><Relationship Id="rId6" Type="http://schemas.openxmlformats.org/officeDocument/2006/relationships/image" Target="../media/image18.png"/><Relationship Id="rId11" Type="http://schemas.openxmlformats.org/officeDocument/2006/relationships/image" Target="../media/image16.png"/><Relationship Id="rId5" Type="http://schemas.openxmlformats.org/officeDocument/2006/relationships/image" Target="../media/image11.svg"/><Relationship Id="rId10" Type="http://schemas.openxmlformats.org/officeDocument/2006/relationships/hyperlink" Target="https://bm.dk/arbejdsomraader/arbejdsvilkaar/den-danske-model/" TargetMode="External"/><Relationship Id="rId4" Type="http://schemas.openxmlformats.org/officeDocument/2006/relationships/image" Target="../media/image10.png"/><Relationship Id="rId9" Type="http://schemas.openxmlformats.org/officeDocument/2006/relationships/image" Target="../media/image13.svg"/><Relationship Id="rId14" Type="http://schemas.openxmlformats.org/officeDocument/2006/relationships/image" Target="../media/image15.svg"/></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4.xml"/><Relationship Id="rId1" Type="http://schemas.openxmlformats.org/officeDocument/2006/relationships/tags" Target="../tags/tag30.xml"/><Relationship Id="rId4" Type="http://schemas.openxmlformats.org/officeDocument/2006/relationships/image" Target="../media/image11.sv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31.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4.xml"/><Relationship Id="rId1" Type="http://schemas.openxmlformats.org/officeDocument/2006/relationships/tags" Target="../tags/tag3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26.xml.rels><?xml version="1.0" encoding="UTF-8" standalone="yes"?>
<Relationships xmlns="http://schemas.openxmlformats.org/package/2006/relationships"><Relationship Id="rId8" Type="http://schemas.openxmlformats.org/officeDocument/2006/relationships/hyperlink" Target="https://virksomhedsguiden.dk/content/ydelser/ansvarlighedspolitik/2951e4bd-68ca-4ae7-9f27-287666e28f7c/" TargetMode="External"/><Relationship Id="rId13"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hyperlink" Target="https://virksomhedsguiden.dk/content/ydelser/saadan-kan-du-bruge-en-politik-i-dit-arbejde-med-baeredygtighed/945c0cd7-af94-4e81-a5c5-2ebc5baf9410/" TargetMode="External"/><Relationship Id="rId12" Type="http://schemas.openxmlformats.org/officeDocument/2006/relationships/image" Target="../media/image17.svg"/><Relationship Id="rId2" Type="http://schemas.openxmlformats.org/officeDocument/2006/relationships/slideLayout" Target="../slideLayouts/slideLayout4.xml"/><Relationship Id="rId1" Type="http://schemas.openxmlformats.org/officeDocument/2006/relationships/tags" Target="../tags/tag33.xml"/><Relationship Id="rId6" Type="http://schemas.openxmlformats.org/officeDocument/2006/relationships/image" Target="../media/image13.svg"/><Relationship Id="rId11" Type="http://schemas.openxmlformats.org/officeDocument/2006/relationships/image" Target="../media/image16.png"/><Relationship Id="rId5" Type="http://schemas.openxmlformats.org/officeDocument/2006/relationships/image" Target="../media/image12.png"/><Relationship Id="rId10" Type="http://schemas.openxmlformats.org/officeDocument/2006/relationships/hyperlink" Target="https://virksomhedsguiden.dk/content/ydelser/leverandoer-code-of-conduct/acccf354-9031-4ba0-9c11-ad43e6e40651/" TargetMode="External"/><Relationship Id="rId4" Type="http://schemas.openxmlformats.org/officeDocument/2006/relationships/image" Target="../media/image11.svg"/><Relationship Id="rId9" Type="http://schemas.openxmlformats.org/officeDocument/2006/relationships/hyperlink" Target="https://virksomhedsguiden.dk/content/ydelser/miljoe-og-klimapolitik/2329972c-e7c8-460f-ac0a-284bd52c8d52/" TargetMode="External"/><Relationship Id="rId14" Type="http://schemas.openxmlformats.org/officeDocument/2006/relationships/image" Target="../media/image15.svg"/></Relationships>
</file>

<file path=ppt/slides/_rels/slide27.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svg"/><Relationship Id="rId3" Type="http://schemas.openxmlformats.org/officeDocument/2006/relationships/notesSlide" Target="../notesSlides/notesSlide8.xml"/><Relationship Id="rId7" Type="http://schemas.openxmlformats.org/officeDocument/2006/relationships/image" Target="../media/image19.svg"/><Relationship Id="rId12" Type="http://schemas.openxmlformats.org/officeDocument/2006/relationships/image" Target="../media/image16.png"/><Relationship Id="rId2" Type="http://schemas.openxmlformats.org/officeDocument/2006/relationships/slideLayout" Target="../slideLayouts/slideLayout4.xml"/><Relationship Id="rId1" Type="http://schemas.openxmlformats.org/officeDocument/2006/relationships/tags" Target="../tags/tag34.xml"/><Relationship Id="rId6" Type="http://schemas.openxmlformats.org/officeDocument/2006/relationships/image" Target="../media/image18.png"/><Relationship Id="rId11" Type="http://schemas.openxmlformats.org/officeDocument/2006/relationships/hyperlink" Target="https://virksomhedsguiden.dk/content/temaer/baeredygtig-omstilling/ydelser/hvordan-laver-du-et-klimaregnskab/748c2a94-627c-48b1-ad68-b3ef980162a9/" TargetMode="External"/><Relationship Id="rId5" Type="http://schemas.openxmlformats.org/officeDocument/2006/relationships/image" Target="../media/image11.svg"/><Relationship Id="rId15" Type="http://schemas.openxmlformats.org/officeDocument/2006/relationships/image" Target="../media/image15.svg"/><Relationship Id="rId10" Type="http://schemas.openxmlformats.org/officeDocument/2006/relationships/hyperlink" Target="https://virksomhedsguiden.dk/content/ydelser/klimakompasset/a193cadc-ab0d-4161-a8cc-272f046acd38/" TargetMode="External"/><Relationship Id="rId4" Type="http://schemas.openxmlformats.org/officeDocument/2006/relationships/image" Target="../media/image10.png"/><Relationship Id="rId9" Type="http://schemas.openxmlformats.org/officeDocument/2006/relationships/image" Target="../media/image13.svg"/><Relationship Id="rId14" Type="http://schemas.openxmlformats.org/officeDocument/2006/relationships/image" Target="../media/image14.png"/></Relationships>
</file>

<file path=ppt/slides/_rels/slide28.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7.svg"/><Relationship Id="rId3" Type="http://schemas.openxmlformats.org/officeDocument/2006/relationships/image" Target="../media/image10.png"/><Relationship Id="rId7" Type="http://schemas.openxmlformats.org/officeDocument/2006/relationships/image" Target="../media/image12.png"/><Relationship Id="rId12" Type="http://schemas.openxmlformats.org/officeDocument/2006/relationships/image" Target="../media/image16.png"/><Relationship Id="rId2" Type="http://schemas.openxmlformats.org/officeDocument/2006/relationships/slideLayout" Target="../slideLayouts/slideLayout4.xml"/><Relationship Id="rId1" Type="http://schemas.openxmlformats.org/officeDocument/2006/relationships/tags" Target="../tags/tag35.xml"/><Relationship Id="rId6" Type="http://schemas.openxmlformats.org/officeDocument/2006/relationships/hyperlink" Target="https://virksomhedsguiden.dk/content/temaer/baeredygtig-omstilling/ydelser/scope-3-hvordan-arbejder-du-med-reduktion-af-co2e-udledning-i-din-vaerdikaede/6cd7148a-6cfb-47f9-910a-6780f84df2e2/" TargetMode="External"/><Relationship Id="rId11" Type="http://schemas.openxmlformats.org/officeDocument/2006/relationships/hyperlink" Target="https://virksomhedsguiden.dk/content/ydelser/klimakompasset/a193cadc-ab0d-4161-a8cc-272f046acd38/" TargetMode="External"/><Relationship Id="rId5" Type="http://schemas.openxmlformats.org/officeDocument/2006/relationships/hyperlink" Target="https://virksomhedsguiden.dk/content/temaer/baeredygtig-omstilling/ydelser/hvordan-saetter-du-maal-for-at-saenke-din-virksomheds-co2e-udledning/0ff67ba1-d8cb-407f-aa9d-931a64b815bc/" TargetMode="External"/><Relationship Id="rId10" Type="http://schemas.openxmlformats.org/officeDocument/2006/relationships/image" Target="../media/image15.svg"/><Relationship Id="rId4" Type="http://schemas.openxmlformats.org/officeDocument/2006/relationships/image" Target="../media/image11.svg"/><Relationship Id="rId9" Type="http://schemas.openxmlformats.org/officeDocument/2006/relationships/image" Target="../media/image14.png"/></Relationships>
</file>

<file path=ppt/slides/_rels/slide29.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slideLayout" Target="../slideLayouts/slideLayout4.xml"/><Relationship Id="rId1" Type="http://schemas.openxmlformats.org/officeDocument/2006/relationships/tags" Target="../tags/tag36.xml"/><Relationship Id="rId6" Type="http://schemas.openxmlformats.org/officeDocument/2006/relationships/hyperlink" Target="https://eur-lex.europa.eu/legal-content/DA/TXT/?uri=uriserv%3AOJ.L_.2006.393.01.0001.01.DAN&amp;toc=OJ%3AL%3A2006%3A393%3AFULL#d1e32-7-1" TargetMode="External"/><Relationship Id="rId5" Type="http://schemas.openxmlformats.org/officeDocument/2006/relationships/hyperlink" Target="https://erst.virk.dk/branchekode/kategori/indexKategori" TargetMode="External"/><Relationship Id="rId10" Type="http://schemas.openxmlformats.org/officeDocument/2006/relationships/image" Target="../media/image15.svg"/><Relationship Id="rId4" Type="http://schemas.openxmlformats.org/officeDocument/2006/relationships/image" Target="../media/image11.svg"/><Relationship Id="rId9" Type="http://schemas.openxmlformats.org/officeDocument/2006/relationships/image" Target="../media/image14.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0.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4.xml"/><Relationship Id="rId1" Type="http://schemas.openxmlformats.org/officeDocument/2006/relationships/tags" Target="../tags/tag3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38.xml"/><Relationship Id="rId5" Type="http://schemas.openxmlformats.org/officeDocument/2006/relationships/image" Target="../media/image11.svg"/><Relationship Id="rId4" Type="http://schemas.openxmlformats.org/officeDocument/2006/relationships/image" Target="../media/image10.png"/></Relationships>
</file>

<file path=ppt/slides/_rels/slide3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slideLayout" Target="../slideLayouts/slideLayout4.xml"/><Relationship Id="rId1" Type="http://schemas.openxmlformats.org/officeDocument/2006/relationships/tags" Target="../tags/tag39.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1.svg"/></Relationships>
</file>

<file path=ppt/slides/_rels/slide3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slideLayout" Target="../slideLayouts/slideLayout4.xml"/><Relationship Id="rId1" Type="http://schemas.openxmlformats.org/officeDocument/2006/relationships/tags" Target="../tags/tag40.xml"/><Relationship Id="rId6" Type="http://schemas.openxmlformats.org/officeDocument/2006/relationships/hyperlink" Target="https://eur-lex.europa.eu/legal-content/DA/TXT/?uri=uriserv%3AOJ.L_.2006.393.01.0001.01.DAN&amp;toc=OJ%3AL%3A2006%3A393%3AFULL#d1e32-7-1" TargetMode="External"/><Relationship Id="rId5" Type="http://schemas.openxmlformats.org/officeDocument/2006/relationships/hyperlink" Target="https://erst.virk.dk/branchekode/kategori/indexKategori" TargetMode="External"/><Relationship Id="rId10" Type="http://schemas.openxmlformats.org/officeDocument/2006/relationships/image" Target="../media/image15.svg"/><Relationship Id="rId4" Type="http://schemas.openxmlformats.org/officeDocument/2006/relationships/image" Target="../media/image11.svg"/><Relationship Id="rId9" Type="http://schemas.openxmlformats.org/officeDocument/2006/relationships/image" Target="../media/image14.png"/></Relationships>
</file>

<file path=ppt/slides/_rels/slide34.xml.rels><?xml version="1.0" encoding="UTF-8" standalone="yes"?>
<Relationships xmlns="http://schemas.openxmlformats.org/package/2006/relationships"><Relationship Id="rId8" Type="http://schemas.openxmlformats.org/officeDocument/2006/relationships/hyperlink" Target="https://virksomhedsguiden.dk/content/ydelser/saadan-kan-du-bruge-en-politik-i-dit-arbejde-med-baeredygtighed/945c0cd7-af94-4e81-a5c5-2ebc5baf9410/" TargetMode="External"/><Relationship Id="rId3" Type="http://schemas.openxmlformats.org/officeDocument/2006/relationships/image" Target="../media/image10.png"/><Relationship Id="rId7" Type="http://schemas.openxmlformats.org/officeDocument/2006/relationships/hyperlink" Target="https://virksomhedsguiden.dk/content/ydelser/ansvarlighedspolitik/2951e4bd-68ca-4ae7-9f27-287666e28f7c/" TargetMode="External"/><Relationship Id="rId12" Type="http://schemas.openxmlformats.org/officeDocument/2006/relationships/image" Target="../media/image15.svg"/><Relationship Id="rId2" Type="http://schemas.openxmlformats.org/officeDocument/2006/relationships/slideLayout" Target="../slideLayouts/slideLayout4.xml"/><Relationship Id="rId1" Type="http://schemas.openxmlformats.org/officeDocument/2006/relationships/tags" Target="../tags/tag41.xml"/><Relationship Id="rId6" Type="http://schemas.openxmlformats.org/officeDocument/2006/relationships/image" Target="../media/image13.svg"/><Relationship Id="rId11" Type="http://schemas.openxmlformats.org/officeDocument/2006/relationships/image" Target="../media/image14.pn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slides/_rels/slide3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13.svg"/><Relationship Id="rId2" Type="http://schemas.openxmlformats.org/officeDocument/2006/relationships/slideLayout" Target="../slideLayouts/slideLayout4.xml"/><Relationship Id="rId1" Type="http://schemas.openxmlformats.org/officeDocument/2006/relationships/tags" Target="../tags/tag42.xml"/><Relationship Id="rId6" Type="http://schemas.openxmlformats.org/officeDocument/2006/relationships/image" Target="../media/image12.png"/><Relationship Id="rId5" Type="http://schemas.openxmlformats.org/officeDocument/2006/relationships/hyperlink" Target="https://at.dk/arbejdsmiljoe/boern-og-unges-arbejdsmiljoe/boern-og-unge-under-18-aar/" TargetMode="External"/><Relationship Id="rId4" Type="http://schemas.openxmlformats.org/officeDocument/2006/relationships/image" Target="../media/image11.svg"/><Relationship Id="rId9" Type="http://schemas.openxmlformats.org/officeDocument/2006/relationships/image" Target="../media/image15.svg"/></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4.xml"/><Relationship Id="rId1" Type="http://schemas.openxmlformats.org/officeDocument/2006/relationships/tags" Target="../tags/tag43.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4.xml"/><Relationship Id="rId1" Type="http://schemas.openxmlformats.org/officeDocument/2006/relationships/tags" Target="../tags/tag44.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4.xml"/><Relationship Id="rId1" Type="http://schemas.openxmlformats.org/officeDocument/2006/relationships/tags" Target="../tags/tag45.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13.svg"/><Relationship Id="rId2" Type="http://schemas.openxmlformats.org/officeDocument/2006/relationships/slideLayout" Target="../slideLayouts/slideLayout4.xml"/><Relationship Id="rId1" Type="http://schemas.openxmlformats.org/officeDocument/2006/relationships/tags" Target="../tags/tag46.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40.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slideLayout" Target="../slideLayouts/slideLayout4.xml"/><Relationship Id="rId1" Type="http://schemas.openxmlformats.org/officeDocument/2006/relationships/tags" Target="../tags/tag47.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1.svg"/></Relationships>
</file>

<file path=ppt/slides/_rels/slide4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5.xml"/><Relationship Id="rId1" Type="http://schemas.openxmlformats.org/officeDocument/2006/relationships/tags" Target="../tags/tag48.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13.xml"/><Relationship Id="rId5" Type="http://schemas.openxmlformats.org/officeDocument/2006/relationships/image" Target="../media/image11.sv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0.png"/><Relationship Id="rId7" Type="http://schemas.openxmlformats.org/officeDocument/2006/relationships/hyperlink" Target="https://eur-lex.europa.eu/legal-content/DA/TXT/?uri=uriserv%3AOJ.L_.2006.393.01.0001.01.DAN&amp;toc=OJ%3AL%3A2006%3A393%3AFULL#d1e32-7-1" TargetMode="External"/><Relationship Id="rId2" Type="http://schemas.openxmlformats.org/officeDocument/2006/relationships/slideLayout" Target="../slideLayouts/slideLayout4.xml"/><Relationship Id="rId1" Type="http://schemas.openxmlformats.org/officeDocument/2006/relationships/tags" Target="../tags/tag14.xml"/><Relationship Id="rId6" Type="http://schemas.openxmlformats.org/officeDocument/2006/relationships/hyperlink" Target="https://erst.virk.dk/branchekode/kategori/indexKategori" TargetMode="External"/><Relationship Id="rId11" Type="http://schemas.openxmlformats.org/officeDocument/2006/relationships/image" Target="../media/image15.svg"/><Relationship Id="rId5" Type="http://schemas.openxmlformats.org/officeDocument/2006/relationships/hyperlink" Target="https://datacvr.virk.dk/" TargetMode="External"/><Relationship Id="rId10" Type="http://schemas.openxmlformats.org/officeDocument/2006/relationships/image" Target="../media/image14.png"/><Relationship Id="rId4" Type="http://schemas.openxmlformats.org/officeDocument/2006/relationships/image" Target="../media/image11.svg"/><Relationship Id="rId9" Type="http://schemas.openxmlformats.org/officeDocument/2006/relationships/image" Target="../media/image13.sv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4.xml"/><Relationship Id="rId1" Type="http://schemas.openxmlformats.org/officeDocument/2006/relationships/tags" Target="../tags/tag15.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8" Type="http://schemas.openxmlformats.org/officeDocument/2006/relationships/hyperlink" Target="https://virksomhedsguiden.dk/content/ydelser/ansvarlighedspolitik/2951e4bd-68ca-4ae7-9f27-287666e28f7c/" TargetMode="External"/><Relationship Id="rId13"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hyperlink" Target="https://virksomhedsguiden.dk/content/ydelser/saadan-kan-du-bruge-en-politik-i-dit-arbejde-med-baeredygtighed/945c0cd7-af94-4e81-a5c5-2ebc5baf9410/" TargetMode="External"/><Relationship Id="rId12" Type="http://schemas.openxmlformats.org/officeDocument/2006/relationships/image" Target="../media/image17.svg"/><Relationship Id="rId2" Type="http://schemas.openxmlformats.org/officeDocument/2006/relationships/slideLayout" Target="../slideLayouts/slideLayout4.xml"/><Relationship Id="rId1" Type="http://schemas.openxmlformats.org/officeDocument/2006/relationships/tags" Target="../tags/tag16.xml"/><Relationship Id="rId6" Type="http://schemas.openxmlformats.org/officeDocument/2006/relationships/image" Target="../media/image13.svg"/><Relationship Id="rId11" Type="http://schemas.openxmlformats.org/officeDocument/2006/relationships/image" Target="../media/image16.png"/><Relationship Id="rId5" Type="http://schemas.openxmlformats.org/officeDocument/2006/relationships/image" Target="../media/image12.png"/><Relationship Id="rId10" Type="http://schemas.openxmlformats.org/officeDocument/2006/relationships/hyperlink" Target="https://virksomhedsguiden.dk/content/ydelser/leverandoer-code-of-conduct/acccf354-9031-4ba0-9c11-ad43e6e40651/" TargetMode="External"/><Relationship Id="rId4" Type="http://schemas.openxmlformats.org/officeDocument/2006/relationships/image" Target="../media/image11.svg"/><Relationship Id="rId9" Type="http://schemas.openxmlformats.org/officeDocument/2006/relationships/hyperlink" Target="https://virksomhedsguiden.dk/content/ydelser/miljoe-og-klimapolitik/2329972c-e7c8-460f-ac0a-284bd52c8d52/" TargetMode="External"/><Relationship Id="rId14" Type="http://schemas.openxmlformats.org/officeDocument/2006/relationships/image" Target="../media/image15.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35C63-E276-121C-BA76-9AFE9E712D36}"/>
              </a:ext>
            </a:extLst>
          </p:cNvPr>
          <p:cNvSpPr>
            <a:spLocks noGrp="1"/>
          </p:cNvSpPr>
          <p:nvPr>
            <p:ph type="title"/>
          </p:nvPr>
        </p:nvSpPr>
        <p:spPr>
          <a:xfrm>
            <a:off x="518600" y="513927"/>
            <a:ext cx="11165400" cy="252091"/>
          </a:xfrm>
        </p:spPr>
        <p:txBody>
          <a:bodyPr/>
          <a:lstStyle/>
          <a:p>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About this ESG template</a:t>
            </a:r>
          </a:p>
        </p:txBody>
      </p:sp>
      <p:sp>
        <p:nvSpPr>
          <p:cNvPr id="3" name="Text Placeholder 2">
            <a:extLst>
              <a:ext uri="{FF2B5EF4-FFF2-40B4-BE49-F238E27FC236}">
                <a16:creationId xmlns:a16="http://schemas.microsoft.com/office/drawing/2014/main" id="{D6D7A404-E7D4-108A-56AE-E2A96754075B}"/>
              </a:ext>
            </a:extLst>
          </p:cNvPr>
          <p:cNvSpPr>
            <a:spLocks noGrp="1"/>
          </p:cNvSpPr>
          <p:nvPr>
            <p:ph type="body" sz="quarter" idx="14"/>
          </p:nvPr>
        </p:nvSpPr>
        <p:spPr>
          <a:xfrm>
            <a:off x="508000" y="997712"/>
            <a:ext cx="3513138" cy="5327650"/>
          </a:xfrm>
        </p:spPr>
        <p:txBody>
          <a:bodyPr/>
          <a:lstStyle/>
          <a:p>
            <a:pPr>
              <a:spcAft>
                <a:spcPts val="600"/>
              </a:spcAft>
            </a:pPr>
            <a:r>
              <a:rPr lang="en-GB" sz="1000" b="1" i="0" u="none" strike="noStrike" cap="none" baseline="0" dirty="0">
                <a:solidFill>
                  <a:srgbClr val="1B4528"/>
                </a:solidFill>
                <a:effectLst/>
                <a:uFill>
                  <a:solidFill>
                    <a:prstClr val="black">
                      <a:alpha val="0"/>
                    </a:prstClr>
                  </a:solidFill>
                </a:uFill>
                <a:latin typeface="IBM Plex Sans"/>
                <a:ea typeface="IBM Plex Sans"/>
                <a:cs typeface="IBM Plex Sans"/>
              </a:rPr>
              <a:t>Basic ESG disclosures for SMEs</a:t>
            </a:r>
            <a:r>
              <a:rPr lang="en-GB" sz="1000" b="0" i="0" u="none" strike="noStrike" cap="none" baseline="0" dirty="0">
                <a:solidFill>
                  <a:srgbClr val="1B4528"/>
                </a:solidFill>
                <a:effectLst/>
                <a:uFill>
                  <a:solidFill>
                    <a:prstClr val="black">
                      <a:alpha val="0"/>
                    </a:prstClr>
                  </a:solidFill>
                </a:uFill>
                <a:latin typeface="IBM Plex Sans"/>
                <a:ea typeface="IBM Plex Sans"/>
                <a:cs typeface="IBM Plex Sans"/>
              </a:rPr>
              <a:t> </a:t>
            </a:r>
          </a:p>
          <a:p>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This ESG template has been developed by the Danish Business Authority and is aimed at small and medium-sized enterprises that are not covered by the legal requirements for sustainability reporting but may voluntarily choose to document their sustainability performance. </a:t>
            </a:r>
          </a:p>
          <a:p>
            <a:r>
              <a:rPr lang="da-DK" noProof="0" dirty="0"/>
              <a:t> </a:t>
            </a:r>
          </a:p>
          <a:p>
            <a:r>
              <a:rPr lang="en-GB" sz="900" b="0" i="0" strike="noStrike" cap="none" baseline="0" dirty="0">
                <a:solidFill>
                  <a:srgbClr val="1B4528"/>
                </a:solidFill>
                <a:effectLst/>
                <a:uFill>
                  <a:solidFill>
                    <a:srgbClr val="1B4528"/>
                  </a:solidFill>
                </a:uFill>
                <a:latin typeface="IBM Plex Sans"/>
                <a:ea typeface="IBM Plex Sans"/>
                <a:cs typeface="IBM Plex Sans"/>
              </a:rPr>
              <a:t>The template covers the disclosures set out in the European </a:t>
            </a:r>
            <a:r>
              <a:rPr lang="en-GB" sz="900" b="1" i="0" strike="noStrike" cap="none" baseline="0" dirty="0">
                <a:solidFill>
                  <a:srgbClr val="1B4528"/>
                </a:solidFill>
                <a:effectLst/>
                <a:uFill>
                  <a:solidFill>
                    <a:srgbClr val="1B4528"/>
                  </a:solidFill>
                </a:uFill>
                <a:latin typeface="IBM Plex Sans"/>
                <a:ea typeface="IBM Plex Sans"/>
                <a:cs typeface="IBM Plex Sans"/>
              </a:rPr>
              <a:t>Voluntary</a:t>
            </a:r>
            <a:r>
              <a:rPr lang="en-GB" sz="900" b="0" i="0" strike="noStrike" cap="none" baseline="0" dirty="0">
                <a:solidFill>
                  <a:srgbClr val="1B4528"/>
                </a:solidFill>
                <a:effectLst/>
                <a:uFill>
                  <a:solidFill>
                    <a:prstClr val="black">
                      <a:alpha val="0"/>
                    </a:prstClr>
                  </a:solidFill>
                </a:uFill>
                <a:latin typeface="IBM Plex Sans"/>
                <a:ea typeface="IBM Plex Sans"/>
                <a:cs typeface="IBM Plex Sans"/>
              </a:rPr>
              <a:t>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Sustainability Reporting Standard for non-listed SMEs (VSME Standard). </a:t>
            </a:r>
          </a:p>
          <a:p>
            <a:endParaRPr lang="da-DK" dirty="0"/>
          </a:p>
          <a:p>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The voluntary standard is divided into a Basic Module and a Comprehensive Module. An overview of the disclosures covered by the two modules is presented on the following pages.</a:t>
            </a:r>
          </a:p>
          <a:p>
            <a:endParaRPr lang="da-DK" b="1" dirty="0"/>
          </a:p>
          <a:p>
            <a:pPr>
              <a:spcAft>
                <a:spcPts val="600"/>
              </a:spcAft>
            </a:pPr>
            <a:r>
              <a:rPr lang="en-GB" sz="1000" b="1" i="0" u="none" strike="noStrike" cap="none" baseline="0" dirty="0">
                <a:solidFill>
                  <a:srgbClr val="1B4528"/>
                </a:solidFill>
                <a:effectLst/>
                <a:uFill>
                  <a:solidFill>
                    <a:prstClr val="black">
                      <a:alpha val="0"/>
                    </a:prstClr>
                  </a:solidFill>
                </a:uFill>
                <a:latin typeface="IBM Plex Sans"/>
                <a:ea typeface="IBM Plex Sans"/>
                <a:cs typeface="IBM Plex Sans"/>
              </a:rPr>
              <a:t>Getting started</a:t>
            </a:r>
          </a:p>
          <a:p>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When preparing your ESG report, it is not always possible to collect all the data that you would like to collect. It does not have to be perfect. The most important thing is to start with the sustainability issues that will deliver the greatest possible business value for your undertaking. </a:t>
            </a:r>
          </a:p>
          <a:p>
            <a:endParaRPr lang="da-DK" noProof="0" dirty="0"/>
          </a:p>
          <a:p>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It is a good idea to be open about your ESG data reporting process with any business partners who request ESG information about your undertaking.</a:t>
            </a:r>
          </a:p>
          <a:p>
            <a:endParaRPr lang="da-DK" dirty="0"/>
          </a:p>
          <a:p>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Please note that the template is for guidance only. As an </a:t>
            </a:r>
            <a:br>
              <a:rPr sz="900" dirty="0"/>
            </a:b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undertaking, you are responsible for your data and other information entered into the template. </a:t>
            </a:r>
            <a:endParaRPr lang="da-DK" dirty="0"/>
          </a:p>
          <a:p>
            <a:endParaRPr lang="da-DK" noProof="0" dirty="0">
              <a:hlinkClick r:id="rId4"/>
            </a:endParaRPr>
          </a:p>
          <a:p>
            <a:pPr>
              <a:spcBef>
                <a:spcPts val="0"/>
              </a:spcBef>
            </a:pPr>
            <a:r>
              <a:rPr lang="en-GB" dirty="0">
                <a:solidFill>
                  <a:srgbClr val="4CC18B"/>
                </a:solidFill>
                <a:hlinkClick r:id="rId4" history="0">
                  <a:extLst>
                    <a:ext uri="{A12FA001-AC4F-418D-AE19-62706E023703}">
                      <ahyp:hlinkClr xmlns:ahyp="http://schemas.microsoft.com/office/drawing/2018/hyperlinkcolor" val="tx"/>
                    </a:ext>
                  </a:extLst>
                </a:hlinkClick>
              </a:rPr>
              <a:t>You can find help for your ESG reporting on </a:t>
            </a:r>
            <a:r>
              <a:rPr lang="en-GB" dirty="0" err="1">
                <a:solidFill>
                  <a:srgbClr val="4CC18B"/>
                </a:solidFill>
                <a:hlinkClick r:id="rId4" history="0">
                  <a:extLst>
                    <a:ext uri="{A12FA001-AC4F-418D-AE19-62706E023703}">
                      <ahyp:hlinkClr xmlns:ahyp="http://schemas.microsoft.com/office/drawing/2018/hyperlinkcolor" val="tx"/>
                    </a:ext>
                  </a:extLst>
                </a:hlinkClick>
              </a:rPr>
              <a:t>Virksomhedsguiden</a:t>
            </a:r>
            <a:r>
              <a:rPr lang="en-GB" dirty="0">
                <a:solidFill>
                  <a:srgbClr val="4CC18B"/>
                </a:solidFill>
                <a:hlinkClick r:id="rId4" history="0">
                  <a:extLst>
                    <a:ext uri="{A12FA001-AC4F-418D-AE19-62706E023703}">
                      <ahyp:hlinkClr xmlns:ahyp="http://schemas.microsoft.com/office/drawing/2018/hyperlinkcolor" val="tx"/>
                    </a:ext>
                  </a:extLst>
                </a:hlinkClick>
              </a:rPr>
              <a:t> (only in Danish).</a:t>
            </a:r>
            <a:endParaRPr lang="da-DK" dirty="0">
              <a:solidFill>
                <a:srgbClr val="4CC18B"/>
              </a:solidFill>
            </a:endParaRPr>
          </a:p>
          <a:p>
            <a:endParaRPr lang="da-DK" dirty="0"/>
          </a:p>
          <a:p>
            <a:endParaRPr lang="da-DK" noProof="0" dirty="0"/>
          </a:p>
          <a:p>
            <a:endParaRPr lang="da-DK" noProof="0" dirty="0"/>
          </a:p>
          <a:p>
            <a:endParaRPr lang="da-DK" b="1" dirty="0"/>
          </a:p>
          <a:p>
            <a:endParaRPr lang="da-DK" b="1" noProof="0" dirty="0"/>
          </a:p>
          <a:p>
            <a:endParaRPr lang="da-DK" noProof="0" dirty="0"/>
          </a:p>
          <a:p>
            <a:r>
              <a:rPr lang="da-DK" noProof="0" dirty="0"/>
              <a:t> </a:t>
            </a:r>
          </a:p>
        </p:txBody>
      </p:sp>
      <p:sp>
        <p:nvSpPr>
          <p:cNvPr id="4" name="Text Placeholder 3">
            <a:extLst>
              <a:ext uri="{FF2B5EF4-FFF2-40B4-BE49-F238E27FC236}">
                <a16:creationId xmlns:a16="http://schemas.microsoft.com/office/drawing/2014/main" id="{EFA1567A-47B0-2B5A-FE6E-AD1BEDC282D7}"/>
              </a:ext>
            </a:extLst>
          </p:cNvPr>
          <p:cNvSpPr>
            <a:spLocks noGrp="1"/>
          </p:cNvSpPr>
          <p:nvPr>
            <p:ph type="body" sz="quarter" idx="15"/>
          </p:nvPr>
        </p:nvSpPr>
        <p:spPr>
          <a:xfrm>
            <a:off x="4338638" y="1015683"/>
            <a:ext cx="3464241" cy="5328284"/>
          </a:xfrm>
        </p:spPr>
        <p:txBody>
          <a:bodyPr vert="horz" lIns="0" tIns="0" rIns="0" bIns="0" rtlCol="0" anchor="t">
            <a:noAutofit/>
          </a:bodyPr>
          <a:lstStyle/>
          <a:p>
            <a:r>
              <a:rPr lang="en-GB" sz="1000" b="1" i="0" u="none" strike="noStrike" cap="none" baseline="0" dirty="0">
                <a:solidFill>
                  <a:srgbClr val="1B4528"/>
                </a:solidFill>
                <a:effectLst/>
                <a:uFill>
                  <a:solidFill>
                    <a:prstClr val="black">
                      <a:alpha val="0"/>
                    </a:prstClr>
                  </a:solidFill>
                </a:uFill>
                <a:latin typeface="IBM Plex Sans"/>
                <a:ea typeface="IBM Plex Sans"/>
                <a:cs typeface="IBM Plex Sans"/>
              </a:rPr>
              <a:t>You can use the ESG template in different ways</a:t>
            </a:r>
            <a:r>
              <a:rPr lang="en-GB" sz="1000" b="0" i="0" u="none" strike="noStrike" cap="none" baseline="0" dirty="0">
                <a:solidFill>
                  <a:srgbClr val="1B4528"/>
                </a:solidFill>
                <a:effectLst/>
                <a:uFill>
                  <a:solidFill>
                    <a:prstClr val="black">
                      <a:alpha val="0"/>
                    </a:prstClr>
                  </a:solidFill>
                </a:uFill>
                <a:latin typeface="IBM Plex Sans"/>
                <a:ea typeface="IBM Plex Sans"/>
                <a:cs typeface="IBM Plex Sans"/>
              </a:rPr>
              <a:t> </a:t>
            </a:r>
          </a:p>
          <a:p>
            <a:r>
              <a:rPr lang="da-DK" noProof="0" dirty="0"/>
              <a:t> </a:t>
            </a:r>
          </a:p>
          <a:p>
            <a:pPr marL="171450" indent="-171450">
              <a:buFont typeface="Arial" panose="020B0604020202020204" pitchFamily="34" charset="0"/>
              <a:buChar cha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If you are looking for inspiration for content for your sustainability report,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you can use the template to see the ESG data points customers and business partners are generally most likely to request from SMEs. You are free to delete and add disclosures in the ESG template, depending on what you believe will provide the greatest business value for your undertaking. The template can be used both internally and in relation to external partners. </a:t>
            </a:r>
          </a:p>
          <a:p>
            <a:pPr marL="171450" indent="-171450">
              <a:buFont typeface="Arial" panose="020B0604020202020204" pitchFamily="34" charset="0"/>
              <a:buChar char="•"/>
            </a:pPr>
            <a:endParaRPr lang="da-DK" noProof="0" dirty="0">
              <a:latin typeface="+mj-lt"/>
            </a:endParaRPr>
          </a:p>
          <a:p>
            <a:pPr marL="171450" indent="-171450">
              <a:buFont typeface="Arial" panose="020B0604020202020204" pitchFamily="34" charset="0"/>
              <a:buChar cha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If you wish to prepare sustainability reporting in accordance with the VSME Standard,</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you can use this ESG template. The template covers all the disclosures in both the Basic Module and the Comprehensive Module of the VSME Standard. If you wish to prepare voluntary sustainability reporting in accordance with the Basic Module – and possibly the Comprehensive Module – there are certain requirements regarding form and presentation that you shall comply with. The requirements are intended to ensure consistent use of the standard. Specifically, this means that you shall comply with the indications of whether the individual disclosures “shall”, “may” or “shall, if applicable” be provided. </a:t>
            </a:r>
          </a:p>
          <a:p>
            <a:r>
              <a:rPr lang="da-DK" noProof="0" dirty="0"/>
              <a:t> </a:t>
            </a:r>
          </a:p>
          <a:p>
            <a:pPr marL="171450" indent="-171450">
              <a:buFont typeface="Arial" panose="020B0604020202020204" pitchFamily="34" charset="0"/>
              <a:buChar cha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If you wish to integrate your ESG report into your annual report,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you can choose to include the ESG report in its entirety or select only relevant, comprehensive data for what you are reporting on. There is no legal requirement for SMEs to integrate ESG reporting into their annual reports, but they may do so on a voluntary basis.</a:t>
            </a:r>
          </a:p>
          <a:p>
            <a:endParaRPr lang="da-DK" noProof="0" dirty="0"/>
          </a:p>
        </p:txBody>
      </p:sp>
      <p:sp>
        <p:nvSpPr>
          <p:cNvPr id="13" name="Rectangle 12">
            <a:extLst>
              <a:ext uri="{FF2B5EF4-FFF2-40B4-BE49-F238E27FC236}">
                <a16:creationId xmlns:a16="http://schemas.microsoft.com/office/drawing/2014/main" id="{14C8F36D-358C-21B7-4BD2-2417A4F40ED2}"/>
              </a:ext>
            </a:extLst>
          </p:cNvPr>
          <p:cNvSpPr/>
          <p:nvPr/>
        </p:nvSpPr>
        <p:spPr>
          <a:xfrm>
            <a:off x="8169274" y="1015682"/>
            <a:ext cx="3514725" cy="2899093"/>
          </a:xfrm>
          <a:prstGeom prst="rect">
            <a:avLst/>
          </a:prstGeom>
          <a:solidFill>
            <a:srgbClr val="5F7D69"/>
          </a:solidFill>
          <a:ln>
            <a:noFill/>
          </a:ln>
        </p:spPr>
        <p:style>
          <a:lnRef idx="2">
            <a:schemeClr val="accent1">
              <a:shade val="15000"/>
            </a:schemeClr>
          </a:lnRef>
          <a:fillRef idx="1">
            <a:schemeClr val="accent1"/>
          </a:fillRef>
          <a:effectRef idx="0">
            <a:schemeClr val="accent1"/>
          </a:effectRef>
          <a:fontRef idx="minor">
            <a:schemeClr val="lt1"/>
          </a:fontRef>
        </p:style>
        <p:txBody>
          <a:bodyPr lIns="126000" tIns="108000" rIns="108000" bIns="144000" rtlCol="0" anchor="t" anchorCtr="0"/>
          <a:lstStyle/>
          <a:p>
            <a:pPr>
              <a:lnSpc>
                <a:spcPct val="106000"/>
              </a:lnSpc>
            </a:pPr>
            <a:r>
              <a:rPr lang="en-GB" sz="1000" b="1" i="0" u="none" strike="noStrike" cap="none" baseline="0" dirty="0">
                <a:solidFill>
                  <a:srgbClr val="FFFFFF"/>
                </a:solidFill>
                <a:effectLst/>
                <a:uFill>
                  <a:solidFill>
                    <a:prstClr val="black">
                      <a:alpha val="0"/>
                    </a:prstClr>
                  </a:solidFill>
                </a:uFill>
                <a:latin typeface="IBM Plex Sans"/>
                <a:ea typeface="IBM Plex Sans"/>
                <a:cs typeface="IBM Plex Sans"/>
              </a:rPr>
              <a:t>What is the VSME Standard?</a:t>
            </a:r>
          </a:p>
          <a:p>
            <a:pPr>
              <a:lnSpc>
                <a:spcPct val="106000"/>
              </a:lnSpc>
            </a:pPr>
            <a:endParaRPr lang="da-DK" sz="1000" b="1" spc="-10" dirty="0">
              <a:latin typeface="+mj-lt"/>
            </a:endParaRPr>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EU has developed a standard for SMEs that </a:t>
            </a:r>
            <a:r>
              <a:rPr lang="en-GB" sz="900" b="0" i="0" u="sng" strike="noStrike" cap="none" baseline="0" dirty="0">
                <a:solidFill>
                  <a:srgbClr val="FFFFFF"/>
                </a:solidFill>
                <a:effectLst/>
                <a:uFill>
                  <a:solidFill>
                    <a:srgbClr val="FFFFFF"/>
                  </a:solidFill>
                </a:uFill>
                <a:latin typeface="IBM Plex Sans"/>
                <a:ea typeface="IBM Plex Sans"/>
                <a:cs typeface="IBM Plex Sans"/>
              </a:rPr>
              <a:t>voluntarily</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 wish to work with sustainability reporting. The purpose of the voluntary standard is to enable SMEs and their partners to ask and answer questions in a consistent and efficient manner when sharing sustainability data. </a:t>
            </a:r>
          </a:p>
          <a:p>
            <a:pPr>
              <a:lnSpc>
                <a:spcPct val="106000"/>
              </a:lnSpc>
            </a:pPr>
            <a:endParaRPr lang="da-DK" sz="900" spc="-10" dirty="0"/>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ESG template contains references to the relevant disclosures in the original text of the standard if you need to know exactly what the disclosures refer to. In the template, references are in the format ‘(paragraph x)’. </a:t>
            </a:r>
          </a:p>
          <a:p>
            <a:pPr>
              <a:lnSpc>
                <a:spcPct val="106000"/>
              </a:lnSpc>
            </a:pPr>
            <a:endParaRPr lang="da-DK" sz="900" spc="-10" dirty="0"/>
          </a:p>
          <a:p>
            <a:pPr lvl="1">
              <a:lnSpc>
                <a:spcPct val="106000"/>
              </a:lnSpc>
            </a:pPr>
            <a:endParaRPr lang="da-DK" sz="900" spc="-10" dirty="0"/>
          </a:p>
          <a:p>
            <a:pPr lvl="1">
              <a:lnSpc>
                <a:spcPct val="106000"/>
              </a:lnSpc>
            </a:pPr>
            <a:r>
              <a:rPr lang="en-GB" sz="900" spc="-10" dirty="0">
                <a:hlinkClick r:id="rId5" history="0">
                  <a:extLst>
                    <a:ext uri="{A12FA001-AC4F-418D-AE19-62706E023703}">
                      <ahyp:hlinkClr xmlns:ahyp="http://schemas.microsoft.com/office/drawing/2018/hyperlinkcolor" val="tx"/>
                    </a:ext>
                  </a:extLst>
                </a:hlinkClick>
              </a:rPr>
              <a:t>Read more about the Voluntary Sustainability Reporting Standard for non-listed SMEs </a:t>
            </a:r>
            <a:r>
              <a:rPr lang="en-GB" sz="900" spc="-10" dirty="0" err="1">
                <a:hlinkClick r:id="rId5" history="0">
                  <a:extLst>
                    <a:ext uri="{A12FA001-AC4F-418D-AE19-62706E023703}">
                      <ahyp:hlinkClr xmlns:ahyp="http://schemas.microsoft.com/office/drawing/2018/hyperlinkcolor" val="tx"/>
                    </a:ext>
                  </a:extLst>
                </a:hlinkClick>
              </a:rPr>
              <a:t>Virksomhedsguiden</a:t>
            </a:r>
            <a:r>
              <a:rPr lang="en-GB" sz="900" spc="-10" dirty="0">
                <a:hlinkClick r:id="rId5" history="0">
                  <a:extLst>
                    <a:ext uri="{A12FA001-AC4F-418D-AE19-62706E023703}">
                      <ahyp:hlinkClr xmlns:ahyp="http://schemas.microsoft.com/office/drawing/2018/hyperlinkcolor" val="tx"/>
                    </a:ext>
                  </a:extLst>
                </a:hlinkClick>
              </a:rPr>
              <a:t> (only in Danish).</a:t>
            </a:r>
            <a:endParaRPr lang="da-DK" sz="900" spc="-10" dirty="0"/>
          </a:p>
          <a:p>
            <a:pPr lvl="1">
              <a:lnSpc>
                <a:spcPct val="106000"/>
              </a:lnSpc>
            </a:pPr>
            <a:endParaRPr lang="da-DK" sz="900" spc="-10" dirty="0"/>
          </a:p>
          <a:p>
            <a:pPr lvl="1">
              <a:lnSpc>
                <a:spcPct val="106000"/>
              </a:lnSpc>
            </a:pPr>
            <a:endParaRPr lang="da-DK" sz="900" spc="-10" dirty="0"/>
          </a:p>
          <a:p>
            <a:pPr lvl="1">
              <a:lnSpc>
                <a:spcPct val="106000"/>
              </a:lnSpc>
            </a:pPr>
            <a:endParaRPr lang="da-DK" sz="900" spc="-10" dirty="0"/>
          </a:p>
        </p:txBody>
      </p:sp>
      <p:pic>
        <p:nvPicPr>
          <p:cNvPr id="5" name="Graphic 19">
            <a:extLst>
              <a:ext uri="{FF2B5EF4-FFF2-40B4-BE49-F238E27FC236}">
                <a16:creationId xmlns:a16="http://schemas.microsoft.com/office/drawing/2014/main" id="{D5C6505A-1B6A-009B-A96B-DF5C919A4A7B}"/>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01036" y="3289014"/>
            <a:ext cx="204216" cy="216980"/>
          </a:xfrm>
          <a:prstGeom prst="rect">
            <a:avLst/>
          </a:prstGeom>
        </p:spPr>
      </p:pic>
      <p:sp>
        <p:nvSpPr>
          <p:cNvPr id="14" name="Rectangle 13">
            <a:extLst>
              <a:ext uri="{FF2B5EF4-FFF2-40B4-BE49-F238E27FC236}">
                <a16:creationId xmlns:a16="http://schemas.microsoft.com/office/drawing/2014/main" id="{DCDCB261-81FE-4346-FB64-2A53D1313EA8}"/>
              </a:ext>
            </a:extLst>
          </p:cNvPr>
          <p:cNvSpPr/>
          <p:nvPr/>
        </p:nvSpPr>
        <p:spPr>
          <a:xfrm>
            <a:off x="8169273" y="4233906"/>
            <a:ext cx="3514725" cy="1170198"/>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126000" tIns="108000" rIns="108000" bIns="144000" rtlCol="0" anchor="t" anchorCtr="0"/>
          <a:lstStyle/>
          <a:p>
            <a:pPr>
              <a:lnSpc>
                <a:spcPct val="106000"/>
              </a:lnSpc>
            </a:pPr>
            <a:r>
              <a:rPr lang="en-GB" sz="1000" b="1" i="0" u="none" strike="noStrike" cap="none" baseline="0" dirty="0">
                <a:solidFill>
                  <a:srgbClr val="1B4529"/>
                </a:solidFill>
                <a:effectLst/>
                <a:uFill>
                  <a:solidFill>
                    <a:prstClr val="black">
                      <a:alpha val="0"/>
                    </a:prstClr>
                  </a:solidFill>
                </a:uFill>
                <a:latin typeface="IBM Plex Sans"/>
                <a:ea typeface="IBM Plex Sans"/>
                <a:cs typeface="IBM Plex Sans"/>
              </a:rPr>
              <a:t>Version 3.2 – </a:t>
            </a:r>
            <a:r>
              <a:rPr lang="en-GB" sz="1000" b="1" dirty="0">
                <a:solidFill>
                  <a:srgbClr val="1B4529"/>
                </a:solidFill>
                <a:uFill>
                  <a:solidFill>
                    <a:prstClr val="black">
                      <a:alpha val="0"/>
                    </a:prstClr>
                  </a:solidFill>
                </a:uFill>
                <a:latin typeface="IBM Plex Sans"/>
                <a:ea typeface="IBM Plex Sans"/>
                <a:cs typeface="IBM Plex Sans"/>
              </a:rPr>
              <a:t>September</a:t>
            </a:r>
            <a:r>
              <a:rPr lang="en-GB" sz="1000" b="1" i="0" u="none" strike="noStrike" cap="none" baseline="0" dirty="0">
                <a:solidFill>
                  <a:srgbClr val="1B4529"/>
                </a:solidFill>
                <a:effectLst/>
                <a:uFill>
                  <a:solidFill>
                    <a:prstClr val="black">
                      <a:alpha val="0"/>
                    </a:prstClr>
                  </a:solidFill>
                </a:uFill>
                <a:latin typeface="IBM Plex Sans"/>
                <a:ea typeface="IBM Plex Sans"/>
                <a:cs typeface="IBM Plex Sans"/>
              </a:rPr>
              <a:t> 2025</a:t>
            </a:r>
          </a:p>
          <a:p>
            <a:pPr>
              <a:lnSpc>
                <a:spcPct val="106000"/>
              </a:lnSpc>
            </a:pPr>
            <a:r>
              <a:rPr lang="en-GB" sz="900" b="0" i="0" u="none" strike="noStrike" cap="none" baseline="0" dirty="0">
                <a:solidFill>
                  <a:srgbClr val="1B4529"/>
                </a:solidFill>
                <a:effectLst/>
                <a:uFill>
                  <a:solidFill>
                    <a:prstClr val="black">
                      <a:alpha val="0"/>
                    </a:prstClr>
                  </a:solidFill>
                </a:uFill>
                <a:latin typeface="IBM Plex Sans"/>
                <a:ea typeface="IBM Plex Sans"/>
                <a:cs typeface="IBM Plex Sans"/>
              </a:rPr>
              <a:t>The template is updated regularly and in line with the development of the voluntary standard (VSME). </a:t>
            </a:r>
          </a:p>
          <a:p>
            <a:pPr>
              <a:lnSpc>
                <a:spcPct val="106000"/>
              </a:lnSpc>
            </a:pPr>
            <a:endParaRPr lang="en-GB" sz="900" dirty="0">
              <a:solidFill>
                <a:srgbClr val="1B4529"/>
              </a:solidFill>
              <a:uFill>
                <a:solidFill>
                  <a:prstClr val="black">
                    <a:alpha val="0"/>
                  </a:prstClr>
                </a:solidFill>
              </a:uFill>
              <a:latin typeface="IBM Plex Sans"/>
              <a:ea typeface="IBM Plex Sans"/>
              <a:cs typeface="IBM Plex Sans"/>
            </a:endParaRPr>
          </a:p>
          <a:p>
            <a:pPr>
              <a:lnSpc>
                <a:spcPct val="106000"/>
              </a:lnSpc>
            </a:pPr>
            <a:r>
              <a:rPr lang="en-GB" sz="900" b="0" i="0" u="none" strike="noStrike" cap="none" baseline="0" dirty="0">
                <a:solidFill>
                  <a:srgbClr val="1B4529"/>
                </a:solidFill>
                <a:effectLst/>
                <a:uFill>
                  <a:solidFill>
                    <a:prstClr val="black">
                      <a:alpha val="0"/>
                    </a:prstClr>
                  </a:solidFill>
                </a:uFill>
                <a:latin typeface="IBM Plex Sans"/>
                <a:ea typeface="IBM Plex Sans"/>
                <a:cs typeface="IBM Plex Sans"/>
              </a:rPr>
              <a:t>This template is a translation of the Danish version of the ESG-template. </a:t>
            </a:r>
          </a:p>
          <a:p>
            <a:pPr>
              <a:lnSpc>
                <a:spcPct val="106000"/>
              </a:lnSpc>
            </a:pPr>
            <a:endParaRPr lang="da-DK" sz="900" b="1" spc="-10" dirty="0">
              <a:solidFill>
                <a:srgbClr val="1B4529"/>
              </a:solidFill>
            </a:endParaRPr>
          </a:p>
        </p:txBody>
      </p:sp>
    </p:spTree>
    <p:custDataLst>
      <p:tags r:id="rId1"/>
    </p:custDataLst>
    <p:extLst>
      <p:ext uri="{BB962C8B-B14F-4D97-AF65-F5344CB8AC3E}">
        <p14:creationId xmlns:p14="http://schemas.microsoft.com/office/powerpoint/2010/main" val="3716148229"/>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sz="1000" b="1" i="0" u="none" strike="noStrike" cap="none" baseline="0" dirty="0">
                <a:solidFill>
                  <a:srgbClr val="5F7D69"/>
                </a:solidFill>
                <a:effectLst/>
                <a:uFill>
                  <a:solidFill>
                    <a:prstClr val="black">
                      <a:alpha val="0"/>
                    </a:prstClr>
                  </a:solidFill>
                </a:uFill>
                <a:latin typeface="IBM Plex Sans"/>
                <a:ea typeface="IBM Plex Sans"/>
                <a:cs typeface="IBM Plex Sans"/>
              </a:rPr>
              <a:t>CLICK TO INSERT NAME OF UNDERTAKING</a:t>
            </a:r>
          </a:p>
        </p:txBody>
      </p:sp>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Energy consumption (B3)</a:t>
            </a:r>
          </a:p>
        </p:txBody>
      </p:sp>
      <p:sp>
        <p:nvSpPr>
          <p:cNvPr id="18" name="Rectangle 7">
            <a:extLst>
              <a:ext uri="{FF2B5EF4-FFF2-40B4-BE49-F238E27FC236}">
                <a16:creationId xmlns:a16="http://schemas.microsoft.com/office/drawing/2014/main" id="{8534DBAC-55A5-9060-F020-E8DBBCF594A6}"/>
              </a:ext>
            </a:extLst>
          </p:cNvPr>
          <p:cNvSpPr/>
          <p:nvPr/>
        </p:nvSpPr>
        <p:spPr>
          <a:xfrm>
            <a:off x="507999" y="1015999"/>
            <a:ext cx="7343772" cy="87375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be filled in in the Basic Module.</a:t>
            </a:r>
          </a:p>
          <a:p>
            <a:pPr>
              <a:lnSpc>
                <a:spcPct val="106000"/>
              </a:lnSpc>
            </a:pPr>
            <a:endParaRPr lang="da-DK" sz="900" spc="-10" dirty="0">
              <a:solidFill>
                <a:schemeClr val="bg1"/>
              </a:solidFill>
            </a:endParaRPr>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table below is an </a:t>
            </a:r>
            <a:r>
              <a:rPr lang="en-GB" sz="900" b="0" i="0" u="sng" strike="noStrike" cap="none" baseline="0" dirty="0">
                <a:solidFill>
                  <a:srgbClr val="FFFFFF"/>
                </a:solidFill>
                <a:effectLst/>
                <a:uFill>
                  <a:solidFill>
                    <a:srgbClr val="FFFFFF"/>
                  </a:solidFill>
                </a:uFill>
                <a:latin typeface="IBM Plex Sans"/>
                <a:ea typeface="IBM Plex Sans"/>
                <a:cs typeface="IBM Plex Sans"/>
              </a:rPr>
              <a:t>example</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 of how you can report your undertaking’s energy consumption. You are welcome to adapt the table if, for example, you wish to provide information about your undertaking’s consumption of (self-generated) energy from renewable energy sources (e.g. solar/wind).</a:t>
            </a:r>
          </a:p>
          <a:p>
            <a:pPr>
              <a:lnSpc>
                <a:spcPct val="106000"/>
              </a:lnSpc>
            </a:pPr>
            <a:endParaRPr lang="da-DK" sz="900" spc="-10" dirty="0">
              <a:solidFill>
                <a:schemeClr val="bg1"/>
              </a:solidFill>
            </a:endParaRPr>
          </a:p>
        </p:txBody>
      </p:sp>
      <p:pic>
        <p:nvPicPr>
          <p:cNvPr id="21" name="Graphic 20">
            <a:extLst>
              <a:ext uri="{FF2B5EF4-FFF2-40B4-BE49-F238E27FC236}">
                <a16:creationId xmlns:a16="http://schemas.microsoft.com/office/drawing/2014/main" id="{49B67DEB-B0C5-C8A2-7F34-197E80BAD1B5}"/>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802" y="1104041"/>
            <a:ext cx="207455" cy="232601"/>
          </a:xfrm>
          <a:prstGeom prst="rect">
            <a:avLst/>
          </a:prstGeom>
        </p:spPr>
      </p:pic>
      <p:sp>
        <p:nvSpPr>
          <p:cNvPr id="12" name="TextBox 11">
            <a:extLst>
              <a:ext uri="{FF2B5EF4-FFF2-40B4-BE49-F238E27FC236}">
                <a16:creationId xmlns:a16="http://schemas.microsoft.com/office/drawing/2014/main" id="{2BDB4564-3840-4C65-BDD5-59494FD3D64B}"/>
              </a:ext>
            </a:extLst>
          </p:cNvPr>
          <p:cNvSpPr txBox="1"/>
          <p:nvPr/>
        </p:nvSpPr>
        <p:spPr>
          <a:xfrm>
            <a:off x="500490" y="2048044"/>
            <a:ext cx="7348850" cy="299409"/>
          </a:xfrm>
          <a:prstGeom prst="rect">
            <a:avLst/>
          </a:prstGeom>
          <a:solidFill>
            <a:srgbClr val="D1DAD4"/>
          </a:solidFill>
          <a:ln w="3175">
            <a:solidFill>
              <a:srgbClr val="1B4528"/>
            </a:solidFill>
          </a:ln>
        </p:spPr>
        <p:txBody>
          <a:bodyPr wrap="square" lIns="36000" tIns="79200" rIns="36000" bIns="79200" rtlCol="0">
            <a:spAutoFit/>
          </a:bodyPr>
          <a:lstStyle/>
          <a:p>
            <a:pPr marL="0" marR="0" lvl="0" indent="0" algn="ctr" defTabSz="914400" rtl="0" eaLnBrk="1" fontAlgn="auto" latinLnBrk="0" hangingPunct="1">
              <a:lnSpc>
                <a:spcPct val="106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Energy consumption in MWh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29)</a:t>
            </a:r>
            <a:endParaRPr lang="en-GB" sz="900" b="0" dirty="0">
              <a:solidFill>
                <a:schemeClr val="tx2"/>
              </a:solidFill>
            </a:endParaRPr>
          </a:p>
        </p:txBody>
      </p:sp>
      <p:graphicFrame>
        <p:nvGraphicFramePr>
          <p:cNvPr id="13" name="Table 12">
            <a:extLst>
              <a:ext uri="{FF2B5EF4-FFF2-40B4-BE49-F238E27FC236}">
                <a16:creationId xmlns:a16="http://schemas.microsoft.com/office/drawing/2014/main" id="{AE932BB9-32D4-19FC-5E73-EB89688D4CBF}"/>
              </a:ext>
            </a:extLst>
          </p:cNvPr>
          <p:cNvGraphicFramePr>
            <a:graphicFrameLocks noGrp="1"/>
          </p:cNvGraphicFramePr>
          <p:nvPr>
            <p:extLst>
              <p:ext uri="{D42A27DB-BD31-4B8C-83A1-F6EECF244321}">
                <p14:modId xmlns:p14="http://schemas.microsoft.com/office/powerpoint/2010/main" val="46378211"/>
              </p:ext>
            </p:extLst>
          </p:nvPr>
        </p:nvGraphicFramePr>
        <p:xfrm>
          <a:off x="505570" y="2347764"/>
          <a:ext cx="7343770" cy="1679256"/>
        </p:xfrm>
        <a:graphic>
          <a:graphicData uri="http://schemas.openxmlformats.org/drawingml/2006/table">
            <a:tbl>
              <a:tblPr firstRow="1" firstCol="1">
                <a:tableStyleId>{2A488322-F2BA-4B5B-9748-0D474271808F}</a:tableStyleId>
              </a:tblPr>
              <a:tblGrid>
                <a:gridCol w="1993081">
                  <a:extLst>
                    <a:ext uri="{9D8B030D-6E8A-4147-A177-3AD203B41FA5}">
                      <a16:colId xmlns:a16="http://schemas.microsoft.com/office/drawing/2014/main" val="2698153288"/>
                    </a:ext>
                  </a:extLst>
                </a:gridCol>
                <a:gridCol w="1850065">
                  <a:extLst>
                    <a:ext uri="{9D8B030D-6E8A-4147-A177-3AD203B41FA5}">
                      <a16:colId xmlns:a16="http://schemas.microsoft.com/office/drawing/2014/main" val="1451447067"/>
                    </a:ext>
                  </a:extLst>
                </a:gridCol>
                <a:gridCol w="1951042">
                  <a:extLst>
                    <a:ext uri="{9D8B030D-6E8A-4147-A177-3AD203B41FA5}">
                      <a16:colId xmlns:a16="http://schemas.microsoft.com/office/drawing/2014/main" val="2943870936"/>
                    </a:ext>
                  </a:extLst>
                </a:gridCol>
                <a:gridCol w="1549582">
                  <a:extLst>
                    <a:ext uri="{9D8B030D-6E8A-4147-A177-3AD203B41FA5}">
                      <a16:colId xmlns:a16="http://schemas.microsoft.com/office/drawing/2014/main" val="656209149"/>
                    </a:ext>
                  </a:extLst>
                </a:gridCol>
              </a:tblGrid>
              <a:tr h="306337">
                <a:tc>
                  <a:txBody>
                    <a:bodyPr/>
                    <a:lstStyle/>
                    <a:p>
                      <a:pPr>
                        <a:lnSpc>
                          <a:spcPct val="106000"/>
                        </a:lnSpc>
                      </a:pPr>
                      <a:endParaRPr lang="en-GB" sz="9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Renewable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nSpc>
                          <a:spcPct val="106000"/>
                        </a:lnSpc>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Non-renewable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6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Total (MWh)</a:t>
                      </a:r>
                    </a:p>
                    <a:p>
                      <a:pPr marL="0" marR="0" lvl="0" indent="0" algn="ctr" defTabSz="914400" rtl="0" eaLnBrk="1" fontAlgn="auto" latinLnBrk="0" hangingPunct="1">
                        <a:lnSpc>
                          <a:spcPct val="106000"/>
                        </a:lnSpc>
                        <a:spcBef>
                          <a:spcPct val="0"/>
                        </a:spcBef>
                        <a:spcAft>
                          <a:spcPct val="0"/>
                        </a:spcAft>
                        <a:buClrTx/>
                        <a:buSzTx/>
                        <a:buFontTx/>
                        <a:buNone/>
                        <a:defRPr/>
                      </a:pPr>
                      <a:r>
                        <a:rPr lang="en-GB" sz="900" b="1" i="0" u="none" strike="noStrike" kern="1200" cap="none" baseline="0" dirty="0">
                          <a:solidFill>
                            <a:srgbClr val="2D55FF"/>
                          </a:solidFill>
                          <a:effectLst/>
                          <a:uFill>
                            <a:solidFill>
                              <a:prstClr val="black">
                                <a:alpha val="0"/>
                              </a:prstClr>
                            </a:solidFill>
                          </a:uFill>
                          <a:latin typeface="IBM Plex Sans"/>
                          <a:ea typeface="Calibri"/>
                          <a:cs typeface="Calibri"/>
                        </a:rPr>
                        <a:t>[</a:t>
                      </a:r>
                      <a:r>
                        <a:rPr lang="en-GB" sz="900" b="1" i="0" u="none" strike="noStrike" kern="1200" cap="none" baseline="0" dirty="0">
                          <a:solidFill>
                            <a:srgbClr val="2D55FF"/>
                          </a:solidFill>
                          <a:effectLst/>
                          <a:uFill>
                            <a:solidFill>
                              <a:prstClr val="black">
                                <a:alpha val="0"/>
                              </a:prstClr>
                            </a:solidFill>
                          </a:uFill>
                          <a:latin typeface="IBM Plex Sans"/>
                          <a:ea typeface="IBM Plex Sans"/>
                          <a:cs typeface="IBM Plex Sans"/>
                        </a:rPr>
                        <a:t>Insert year</a:t>
                      </a:r>
                      <a:r>
                        <a:rPr lang="en-GB" sz="900" b="1" i="0" u="none" strike="noStrike" kern="1200" cap="none" baseline="0" dirty="0">
                          <a:solidFill>
                            <a:srgbClr val="2D55FF"/>
                          </a:solidFill>
                          <a:effectLst/>
                          <a:uFill>
                            <a:solidFill>
                              <a:prstClr val="black">
                                <a:alpha val="0"/>
                              </a:prstClr>
                            </a:solidFill>
                          </a:uFill>
                          <a:latin typeface="IBM Plex Sans"/>
                          <a:ea typeface="Calibri"/>
                          <a:cs typeface="Calibri"/>
                        </a:rPr>
                        <a:t>]</a:t>
                      </a:r>
                      <a:endParaRPr lang="da-DK" sz="900" b="1" i="0" u="none" strike="noStrike" kern="1200" cap="none" baseline="0" noProof="0" dirty="0">
                        <a:solidFill>
                          <a:srgbClr val="2D55FF"/>
                        </a:solidFill>
                        <a:effectLst/>
                        <a:uFill>
                          <a:solidFill>
                            <a:prstClr val="black">
                              <a:alpha val="0"/>
                            </a:prstClr>
                          </a:solidFill>
                        </a:uFill>
                        <a:latin typeface="IBM Plex San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306336">
                <a:tc>
                  <a:txBody>
                    <a:bodyPr/>
                    <a:lstStyle/>
                    <a:p>
                      <a:pPr>
                        <a:lnSpc>
                          <a:spcPct val="106000"/>
                        </a:lnSpc>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Electricity </a:t>
                      </a: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(as reflected in utility billings)</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6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6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6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977038530"/>
                  </a:ext>
                </a:extLst>
              </a:tr>
              <a:tr h="306336">
                <a:tc>
                  <a:txBody>
                    <a:bodyPr/>
                    <a:lstStyle/>
                    <a:p>
                      <a:pPr>
                        <a:lnSpc>
                          <a:spcPct val="106000"/>
                        </a:lnSpc>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Fuels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6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6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6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228766998"/>
                  </a:ext>
                </a:extLst>
              </a:tr>
              <a:tr h="306336">
                <a:tc>
                  <a:txBody>
                    <a:bodyPr/>
                    <a:lstStyle/>
                    <a:p>
                      <a:pPr>
                        <a:lnSpc>
                          <a:spcPct val="106000"/>
                        </a:lnSpc>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Other (e.g. district heating)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6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6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6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62237485"/>
                  </a:ext>
                </a:extLst>
              </a:tr>
              <a:tr h="306336">
                <a:tc>
                  <a:txBody>
                    <a:bodyPr/>
                    <a:lstStyle/>
                    <a:p>
                      <a:pPr>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Total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6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total for renewable energy in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6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total for non-renewable energy in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6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total energy consumption in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855206388"/>
                  </a:ext>
                </a:extLst>
              </a:tr>
            </a:tbl>
          </a:graphicData>
        </a:graphic>
      </p:graphicFrame>
      <p:sp>
        <p:nvSpPr>
          <p:cNvPr id="2" name="Rectangle 6">
            <a:extLst>
              <a:ext uri="{FF2B5EF4-FFF2-40B4-BE49-F238E27FC236}">
                <a16:creationId xmlns:a16="http://schemas.microsoft.com/office/drawing/2014/main" id="{61F2D712-ED0F-CEF5-16CA-D0BABE89686A}"/>
              </a:ext>
            </a:extLst>
          </p:cNvPr>
          <p:cNvSpPr/>
          <p:nvPr/>
        </p:nvSpPr>
        <p:spPr>
          <a:xfrm>
            <a:off x="507674" y="4192812"/>
            <a:ext cx="7341666" cy="2533140"/>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spcAft>
                <a:spcPts val="600"/>
              </a:spcAft>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Defined terms</a:t>
            </a:r>
          </a:p>
          <a:p>
            <a:pPr>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Electricity</a:t>
            </a:r>
            <a:endParaRPr lang="da-DK" sz="900" spc="-10" dirty="0">
              <a:solidFill>
                <a:schemeClr val="tx2"/>
              </a:solidFill>
            </a:endParaRPr>
          </a:p>
          <a:p>
            <a:pPr>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In this context, electricity explicitly includes energy consumption for heating, steam and cooling. </a:t>
            </a:r>
            <a:endParaRPr lang="da-DK" sz="900" spc="-10" dirty="0">
              <a:solidFill>
                <a:schemeClr val="tx2"/>
              </a:solidFill>
            </a:endParaRPr>
          </a:p>
          <a:p>
            <a:pPr marL="171450" indent="-171450">
              <a:lnSpc>
                <a:spcPct val="106000"/>
              </a:lnSpc>
              <a:buFont typeface="Arial" panose="020B0604020202020204" pitchFamily="34" charset="0"/>
              <a:buChar char="•"/>
            </a:pPr>
            <a:r>
              <a:rPr lang="en-GB" sz="900" b="0" i="0" u="sng" strike="noStrike" cap="none" baseline="0" dirty="0">
                <a:solidFill>
                  <a:srgbClr val="1B4528"/>
                </a:solidFill>
                <a:effectLst/>
                <a:uFill>
                  <a:solidFill>
                    <a:srgbClr val="1B4528"/>
                  </a:solidFill>
                </a:uFill>
                <a:latin typeface="IBM Plex Sans"/>
                <a:ea typeface="IBM Plex Sans"/>
                <a:cs typeface="IBM Plex Sans"/>
              </a:rPr>
              <a:t>Renewable energy sources</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include solar, wind and hydroelectric power.</a:t>
            </a:r>
          </a:p>
          <a:p>
            <a:pPr marL="171450" indent="-171450">
              <a:lnSpc>
                <a:spcPct val="106000"/>
              </a:lnSpc>
              <a:buFont typeface="Arial" panose="020B0604020202020204" pitchFamily="34" charset="0"/>
              <a:buChar char="•"/>
            </a:pPr>
            <a:r>
              <a:rPr lang="en-GB" sz="900" b="0" i="0" u="sng" strike="noStrike" cap="none" baseline="0" dirty="0">
                <a:solidFill>
                  <a:srgbClr val="1B4528"/>
                </a:solidFill>
                <a:effectLst/>
                <a:uFill>
                  <a:solidFill>
                    <a:srgbClr val="1B4528"/>
                  </a:solidFill>
                </a:uFill>
                <a:latin typeface="IBM Plex Sans"/>
                <a:ea typeface="IBM Plex Sans"/>
                <a:cs typeface="IBM Plex Sans"/>
              </a:rPr>
              <a:t>Non-renewable energy sources</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include fossil fuels used to generate electricity.</a:t>
            </a:r>
          </a:p>
          <a:p>
            <a:pPr>
              <a:lnSpc>
                <a:spcPct val="106000"/>
              </a:lnSpc>
            </a:pPr>
            <a:endParaRPr lang="da-DK" sz="900" b="1" dirty="0">
              <a:solidFill>
                <a:schemeClr val="tx2"/>
              </a:solidFill>
            </a:endParaRPr>
          </a:p>
          <a:p>
            <a:pPr>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Information about electricity use can be found on statements/bills from your utility provider(s).</a:t>
            </a:r>
          </a:p>
          <a:p>
            <a:pPr>
              <a:lnSpc>
                <a:spcPct val="106000"/>
              </a:lnSpc>
            </a:pPr>
            <a:endParaRPr lang="da-DK" sz="900" spc="-10" dirty="0">
              <a:solidFill>
                <a:schemeClr val="tx2"/>
              </a:solidFill>
            </a:endParaRPr>
          </a:p>
          <a:p>
            <a:pPr>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Fuels </a:t>
            </a:r>
            <a:endParaRPr lang="da-DK" sz="900" spc="-10" dirty="0">
              <a:solidFill>
                <a:schemeClr val="tx2"/>
              </a:solidFill>
            </a:endParaRPr>
          </a:p>
          <a:p>
            <a:pPr>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In this context, fuels include everything burned, such as gas, natural gas, biomass etc.</a:t>
            </a:r>
            <a:endParaRPr lang="da-DK" sz="900" spc="-10" dirty="0">
              <a:solidFill>
                <a:schemeClr val="tx2"/>
              </a:solidFill>
            </a:endParaRPr>
          </a:p>
          <a:p>
            <a:pPr marL="171450" indent="-171450">
              <a:lnSpc>
                <a:spcPct val="106000"/>
              </a:lnSpc>
              <a:buFont typeface="Arial" panose="020B0604020202020204" pitchFamily="34" charset="0"/>
              <a:buChar char="•"/>
            </a:pPr>
            <a:r>
              <a:rPr lang="en-GB" sz="900" b="0" i="0" u="sng" strike="noStrike" cap="none" baseline="0" dirty="0">
                <a:solidFill>
                  <a:srgbClr val="1B4528"/>
                </a:solidFill>
                <a:effectLst/>
                <a:uFill>
                  <a:solidFill>
                    <a:srgbClr val="1B4528"/>
                  </a:solidFill>
                </a:uFill>
                <a:latin typeface="IBM Plex Sans"/>
                <a:ea typeface="IBM Plex Sans"/>
                <a:cs typeface="IBM Plex Sans"/>
              </a:rPr>
              <a:t>Renewable fuels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include biofuels such as biomass, biodiesel and bioethanol.</a:t>
            </a:r>
          </a:p>
          <a:p>
            <a:pPr marL="171450" indent="-171450">
              <a:lnSpc>
                <a:spcPct val="106000"/>
              </a:lnSpc>
              <a:buFont typeface="Arial" panose="020B0604020202020204" pitchFamily="34" charset="0"/>
              <a:buChar char="•"/>
            </a:pPr>
            <a:r>
              <a:rPr lang="en-GB" sz="900" b="0" i="0" u="sng" strike="noStrike" cap="none" baseline="0" dirty="0">
                <a:solidFill>
                  <a:srgbClr val="1B4528"/>
                </a:solidFill>
                <a:effectLst/>
                <a:uFill>
                  <a:solidFill>
                    <a:srgbClr val="1B4528"/>
                  </a:solidFill>
                </a:uFill>
                <a:latin typeface="IBM Plex Sans"/>
                <a:ea typeface="IBM Plex Sans"/>
                <a:cs typeface="IBM Plex Sans"/>
              </a:rPr>
              <a:t>Non-renewable fuels</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include coal, oil and gas.</a:t>
            </a:r>
            <a:endParaRPr lang="da-DK" sz="900" spc="-10" dirty="0">
              <a:solidFill>
                <a:schemeClr val="tx2"/>
              </a:solidFill>
            </a:endParaRPr>
          </a:p>
          <a:p>
            <a:pPr>
              <a:lnSpc>
                <a:spcPct val="106000"/>
              </a:lnSpc>
            </a:pPr>
            <a:endParaRPr lang="da-DK" sz="900" dirty="0">
              <a:solidFill>
                <a:schemeClr val="tx2"/>
              </a:solidFill>
            </a:endParaRPr>
          </a:p>
          <a:p>
            <a:pPr>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If your undertaking works with fuels that are used as raw materials in production, this share of the fuels should </a:t>
            </a:r>
            <a:r>
              <a:rPr lang="en-GB" sz="900" b="0" i="0" u="sng" strike="noStrike" cap="none" baseline="0" dirty="0">
                <a:solidFill>
                  <a:srgbClr val="1B4528"/>
                </a:solidFill>
                <a:effectLst/>
                <a:uFill>
                  <a:solidFill>
                    <a:srgbClr val="1B4528"/>
                  </a:solidFill>
                </a:uFill>
                <a:latin typeface="IBM Plex Sans"/>
                <a:ea typeface="IBM Plex Sans"/>
                <a:cs typeface="IBM Plex Sans"/>
              </a:rPr>
              <a:t>not</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be included in the calculation of energy consumption. You can choose to add an extra table where you provide information about the fuels used as raw materials in your production (see paragraph 85).</a:t>
            </a:r>
          </a:p>
          <a:p>
            <a:pPr>
              <a:lnSpc>
                <a:spcPct val="106000"/>
              </a:lnSpc>
            </a:pPr>
            <a:endParaRPr lang="da-DK" sz="900" spc="-10" dirty="0">
              <a:solidFill>
                <a:schemeClr val="tx2"/>
              </a:solidFill>
            </a:endParaRPr>
          </a:p>
          <a:p>
            <a:pPr algn="l">
              <a:spcAft>
                <a:spcPts val="600"/>
              </a:spcAft>
            </a:pPr>
            <a:endParaRPr lang="da-DK" sz="900" b="1" dirty="0">
              <a:solidFill>
                <a:schemeClr val="tx2"/>
              </a:solidFill>
            </a:endParaRPr>
          </a:p>
          <a:p>
            <a:pPr algn="l">
              <a:spcAft>
                <a:spcPts val="600"/>
              </a:spcAft>
            </a:pPr>
            <a:endParaRPr lang="da-DK" sz="900" b="1" spc="-10" dirty="0">
              <a:solidFill>
                <a:schemeClr val="tx2"/>
              </a:solidFill>
              <a:latin typeface="+mj-lt"/>
            </a:endParaRPr>
          </a:p>
        </p:txBody>
      </p:sp>
      <p:pic>
        <p:nvPicPr>
          <p:cNvPr id="23" name="Graphic 6">
            <a:extLst>
              <a:ext uri="{FF2B5EF4-FFF2-40B4-BE49-F238E27FC236}">
                <a16:creationId xmlns:a16="http://schemas.microsoft.com/office/drawing/2014/main" id="{2D0D6C5D-A459-4E3B-089B-AF91A79ABD1A}"/>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01802" y="4284920"/>
            <a:ext cx="257747" cy="232600"/>
          </a:xfrm>
          <a:prstGeom prst="rect">
            <a:avLst/>
          </a:prstGeom>
        </p:spPr>
      </p:pic>
      <p:sp>
        <p:nvSpPr>
          <p:cNvPr id="8" name="Rectangle 6">
            <a:extLst>
              <a:ext uri="{FF2B5EF4-FFF2-40B4-BE49-F238E27FC236}">
                <a16:creationId xmlns:a16="http://schemas.microsoft.com/office/drawing/2014/main" id="{796C1F0E-9267-74E7-2307-ED59AB8228B8}"/>
              </a:ext>
            </a:extLst>
          </p:cNvPr>
          <p:cNvSpPr/>
          <p:nvPr/>
        </p:nvSpPr>
        <p:spPr>
          <a:xfrm>
            <a:off x="8169275" y="1018573"/>
            <a:ext cx="3753924" cy="4687283"/>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spcAft>
                <a:spcPts val="600"/>
              </a:spcAft>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Defined terms</a:t>
            </a:r>
            <a:endParaRPr lang="da-DK" sz="900" b="1" dirty="0">
              <a:solidFill>
                <a:schemeClr val="tx2"/>
              </a:solidFill>
            </a:endParaRPr>
          </a:p>
          <a:p>
            <a:pPr>
              <a:lnSpc>
                <a:spcPct val="106000"/>
              </a:lnSpc>
            </a:pPr>
            <a:endParaRPr lang="da-DK" sz="900" b="1" spc="-10" dirty="0">
              <a:solidFill>
                <a:schemeClr val="tx2"/>
              </a:solidFill>
            </a:endParaRPr>
          </a:p>
          <a:p>
            <a:pPr>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Energy consumption</a:t>
            </a:r>
            <a:endParaRPr lang="da-DK" sz="900" spc="-10" dirty="0">
              <a:solidFill>
                <a:schemeClr val="tx2"/>
              </a:solidFill>
            </a:endParaRPr>
          </a:p>
          <a:p>
            <a:pPr>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The climate-related impacts of businesses are largely driven by their energy consumption. It is therefore relevant to disclose both the amount and type of your undertaking’s energy consumption – e.g. fossil fuels such as coal, oil and gas – as well as the amount of renewable energy consumed by your undertaking.</a:t>
            </a:r>
            <a:endParaRPr lang="da-DK" sz="900" b="1" spc="-10" dirty="0">
              <a:solidFill>
                <a:schemeClr val="tx2"/>
              </a:solidFill>
            </a:endParaRPr>
          </a:p>
          <a:p>
            <a:pPr>
              <a:lnSpc>
                <a:spcPct val="106000"/>
              </a:lnSpc>
            </a:pPr>
            <a:endParaRPr lang="da-DK" sz="900" b="1" spc="-10" dirty="0">
              <a:solidFill>
                <a:schemeClr val="tx2"/>
              </a:solidFill>
            </a:endParaRPr>
          </a:p>
          <a:p>
            <a:pPr>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Renewable</a:t>
            </a:r>
          </a:p>
          <a:p>
            <a:pPr algn="l"/>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Your undertaking’s renewable energy consumption can be calculated based on guarantees of origin, renewable energy certificates or the electricity composition as stated in your undertaking’s electricity bills. Electricity bills may refer to units of electricity consumed and specify the percentage </a:t>
            </a:r>
            <a:br>
              <a:rPr lang="hr-HR" sz="900" b="0" i="0" u="none" strike="noStrike" cap="none" baseline="0" dirty="0">
                <a:solidFill>
                  <a:srgbClr val="1B4528"/>
                </a:solidFill>
                <a:effectLst/>
                <a:uFill>
                  <a:solidFill>
                    <a:prstClr val="black">
                      <a:alpha val="0"/>
                    </a:prstClr>
                  </a:solidFill>
                </a:uFill>
                <a:latin typeface="IBM Plex Sans"/>
                <a:ea typeface="IBM Plex Sans"/>
                <a:cs typeface="IBM Plex Sans"/>
              </a:rPr>
            </a:b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of electricity provided coming from renewable sources (paragraph 84).</a:t>
            </a:r>
          </a:p>
          <a:p>
            <a:pPr algn="l"/>
            <a:endParaRPr lang="da-DK" sz="900" b="1" spc="-10" dirty="0">
              <a:solidFill>
                <a:schemeClr val="tx2"/>
              </a:solidFill>
              <a:latin typeface="+mj-lt"/>
            </a:endParaRPr>
          </a:p>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Total (MWh)</a:t>
            </a:r>
          </a:p>
          <a:p>
            <a:pPr algn="l"/>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Your undertaking’s total energy consumption covers the total amount of energy supplied to your undertaking’s premises. </a:t>
            </a:r>
            <a:br>
              <a:rPr lang="hr-HR" sz="900" b="0" i="0" u="none" strike="noStrike" cap="none" baseline="0" dirty="0">
                <a:solidFill>
                  <a:srgbClr val="1B4528"/>
                </a:solidFill>
                <a:effectLst/>
                <a:uFill>
                  <a:solidFill>
                    <a:prstClr val="black">
                      <a:alpha val="0"/>
                    </a:prstClr>
                  </a:solidFill>
                </a:uFill>
                <a:latin typeface="IBM Plex Sans"/>
                <a:ea typeface="IBM Plex Sans"/>
                <a:cs typeface="IBM Plex Sans"/>
              </a:rPr>
            </a:b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If your undertaking converts one form of energy into another, the calculation shall be based on the form of energy that is delivered to your undertaking.</a:t>
            </a:r>
          </a:p>
          <a:p>
            <a:pPr algn="l"/>
            <a:endParaRPr lang="da-DK" sz="900" u="sng" spc="-10" dirty="0">
              <a:solidFill>
                <a:schemeClr val="tx2"/>
              </a:solidFill>
            </a:endParaRPr>
          </a:p>
          <a:p>
            <a:pPr algn="l"/>
            <a:r>
              <a:rPr lang="en-GB" sz="900" b="0" i="0" u="sng" strike="noStrike" cap="none" baseline="0" dirty="0">
                <a:solidFill>
                  <a:srgbClr val="1B4528"/>
                </a:solidFill>
                <a:effectLst/>
                <a:uFill>
                  <a:solidFill>
                    <a:srgbClr val="1B4528"/>
                  </a:solidFill>
                </a:uFill>
                <a:latin typeface="IBM Plex Sans"/>
                <a:ea typeface="IBM Plex Sans"/>
                <a:cs typeface="IBM Plex Sans"/>
              </a:rPr>
              <a:t>Example:</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If your undertaking uses gas to produce hot water, the consumption of gas shall be included in your undertaking’s energy consumption – not the consumption </a:t>
            </a:r>
            <a:br>
              <a:rPr lang="hr-HR" sz="900" b="0" i="0" u="none" strike="noStrike" cap="none" baseline="0" dirty="0">
                <a:solidFill>
                  <a:srgbClr val="1B4528"/>
                </a:solidFill>
                <a:effectLst/>
                <a:uFill>
                  <a:solidFill>
                    <a:prstClr val="black">
                      <a:alpha val="0"/>
                    </a:prstClr>
                  </a:solidFill>
                </a:uFill>
                <a:latin typeface="IBM Plex Sans"/>
                <a:ea typeface="IBM Plex Sans"/>
                <a:cs typeface="IBM Plex Sans"/>
              </a:rPr>
            </a:b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of hot water, which in this example is the final energy carrier (BC104).</a:t>
            </a:r>
          </a:p>
          <a:p>
            <a:pPr algn="l"/>
            <a:endParaRPr lang="da-DK" sz="900" spc="-10" dirty="0">
              <a:solidFill>
                <a:schemeClr val="tx2"/>
              </a:solidFill>
            </a:endParaRPr>
          </a:p>
        </p:txBody>
      </p:sp>
      <p:pic>
        <p:nvPicPr>
          <p:cNvPr id="10" name="Graphic 6">
            <a:extLst>
              <a:ext uri="{FF2B5EF4-FFF2-40B4-BE49-F238E27FC236}">
                <a16:creationId xmlns:a16="http://schemas.microsoft.com/office/drawing/2014/main" id="{5B915652-2830-EAAA-7019-F6E07A5F66CB}"/>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277620" y="1086552"/>
            <a:ext cx="257747" cy="2326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0"/>
              </a:ext>
            </a:extLst>
          </p:cNvPr>
          <p:cNvSpPr>
            <a:spLocks noGrp="1"/>
          </p:cNvSpPr>
          <p:nvPr>
            <p:ph type="sldNum" sz="quarter" idx="12"/>
          </p:nvPr>
        </p:nvSpPr>
        <p:spPr/>
        <p:txBody>
          <a:bodyPr/>
          <a:lstStyle/>
          <a:p>
            <a:fld id="{5A0D23CF-C5A3-5445-819D-C647D180BB4B}" type="slidenum">
              <a:rPr lang="da-DK" smtClean="0"/>
              <a:t>10</a:t>
            </a:fld>
            <a:endParaRPr lang="da-DK"/>
          </a:p>
        </p:txBody>
      </p:sp>
    </p:spTree>
    <p:custDataLst>
      <p:tags r:id="rId1"/>
    </p:custDataLst>
    <p:extLst>
      <p:ext uri="{BB962C8B-B14F-4D97-AF65-F5344CB8AC3E}">
        <p14:creationId xmlns:p14="http://schemas.microsoft.com/office/powerpoint/2010/main" val="291076555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sz="1000" b="1" i="0" u="none" strike="noStrike" cap="none" baseline="0" dirty="0">
                <a:solidFill>
                  <a:srgbClr val="5F7D69"/>
                </a:solidFill>
                <a:effectLst/>
                <a:uFill>
                  <a:solidFill>
                    <a:prstClr val="black">
                      <a:alpha val="0"/>
                    </a:prstClr>
                  </a:solidFill>
                </a:uFill>
                <a:latin typeface="IBM Plex Sans"/>
                <a:ea typeface="IBM Plex Sans"/>
                <a:cs typeface="IBM Plex Sans"/>
              </a:rPr>
              <a:t>CLICK TO INSERT NAME OF UNDERTAKING</a:t>
            </a:r>
          </a:p>
        </p:txBody>
      </p:sp>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Greenhouse Gas (GHG) emissions (B3)</a:t>
            </a:r>
          </a:p>
        </p:txBody>
      </p:sp>
      <p:sp>
        <p:nvSpPr>
          <p:cNvPr id="11" name="Rectangle 7">
            <a:extLst>
              <a:ext uri="{FF2B5EF4-FFF2-40B4-BE49-F238E27FC236}">
                <a16:creationId xmlns:a16="http://schemas.microsoft.com/office/drawing/2014/main" id="{9C1ECE90-854A-B580-BE2F-B3349C68B4C1}"/>
              </a:ext>
            </a:extLst>
          </p:cNvPr>
          <p:cNvSpPr/>
          <p:nvPr/>
        </p:nvSpPr>
        <p:spPr>
          <a:xfrm>
            <a:off x="507997" y="949624"/>
            <a:ext cx="7343772" cy="8828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be filled in in the Basic Module.</a:t>
            </a:r>
          </a:p>
          <a:p>
            <a:pPr>
              <a:lnSpc>
                <a:spcPct val="106000"/>
              </a:lnSpc>
            </a:pPr>
            <a:endParaRPr lang="da-DK" sz="900" spc="-10" dirty="0">
              <a:solidFill>
                <a:schemeClr val="bg1"/>
              </a:solidFill>
            </a:endParaRPr>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You </a:t>
            </a:r>
            <a:r>
              <a:rPr lang="en-GB" sz="900" b="0" i="0" u="sng" strike="noStrike" cap="none" baseline="0" dirty="0">
                <a:solidFill>
                  <a:srgbClr val="FFFFFF"/>
                </a:solidFill>
                <a:effectLst/>
                <a:uFill>
                  <a:solidFill>
                    <a:srgbClr val="FFFFFF"/>
                  </a:solidFill>
                </a:uFill>
                <a:latin typeface="IBM Plex Sans"/>
                <a:ea typeface="IBM Plex Sans"/>
                <a:cs typeface="IBM Plex Sans"/>
              </a:rPr>
              <a:t>can</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 also choose to make a so-called market-based calculation of your undertaking’s </a:t>
            </a:r>
            <a:r>
              <a:rPr lang="en-GB" sz="900" b="0" i="0" u="none" strike="noStrike" cap="none" baseline="0" dirty="0" err="1">
                <a:solidFill>
                  <a:srgbClr val="FFFFFF"/>
                </a:solidFill>
                <a:effectLst/>
                <a:uFill>
                  <a:solidFill>
                    <a:prstClr val="black">
                      <a:alpha val="0"/>
                    </a:prstClr>
                  </a:solidFill>
                </a:uFill>
                <a:latin typeface="IBM Plex Sans"/>
                <a:ea typeface="IBM Plex Sans"/>
                <a:cs typeface="IBM Plex Sans"/>
              </a:rPr>
              <a:t>CO₂eq</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 emissions. Calculating market-based </a:t>
            </a:r>
            <a:r>
              <a:rPr lang="en-GB" sz="900" b="0" i="0" u="none" strike="noStrike" cap="none" baseline="0" dirty="0" err="1">
                <a:solidFill>
                  <a:srgbClr val="FFFFFF"/>
                </a:solidFill>
                <a:effectLst/>
                <a:uFill>
                  <a:solidFill>
                    <a:prstClr val="black">
                      <a:alpha val="0"/>
                    </a:prstClr>
                  </a:solidFill>
                </a:uFill>
                <a:latin typeface="IBM Plex Sans"/>
                <a:ea typeface="IBM Plex Sans"/>
                <a:cs typeface="IBM Plex Sans"/>
              </a:rPr>
              <a:t>CO₂eq</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 emissions is particularly relevant if your undertaking buys green electricity certificates (known as guarantees of origin). </a:t>
            </a:r>
          </a:p>
          <a:p>
            <a:pPr>
              <a:lnSpc>
                <a:spcPct val="106000"/>
              </a:lnSpc>
            </a:pPr>
            <a:endParaRPr lang="da-DK" sz="900" spc="-10" dirty="0">
              <a:solidFill>
                <a:schemeClr val="bg1"/>
              </a:solidFill>
            </a:endParaRPr>
          </a:p>
          <a:p>
            <a:pPr>
              <a:lnSpc>
                <a:spcPct val="106000"/>
              </a:lnSpc>
            </a:pPr>
            <a:endParaRPr lang="da-DK" sz="900" spc="-10" dirty="0">
              <a:solidFill>
                <a:schemeClr val="bg1"/>
              </a:solidFill>
            </a:endParaRPr>
          </a:p>
        </p:txBody>
      </p:sp>
      <p:pic>
        <p:nvPicPr>
          <p:cNvPr id="21" name="Graphic 20">
            <a:extLst>
              <a:ext uri="{FF2B5EF4-FFF2-40B4-BE49-F238E27FC236}">
                <a16:creationId xmlns:a16="http://schemas.microsoft.com/office/drawing/2014/main" id="{49B67DEB-B0C5-C8A2-7F34-197E80BAD1B5}"/>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1104041"/>
            <a:ext cx="207455" cy="232601"/>
          </a:xfrm>
          <a:prstGeom prst="rect">
            <a:avLst/>
          </a:prstGeom>
        </p:spPr>
      </p:pic>
      <p:graphicFrame>
        <p:nvGraphicFramePr>
          <p:cNvPr id="19" name="Table 18">
            <a:extLst>
              <a:ext uri="{FF2B5EF4-FFF2-40B4-BE49-F238E27FC236}">
                <a16:creationId xmlns:a16="http://schemas.microsoft.com/office/drawing/2014/main" id="{25065A13-D924-836C-B793-B309237C96A5}"/>
              </a:ext>
            </a:extLst>
          </p:cNvPr>
          <p:cNvGraphicFramePr>
            <a:graphicFrameLocks noGrp="1"/>
          </p:cNvGraphicFramePr>
          <p:nvPr>
            <p:extLst>
              <p:ext uri="{D42A27DB-BD31-4B8C-83A1-F6EECF244321}">
                <p14:modId xmlns:p14="http://schemas.microsoft.com/office/powerpoint/2010/main" val="2519241400"/>
              </p:ext>
            </p:extLst>
          </p:nvPr>
        </p:nvGraphicFramePr>
        <p:xfrm>
          <a:off x="507990" y="1955368"/>
          <a:ext cx="7343770" cy="1215421"/>
        </p:xfrm>
        <a:graphic>
          <a:graphicData uri="http://schemas.openxmlformats.org/drawingml/2006/table">
            <a:tbl>
              <a:tblPr firstRow="1">
                <a:tableStyleId>{2A488322-F2BA-4B5B-9748-0D474271808F}</a:tableStyleId>
              </a:tblPr>
              <a:tblGrid>
                <a:gridCol w="5814331">
                  <a:extLst>
                    <a:ext uri="{9D8B030D-6E8A-4147-A177-3AD203B41FA5}">
                      <a16:colId xmlns:a16="http://schemas.microsoft.com/office/drawing/2014/main" val="2698153288"/>
                    </a:ext>
                  </a:extLst>
                </a:gridCol>
                <a:gridCol w="1529439">
                  <a:extLst>
                    <a:ext uri="{9D8B030D-6E8A-4147-A177-3AD203B41FA5}">
                      <a16:colId xmlns:a16="http://schemas.microsoft.com/office/drawing/2014/main" val="656209149"/>
                    </a:ext>
                  </a:extLst>
                </a:gridCol>
              </a:tblGrid>
              <a:tr h="306337">
                <a:tc>
                  <a:txBody>
                    <a:bodyPr/>
                    <a:lstStyle/>
                    <a:p>
                      <a:pPr>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Greenhouse gas emissions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30)</a:t>
                      </a:r>
                      <a:endParaRPr lang="en-GB" sz="900" b="1" dirty="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6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Year </a:t>
                      </a:r>
                      <a:r>
                        <a:rPr lang="en-GB" sz="900" b="1" i="0" u="none" strike="noStrike" cap="none" baseline="0" dirty="0">
                          <a:solidFill>
                            <a:srgbClr val="2D55FF"/>
                          </a:solidFill>
                          <a:effectLst/>
                          <a:uFill>
                            <a:solidFill>
                              <a:prstClr val="black">
                                <a:alpha val="0"/>
                              </a:prstClr>
                            </a:solidFill>
                          </a:uFill>
                          <a:latin typeface="Calibri"/>
                          <a:ea typeface="Calibri"/>
                          <a:cs typeface="Calibri"/>
                        </a:rPr>
                        <a:t>[</a:t>
                      </a:r>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Insert year</a:t>
                      </a:r>
                      <a:r>
                        <a:rPr lang="en-GB" sz="900" b="1" i="0" u="none" strike="noStrike" cap="none" baseline="0" dirty="0">
                          <a:solidFill>
                            <a:srgbClr val="2D55FF"/>
                          </a:solidFill>
                          <a:effectLst/>
                          <a:uFill>
                            <a:solidFill>
                              <a:prstClr val="black">
                                <a:alpha val="0"/>
                              </a:prstClr>
                            </a:solidFill>
                          </a:uFill>
                          <a:latin typeface="Calibri"/>
                          <a:ea typeface="Calibri"/>
                          <a:cs typeface="Calibri"/>
                        </a:rPr>
                        <a:t>]</a:t>
                      </a:r>
                      <a:endParaRPr lang="da-DK" sz="900" b="1" noProof="0" dirty="0">
                        <a:solidFill>
                          <a:srgbClr val="2D55FF"/>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306336">
                <a:tc>
                  <a:txBody>
                    <a:bodyPr/>
                    <a:lstStyle/>
                    <a:p>
                      <a:pPr>
                        <a:lnSpc>
                          <a:spcPct val="106000"/>
                        </a:lnSpc>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Scope 1 CO₂eq emissions</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6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tonnes of CO₂eq]</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977038530"/>
                  </a:ext>
                </a:extLst>
              </a:tr>
              <a:tr h="301374">
                <a:tc>
                  <a:txBody>
                    <a:bodyPr/>
                    <a:lstStyle/>
                    <a:p>
                      <a:pPr>
                        <a:lnSpc>
                          <a:spcPct val="106000"/>
                        </a:lnSpc>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Scope 2 CO₂eq emissions (location-based) </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6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tonnes of CO₂eq]</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301374">
                <a:tc>
                  <a:txBody>
                    <a:bodyPr/>
                    <a:lstStyle/>
                    <a:p>
                      <a:pPr>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Total </a:t>
                      </a:r>
                      <a:r>
                        <a:rPr lang="en-GB" sz="900" b="1" i="0" u="none" strike="noStrike" cap="none" baseline="0" dirty="0" err="1">
                          <a:solidFill>
                            <a:srgbClr val="1B4528"/>
                          </a:solidFill>
                          <a:effectLst/>
                          <a:uFill>
                            <a:solidFill>
                              <a:prstClr val="black">
                                <a:alpha val="0"/>
                              </a:prstClr>
                            </a:solidFill>
                          </a:uFill>
                          <a:latin typeface="IBM Plex Sans"/>
                          <a:ea typeface="IBM Plex Sans"/>
                          <a:cs typeface="IBM Plex Sans"/>
                        </a:rPr>
                        <a:t>CO₂eq</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 emissions from Scopes 1 and 2 </a:t>
                      </a:r>
                      <a:endParaRPr lang="en-GB" sz="900" b="0" dirty="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6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tonnes of </a:t>
                      </a:r>
                      <a:r>
                        <a:rPr lang="en-GB" sz="900" b="0" i="0" u="none" strike="noStrike" cap="none" baseline="0" dirty="0" err="1">
                          <a:solidFill>
                            <a:srgbClr val="2D55FF"/>
                          </a:solidFill>
                          <a:effectLst/>
                          <a:uFill>
                            <a:solidFill>
                              <a:prstClr val="black">
                                <a:alpha val="0"/>
                              </a:prstClr>
                            </a:solidFill>
                          </a:uFill>
                          <a:latin typeface="IBM Plex Sans"/>
                          <a:ea typeface="IBM Plex Sans"/>
                          <a:cs typeface="IBM Plex Sans"/>
                        </a:rPr>
                        <a:t>CO₂eq</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39040515"/>
                  </a:ext>
                </a:extLst>
              </a:tr>
            </a:tbl>
          </a:graphicData>
        </a:graphic>
      </p:graphicFrame>
      <p:sp>
        <p:nvSpPr>
          <p:cNvPr id="15" name="Rectangle 7">
            <a:extLst>
              <a:ext uri="{FF2B5EF4-FFF2-40B4-BE49-F238E27FC236}">
                <a16:creationId xmlns:a16="http://schemas.microsoft.com/office/drawing/2014/main" id="{0431E2F6-A7E3-342F-0025-59F6012F37DA}"/>
              </a:ext>
            </a:extLst>
          </p:cNvPr>
          <p:cNvSpPr/>
          <p:nvPr/>
        </p:nvSpPr>
        <p:spPr>
          <a:xfrm>
            <a:off x="507990" y="3722206"/>
            <a:ext cx="7343772" cy="39958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be filled in in the Basic Module.</a:t>
            </a:r>
          </a:p>
        </p:txBody>
      </p:sp>
      <p:pic>
        <p:nvPicPr>
          <p:cNvPr id="16" name="Graphic 20">
            <a:extLst>
              <a:ext uri="{FF2B5EF4-FFF2-40B4-BE49-F238E27FC236}">
                <a16:creationId xmlns:a16="http://schemas.microsoft.com/office/drawing/2014/main" id="{70B33BB7-E576-C0A8-CC50-4F47FE8E5364}"/>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799" y="3811706"/>
            <a:ext cx="207455" cy="232601"/>
          </a:xfrm>
          <a:prstGeom prst="rect">
            <a:avLst/>
          </a:prstGeom>
        </p:spPr>
      </p:pic>
      <p:sp>
        <p:nvSpPr>
          <p:cNvPr id="20" name="TextBox 19">
            <a:extLst>
              <a:ext uri="{FF2B5EF4-FFF2-40B4-BE49-F238E27FC236}">
                <a16:creationId xmlns:a16="http://schemas.microsoft.com/office/drawing/2014/main" id="{B3395353-F0FF-4ADE-A96E-0E1699BA35F5}"/>
              </a:ext>
            </a:extLst>
          </p:cNvPr>
          <p:cNvSpPr txBox="1"/>
          <p:nvPr/>
        </p:nvSpPr>
        <p:spPr>
          <a:xfrm>
            <a:off x="518600" y="4171639"/>
            <a:ext cx="5851720" cy="612032"/>
          </a:xfrm>
          <a:prstGeom prst="rect">
            <a:avLst/>
          </a:prstGeom>
          <a:solidFill>
            <a:srgbClr val="D1DAD4"/>
          </a:solidFill>
          <a:ln w="6350">
            <a:solidFill>
              <a:srgbClr val="1B4528"/>
            </a:solidFill>
          </a:ln>
        </p:spPr>
        <p:txBody>
          <a:bodyPr wrap="square" lIns="36000" tIns="234000" rIns="36000" bIns="234000" rtlCol="0">
            <a:spAutoFit/>
          </a:bodyPr>
          <a:lstStyle/>
          <a:p>
            <a:pPr>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GHG intensity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31)</a:t>
            </a:r>
            <a:endParaRPr lang="en-GB" sz="900" b="0" dirty="0">
              <a:solidFill>
                <a:schemeClr val="tx2"/>
              </a:solidFill>
            </a:endParaRPr>
          </a:p>
        </p:txBody>
      </p:sp>
      <p:graphicFrame>
        <p:nvGraphicFramePr>
          <p:cNvPr id="10" name="Table 18">
            <a:extLst>
              <a:ext uri="{FF2B5EF4-FFF2-40B4-BE49-F238E27FC236}">
                <a16:creationId xmlns:a16="http://schemas.microsoft.com/office/drawing/2014/main" id="{2BF33766-62D2-53BA-FBB7-930661EC0A17}"/>
              </a:ext>
            </a:extLst>
          </p:cNvPr>
          <p:cNvGraphicFramePr>
            <a:graphicFrameLocks noGrp="1"/>
          </p:cNvGraphicFramePr>
          <p:nvPr>
            <p:extLst>
              <p:ext uri="{D42A27DB-BD31-4B8C-83A1-F6EECF244321}">
                <p14:modId xmlns:p14="http://schemas.microsoft.com/office/powerpoint/2010/main" val="3858362438"/>
              </p:ext>
            </p:extLst>
          </p:nvPr>
        </p:nvGraphicFramePr>
        <p:xfrm>
          <a:off x="6373900" y="4184406"/>
          <a:ext cx="1477860" cy="609426"/>
        </p:xfrm>
        <a:graphic>
          <a:graphicData uri="http://schemas.openxmlformats.org/drawingml/2006/table">
            <a:tbl>
              <a:tblPr firstRow="1" firstCol="1">
                <a:tableStyleId>{2A488322-F2BA-4B5B-9748-0D474271808F}</a:tableStyleId>
              </a:tblPr>
              <a:tblGrid>
                <a:gridCol w="1477860">
                  <a:extLst>
                    <a:ext uri="{9D8B030D-6E8A-4147-A177-3AD203B41FA5}">
                      <a16:colId xmlns:a16="http://schemas.microsoft.com/office/drawing/2014/main" val="656209149"/>
                    </a:ext>
                  </a:extLst>
                </a:gridCol>
              </a:tblGrid>
              <a:tr h="304713">
                <a:tc>
                  <a:txBody>
                    <a:bodyPr/>
                    <a:lstStyle/>
                    <a:p>
                      <a:pPr marL="0" marR="0" lvl="0" indent="0" algn="ctr" defTabSz="914400" rtl="0" eaLnBrk="1" fontAlgn="auto" latinLnBrk="0" hangingPunct="1">
                        <a:lnSpc>
                          <a:spcPct val="106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Year </a:t>
                      </a:r>
                      <a:r>
                        <a:rPr lang="en-GB" sz="900" b="1" i="0" u="none" strike="noStrike" cap="none" baseline="0" dirty="0">
                          <a:solidFill>
                            <a:srgbClr val="2D55FF"/>
                          </a:solidFill>
                          <a:effectLst/>
                          <a:uFill>
                            <a:solidFill>
                              <a:prstClr val="black">
                                <a:alpha val="0"/>
                              </a:prstClr>
                            </a:solidFill>
                          </a:uFill>
                          <a:latin typeface="Calibri"/>
                          <a:ea typeface="Calibri"/>
                          <a:cs typeface="Calibri"/>
                        </a:rPr>
                        <a:t>[</a:t>
                      </a:r>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Insert year</a:t>
                      </a:r>
                      <a:r>
                        <a:rPr lang="en-GB" sz="900" b="1" i="0" u="none" strike="noStrike" cap="none" baseline="0" dirty="0">
                          <a:solidFill>
                            <a:srgbClr val="2D55FF"/>
                          </a:solidFill>
                          <a:effectLst/>
                          <a:uFill>
                            <a:solidFill>
                              <a:prstClr val="black">
                                <a:alpha val="0"/>
                              </a:prstClr>
                            </a:solidFill>
                          </a:uFill>
                          <a:latin typeface="Calibri"/>
                          <a:ea typeface="Calibri"/>
                          <a:cs typeface="Calibri"/>
                        </a:rPr>
                        <a:t>]</a:t>
                      </a:r>
                      <a:endParaRPr lang="da-DK" sz="900" b="1" noProof="0" dirty="0">
                        <a:solidFill>
                          <a:srgbClr val="2D55FF"/>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304713">
                <a:tc>
                  <a:txBody>
                    <a:bodyPr/>
                    <a:lstStyle/>
                    <a:p>
                      <a:pPr marL="0" marR="0" lvl="0" indent="0" algn="l" defTabSz="914400" rtl="0" eaLnBrk="1" fontAlgn="auto" latinLnBrk="0" hangingPunct="1">
                        <a:lnSpc>
                          <a:spcPct val="106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GHG intensity]</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977038530"/>
                  </a:ext>
                </a:extLst>
              </a:tr>
            </a:tbl>
          </a:graphicData>
        </a:graphic>
      </p:graphicFrame>
      <p:sp>
        <p:nvSpPr>
          <p:cNvPr id="17" name="Rectangle 17">
            <a:extLst>
              <a:ext uri="{FF2B5EF4-FFF2-40B4-BE49-F238E27FC236}">
                <a16:creationId xmlns:a16="http://schemas.microsoft.com/office/drawing/2014/main" id="{2907DE81-0FFA-1CA6-6980-4EEE15EC772F}"/>
              </a:ext>
            </a:extLst>
          </p:cNvPr>
          <p:cNvSpPr/>
          <p:nvPr/>
        </p:nvSpPr>
        <p:spPr>
          <a:xfrm>
            <a:off x="507990" y="4908171"/>
            <a:ext cx="7343776" cy="1695955"/>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Guidance on how to fill in disclosure.</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You need to use this formula to calculate your undertaking’s GHG intensity:</a:t>
            </a:r>
          </a:p>
          <a:p>
            <a:pPr algn="l">
              <a:lnSpc>
                <a:spcPct val="106000"/>
              </a:lnSpc>
            </a:pPr>
            <a:endParaRPr lang="da-DK" sz="900" spc="-10" dirty="0">
              <a:solidFill>
                <a:schemeClr val="tx2"/>
              </a:solidFill>
            </a:endParaRP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To calculate your undertaking’s GHG intensity, you need to use the total </a:t>
            </a:r>
            <a:r>
              <a:rPr lang="en-GB" sz="900" b="0" i="0" u="none" strike="noStrike" cap="none" baseline="0" dirty="0" err="1">
                <a:solidFill>
                  <a:srgbClr val="1B4528"/>
                </a:solidFill>
                <a:effectLst/>
                <a:uFill>
                  <a:solidFill>
                    <a:prstClr val="black">
                      <a:alpha val="0"/>
                    </a:prstClr>
                  </a:solidFill>
                </a:uFill>
                <a:latin typeface="IBM Plex Sans"/>
                <a:ea typeface="IBM Plex Sans"/>
                <a:cs typeface="IBM Plex Sans"/>
              </a:rPr>
              <a:t>CO₂eq</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emissions from the table above, as well as the information about your undertaking’s turnover entered under the general information at the start of this template. Please note that if you have decided that your undertaking’s turnover is classified information that you do not wish to include in your ESG report, you will not be able to calculate your undertaking’s GHG intensity.  </a:t>
            </a:r>
          </a:p>
        </p:txBody>
      </p:sp>
      <p:pic>
        <p:nvPicPr>
          <p:cNvPr id="23" name="Graphic 19">
            <a:extLst>
              <a:ext uri="{FF2B5EF4-FFF2-40B4-BE49-F238E27FC236}">
                <a16:creationId xmlns:a16="http://schemas.microsoft.com/office/drawing/2014/main" id="{AA41AAD0-774B-0A2C-7A77-DF1A47228B20}"/>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1800" y="5091096"/>
            <a:ext cx="207455" cy="232601"/>
          </a:xfrm>
          <a:prstGeom prst="rect">
            <a:avLst/>
          </a:prstGeom>
        </p:spPr>
      </p:pic>
      <p:graphicFrame>
        <p:nvGraphicFramePr>
          <p:cNvPr id="9" name="Table 11">
            <a:extLst>
              <a:ext uri="{FF2B5EF4-FFF2-40B4-BE49-F238E27FC236}">
                <a16:creationId xmlns:a16="http://schemas.microsoft.com/office/drawing/2014/main" id="{F467954E-8A6B-4908-AAB7-7607A1DF84DA}"/>
              </a:ext>
            </a:extLst>
          </p:cNvPr>
          <p:cNvGraphicFramePr>
            <a:graphicFrameLocks noGrp="1"/>
          </p:cNvGraphicFramePr>
          <p:nvPr>
            <p:extLst>
              <p:ext uri="{D42A27DB-BD31-4B8C-83A1-F6EECF244321}">
                <p14:modId xmlns:p14="http://schemas.microsoft.com/office/powerpoint/2010/main" val="96536980"/>
              </p:ext>
            </p:extLst>
          </p:nvPr>
        </p:nvGraphicFramePr>
        <p:xfrm>
          <a:off x="1780949" y="5993039"/>
          <a:ext cx="2161125" cy="457200"/>
        </p:xfrm>
        <a:graphic>
          <a:graphicData uri="http://schemas.openxmlformats.org/drawingml/2006/table">
            <a:tbl>
              <a:tblPr firstRow="1" bandRow="1">
                <a:tableStyleId>{5C22544A-7EE6-4342-B048-85BDC9FD1C3A}</a:tableStyleId>
              </a:tblPr>
              <a:tblGrid>
                <a:gridCol w="2161125">
                  <a:extLst>
                    <a:ext uri="{9D8B030D-6E8A-4147-A177-3AD203B41FA5}">
                      <a16:colId xmlns:a16="http://schemas.microsoft.com/office/drawing/2014/main" val="1369390912"/>
                    </a:ext>
                  </a:extLst>
                </a:gridCol>
              </a:tblGrid>
              <a:tr h="14901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i="1" u="none" strike="noStrike" cap="none" baseline="0" dirty="0">
                          <a:solidFill>
                            <a:srgbClr val="1B4528"/>
                          </a:solidFill>
                          <a:effectLst/>
                          <a:uFill>
                            <a:solidFill>
                              <a:prstClr val="black">
                                <a:alpha val="0"/>
                              </a:prstClr>
                            </a:solidFill>
                          </a:uFill>
                          <a:latin typeface="+mn-lt"/>
                          <a:ea typeface="+mn-ea"/>
                          <a:cs typeface="IBM Plex Sans"/>
                        </a:rPr>
                        <a:t>Total </a:t>
                      </a:r>
                      <a:r>
                        <a:rPr lang="en-GB" sz="900" b="0" i="1" u="none" strike="noStrike" cap="none" baseline="0" dirty="0" err="1">
                          <a:solidFill>
                            <a:srgbClr val="1B4528"/>
                          </a:solidFill>
                          <a:effectLst/>
                          <a:uFill>
                            <a:solidFill>
                              <a:prstClr val="black">
                                <a:alpha val="0"/>
                              </a:prstClr>
                            </a:solidFill>
                          </a:uFill>
                          <a:latin typeface="+mn-lt"/>
                          <a:ea typeface="+mn-ea"/>
                          <a:cs typeface="IBM Plex Sans"/>
                        </a:rPr>
                        <a:t>CO₂eq</a:t>
                      </a:r>
                      <a:r>
                        <a:rPr lang="en-GB" sz="900" b="0" i="1" u="none" strike="noStrike" cap="none" baseline="0" dirty="0">
                          <a:solidFill>
                            <a:srgbClr val="1B4528"/>
                          </a:solidFill>
                          <a:effectLst/>
                          <a:uFill>
                            <a:solidFill>
                              <a:prstClr val="black">
                                <a:alpha val="0"/>
                              </a:prstClr>
                            </a:solidFill>
                          </a:uFill>
                          <a:latin typeface="+mn-lt"/>
                          <a:ea typeface="+mn-ea"/>
                          <a:cs typeface="IBM Plex Sans"/>
                        </a:rPr>
                        <a:t> emissions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1B4528"/>
                      </a:solidFill>
                      <a:prstDash val="solid"/>
                      <a:round/>
                      <a:headEnd type="none" w="med" len="med"/>
                      <a:tailEnd type="none" w="med" len="med"/>
                    </a:lnB>
                    <a:lnTlToBr w="12700" cmpd="sng">
                      <a:noFill/>
                      <a:prstDash val="solid"/>
                    </a:lnTlToBr>
                    <a:lnBlToTr w="12700" cmpd="sng">
                      <a:noFill/>
                      <a:prstDash val="solid"/>
                    </a:lnBlToTr>
                    <a:solidFill>
                      <a:srgbClr val="D1DAD4"/>
                    </a:solidFill>
                  </a:tcPr>
                </a:tc>
                <a:extLst>
                  <a:ext uri="{0D108BD9-81ED-4DB2-BD59-A6C34878D82A}">
                    <a16:rowId xmlns:a16="http://schemas.microsoft.com/office/drawing/2014/main" val="3458230441"/>
                  </a:ext>
                </a:extLst>
              </a:tr>
              <a:tr h="14901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i="1" u="none" strike="noStrike" cap="none" baseline="0" dirty="0">
                          <a:solidFill>
                            <a:srgbClr val="1B4528"/>
                          </a:solidFill>
                          <a:effectLst/>
                          <a:uFill>
                            <a:solidFill>
                              <a:prstClr val="black">
                                <a:alpha val="0"/>
                              </a:prstClr>
                            </a:solidFill>
                          </a:uFill>
                          <a:latin typeface="+mn-lt"/>
                          <a:ea typeface="+mn-ea"/>
                          <a:cs typeface="IBM Plex Sans"/>
                        </a:rPr>
                        <a:t>Turnover (in Euro)</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1B452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1DAD4"/>
                    </a:solidFill>
                  </a:tcPr>
                </a:tc>
                <a:extLst>
                  <a:ext uri="{0D108BD9-81ED-4DB2-BD59-A6C34878D82A}">
                    <a16:rowId xmlns:a16="http://schemas.microsoft.com/office/drawing/2014/main" val="3871965723"/>
                  </a:ext>
                </a:extLst>
              </a:tr>
            </a:tbl>
          </a:graphicData>
        </a:graphic>
      </p:graphicFrame>
      <p:sp>
        <p:nvSpPr>
          <p:cNvPr id="24" name="TextBox 23">
            <a:extLst>
              <a:ext uri="{FF2B5EF4-FFF2-40B4-BE49-F238E27FC236}">
                <a16:creationId xmlns:a16="http://schemas.microsoft.com/office/drawing/2014/main" id="{EAE91362-1114-458D-B0D4-A8608E79F4CB}"/>
              </a:ext>
            </a:extLst>
          </p:cNvPr>
          <p:cNvSpPr txBox="1"/>
          <p:nvPr/>
        </p:nvSpPr>
        <p:spPr>
          <a:xfrm>
            <a:off x="3942080" y="6011539"/>
            <a:ext cx="1272953" cy="392960"/>
          </a:xfrm>
          <a:prstGeom prst="rect">
            <a:avLst/>
          </a:prstGeom>
          <a:solidFill>
            <a:srgbClr val="D1DAD4"/>
          </a:solidFill>
          <a:ln w="6350">
            <a:noFill/>
          </a:ln>
        </p:spPr>
        <p:txBody>
          <a:bodyPr wrap="square" lIns="108000" tIns="126000" rIns="36000" bIns="126000" rtlCol="0">
            <a:spAutoFit/>
          </a:bodyPr>
          <a:lstStyle/>
          <a:p>
            <a:r>
              <a:rPr lang="en-GB" sz="900" b="0" i="1" u="none" strike="noStrike" cap="none" baseline="0" dirty="0">
                <a:solidFill>
                  <a:srgbClr val="1B4528"/>
                </a:solidFill>
                <a:effectLst/>
                <a:uFill>
                  <a:solidFill>
                    <a:prstClr val="black">
                      <a:alpha val="0"/>
                    </a:prstClr>
                  </a:solidFill>
                </a:uFill>
                <a:latin typeface="IBM Plex Sans"/>
                <a:ea typeface="IBM Plex Sans"/>
                <a:cs typeface="IBM Plex Sans"/>
              </a:rPr>
              <a:t>=  GHG intensity </a:t>
            </a:r>
          </a:p>
        </p:txBody>
      </p:sp>
      <p:sp>
        <p:nvSpPr>
          <p:cNvPr id="22" name="Rectangle 6">
            <a:extLst>
              <a:ext uri="{FF2B5EF4-FFF2-40B4-BE49-F238E27FC236}">
                <a16:creationId xmlns:a16="http://schemas.microsoft.com/office/drawing/2014/main" id="{06BE1BC7-C886-E736-DFB9-56CD9714905F}"/>
              </a:ext>
            </a:extLst>
          </p:cNvPr>
          <p:cNvSpPr/>
          <p:nvPr/>
        </p:nvSpPr>
        <p:spPr>
          <a:xfrm>
            <a:off x="8158675" y="949626"/>
            <a:ext cx="3514725" cy="3533654"/>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spcAft>
                <a:spcPts val="600"/>
              </a:spcAft>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Defined terms</a:t>
            </a:r>
          </a:p>
          <a:p>
            <a:pPr>
              <a:spcAft>
                <a:spcPts val="400"/>
              </a:spcAft>
            </a:pPr>
            <a:endPar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endParaRPr>
          </a:p>
          <a:p>
            <a:pPr>
              <a:spcAft>
                <a:spcPts val="400"/>
              </a:spcAft>
            </a:pPr>
            <a:r>
              <a:rPr lang="en-GB" sz="900" b="1" i="0" u="none" strike="noStrike" cap="none" baseline="0" dirty="0" err="1">
                <a:solidFill>
                  <a:srgbClr val="1B4528"/>
                </a:solidFill>
                <a:effectLst/>
                <a:uFill>
                  <a:solidFill>
                    <a:prstClr val="black">
                      <a:alpha val="0"/>
                    </a:prstClr>
                  </a:solidFill>
                </a:uFill>
                <a:latin typeface="IBM Plex Sans"/>
                <a:ea typeface="IBM Plex Sans"/>
                <a:cs typeface="IBM Plex Sans"/>
              </a:rPr>
              <a:t>CO₂eq</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stands for CO₂ equivalents. CO₂ emissions are measured and reported as </a:t>
            </a:r>
            <a:r>
              <a:rPr lang="en-GB" sz="900" b="0" i="0" u="none" strike="noStrike" cap="none" baseline="0" dirty="0" err="1">
                <a:solidFill>
                  <a:srgbClr val="1B4528"/>
                </a:solidFill>
                <a:effectLst/>
                <a:uFill>
                  <a:solidFill>
                    <a:prstClr val="black">
                      <a:alpha val="0"/>
                    </a:prstClr>
                  </a:solidFill>
                </a:uFill>
                <a:latin typeface="IBM Plex Sans"/>
                <a:ea typeface="IBM Plex Sans"/>
                <a:cs typeface="IBM Plex Sans"/>
              </a:rPr>
              <a:t>CO₂eq</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under three different types of emissions, referred to as Scopes 1, 2 and 3. </a:t>
            </a:r>
          </a:p>
          <a:p>
            <a:pPr>
              <a:spcAft>
                <a:spcPts val="400"/>
              </a:spcAft>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Scope 1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emissions are direct emissions from activities that the undertaking itself controls. These are emissions </a:t>
            </a:r>
            <a:br>
              <a:rPr sz="900" dirty="0"/>
            </a:b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from own vehicles and own facilities for heat and energy production, e.g. natural gas plants.</a:t>
            </a:r>
          </a:p>
          <a:p>
            <a:pPr>
              <a:spcAft>
                <a:spcPts val="400"/>
              </a:spcAft>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Scope 2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emissions are indirect emissions from energy supplied, including electricity and district heating. These emissions occur elsewhere, e.g. at your local CHP or district heating plant. </a:t>
            </a:r>
          </a:p>
          <a:p>
            <a:pPr>
              <a:spcAft>
                <a:spcPts val="400"/>
              </a:spcAft>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Scope 3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emissions are all indirect emissions from your undertaking’s value chain and usually account for the majority of an undertaking’s emissions.</a:t>
            </a:r>
          </a:p>
          <a:p>
            <a:pPr>
              <a:spcAft>
                <a:spcPts val="400"/>
              </a:spcAft>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The</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Greenhouse Gas</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(GHG) </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Protocol</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is an internationally recognised standard for measuring the </a:t>
            </a:r>
            <a:r>
              <a:rPr lang="en-GB" sz="900" b="0" i="0" u="none" strike="noStrike" cap="none" baseline="0" dirty="0" err="1">
                <a:solidFill>
                  <a:srgbClr val="1B4528"/>
                </a:solidFill>
                <a:effectLst/>
                <a:uFill>
                  <a:solidFill>
                    <a:prstClr val="black">
                      <a:alpha val="0"/>
                    </a:prstClr>
                  </a:solidFill>
                </a:uFill>
                <a:latin typeface="IBM Plex Sans"/>
                <a:ea typeface="IBM Plex Sans"/>
                <a:cs typeface="IBM Plex Sans"/>
              </a:rPr>
              <a:t>CO₂eq</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emissions of undertakings, recommended by the European Commission.  The calculation model in the Climate Compass is based on this standard. </a:t>
            </a:r>
            <a:endParaRPr lang="da-DK" sz="900" b="1" spc="-10" dirty="0">
              <a:solidFill>
                <a:schemeClr val="tx2"/>
              </a:solidFill>
            </a:endParaRPr>
          </a:p>
        </p:txBody>
      </p:sp>
      <p:pic>
        <p:nvPicPr>
          <p:cNvPr id="7" name="Graphic 6">
            <a:extLst>
              <a:ext uri="{FF2B5EF4-FFF2-40B4-BE49-F238E27FC236}">
                <a16:creationId xmlns:a16="http://schemas.microsoft.com/office/drawing/2014/main" id="{09EA689A-CCA4-B2BC-2AC2-4DBF00B71688}"/>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13626" y="1051248"/>
            <a:ext cx="257747" cy="232600"/>
          </a:xfrm>
          <a:prstGeom prst="rect">
            <a:avLst/>
          </a:prstGeom>
        </p:spPr>
      </p:pic>
      <p:sp>
        <p:nvSpPr>
          <p:cNvPr id="14" name="Rectangle 13">
            <a:extLst>
              <a:ext uri="{FF2B5EF4-FFF2-40B4-BE49-F238E27FC236}">
                <a16:creationId xmlns:a16="http://schemas.microsoft.com/office/drawing/2014/main" id="{EC89E36B-F560-CE14-9CFA-A38BA917466E}"/>
              </a:ext>
            </a:extLst>
          </p:cNvPr>
          <p:cNvSpPr/>
          <p:nvPr/>
        </p:nvSpPr>
        <p:spPr>
          <a:xfrm>
            <a:off x="8169275" y="4584902"/>
            <a:ext cx="3514725" cy="2019224"/>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Possible data sources</a:t>
            </a:r>
            <a:endParaRPr lang="da-DK" sz="900" b="1" spc="-10" dirty="0">
              <a:solidFill>
                <a:schemeClr val="tx2"/>
              </a:solidFill>
            </a:endParaRPr>
          </a:p>
          <a:p>
            <a:pPr algn="l">
              <a:lnSpc>
                <a:spcPct val="106000"/>
              </a:lnSpc>
            </a:pPr>
            <a:endParaRPr lang="da-DK" sz="900" spc="-10" dirty="0">
              <a:solidFill>
                <a:schemeClr val="tx2"/>
              </a:solidFill>
            </a:endParaRPr>
          </a:p>
          <a:p>
            <a:pPr algn="l">
              <a:lnSpc>
                <a:spcPct val="106000"/>
              </a:lnSpc>
            </a:pPr>
            <a:r>
              <a:rPr lang="en-US" sz="900" spc="-10" dirty="0">
                <a:solidFill>
                  <a:schemeClr val="tx2"/>
                </a:solidFill>
              </a:rPr>
              <a:t>You can use the free tool, </a:t>
            </a:r>
            <a:r>
              <a:rPr lang="en-US" sz="900" spc="-10" dirty="0" err="1">
                <a:solidFill>
                  <a:schemeClr val="tx2"/>
                </a:solidFill>
              </a:rPr>
              <a:t>Klimakompasset</a:t>
            </a:r>
            <a:r>
              <a:rPr lang="en-US" sz="900" spc="-10" dirty="0">
                <a:solidFill>
                  <a:schemeClr val="tx2"/>
                </a:solidFill>
              </a:rPr>
              <a:t>, to calculate your scope 1 and 2 CO₂e emissions. As a new feature, you can calculate your CO₂e emissions for scope 1 and 2 directly on the front page of Klimakompasset without logging in or creating a user account:</a:t>
            </a:r>
          </a:p>
          <a:p>
            <a:pPr algn="l">
              <a:lnSpc>
                <a:spcPct val="106000"/>
              </a:lnSpc>
            </a:pPr>
            <a:endParaRPr lang="en-US" sz="900" spc="-10" dirty="0">
              <a:solidFill>
                <a:schemeClr val="tx2"/>
              </a:solidFill>
            </a:endParaRPr>
          </a:p>
          <a:p>
            <a:pPr algn="l">
              <a:lnSpc>
                <a:spcPct val="106000"/>
              </a:lnSpc>
            </a:pPr>
            <a:r>
              <a:rPr lang="it-IT" sz="900" dirty="0">
                <a:solidFill>
                  <a:schemeClr val="accent1"/>
                </a:solidFill>
                <a:hlinkClick r:id="rId9">
                  <a:extLst>
                    <a:ext uri="{A12FA001-AC4F-418D-AE19-62706E023703}">
                      <ahyp:hlinkClr xmlns:ahyp="http://schemas.microsoft.com/office/drawing/2018/hyperlinkcolor" val="tx"/>
                    </a:ext>
                  </a:extLst>
                </a:hlinkClick>
              </a:rPr>
              <a:t>Mini calculator (scope 1 &amp; 2) | Climate Compass</a:t>
            </a:r>
            <a:endParaRPr lang="da-DK" sz="900" spc="-10" dirty="0">
              <a:solidFill>
                <a:schemeClr val="accent1"/>
              </a:solidFill>
            </a:endParaRPr>
          </a:p>
          <a:p>
            <a:pPr algn="l">
              <a:lnSpc>
                <a:spcPct val="106000"/>
              </a:lnSpc>
            </a:pPr>
            <a:endParaRPr lang="da-DK" sz="900" spc="-10" dirty="0">
              <a:solidFill>
                <a:schemeClr val="tx2"/>
              </a:solidFill>
            </a:endParaRPr>
          </a:p>
          <a:p>
            <a:pPr>
              <a:lnSpc>
                <a:spcPct val="106000"/>
              </a:lnSpc>
            </a:pPr>
            <a:r>
              <a:rPr lang="en-GB" sz="900" spc="-10" dirty="0">
                <a:solidFill>
                  <a:schemeClr val="tx2"/>
                </a:solidFill>
                <a:hlinkClick r:id="rId10" history="0">
                  <a:extLst>
                    <a:ext uri="{A12FA001-AC4F-418D-AE19-62706E023703}">
                      <ahyp:hlinkClr xmlns:ahyp="http://schemas.microsoft.com/office/drawing/2018/hyperlinkcolor" val="tx"/>
                    </a:ext>
                  </a:extLst>
                </a:hlinkClick>
              </a:rPr>
              <a:t>Get guidance on how to calculate your carbon footprint on </a:t>
            </a:r>
            <a:r>
              <a:rPr lang="en-GB" sz="900" spc="-10" dirty="0" err="1">
                <a:solidFill>
                  <a:schemeClr val="tx2"/>
                </a:solidFill>
                <a:hlinkClick r:id="rId10" history="0">
                  <a:extLst>
                    <a:ext uri="{A12FA001-AC4F-418D-AE19-62706E023703}">
                      <ahyp:hlinkClr xmlns:ahyp="http://schemas.microsoft.com/office/drawing/2018/hyperlinkcolor" val="tx"/>
                    </a:ext>
                  </a:extLst>
                </a:hlinkClick>
              </a:rPr>
              <a:t>Virksomhedsguiden</a:t>
            </a:r>
            <a:r>
              <a:rPr lang="en-GB" sz="900" spc="-10" dirty="0">
                <a:solidFill>
                  <a:schemeClr val="tx2"/>
                </a:solidFill>
                <a:hlinkClick r:id="rId10" history="0">
                  <a:extLst>
                    <a:ext uri="{A12FA001-AC4F-418D-AE19-62706E023703}">
                      <ahyp:hlinkClr xmlns:ahyp="http://schemas.microsoft.com/office/drawing/2018/hyperlinkcolor" val="tx"/>
                    </a:ext>
                  </a:extLst>
                </a:hlinkClick>
              </a:rPr>
              <a:t> (only in Danish)</a:t>
            </a:r>
            <a:endParaRPr lang="da-DK" sz="900" spc="-10" dirty="0">
              <a:solidFill>
                <a:schemeClr val="tx2"/>
              </a:solidFill>
            </a:endParaRPr>
          </a:p>
        </p:txBody>
      </p:sp>
      <p:pic>
        <p:nvPicPr>
          <p:cNvPr id="8" name="Graphic 1">
            <a:extLst>
              <a:ext uri="{FF2B5EF4-FFF2-40B4-BE49-F238E27FC236}">
                <a16:creationId xmlns:a16="http://schemas.microsoft.com/office/drawing/2014/main" id="{5612CD08-F536-DCF5-042A-54C9D8739D83}"/>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245059" y="4681857"/>
            <a:ext cx="226314" cy="226314"/>
          </a:xfrm>
          <a:prstGeom prst="rect">
            <a:avLst/>
          </a:prstGeom>
        </p:spPr>
      </p:pic>
      <p:pic>
        <p:nvPicPr>
          <p:cNvPr id="2" name="Graphic 15">
            <a:extLst>
              <a:ext uri="{FF2B5EF4-FFF2-40B4-BE49-F238E27FC236}">
                <a16:creationId xmlns:a16="http://schemas.microsoft.com/office/drawing/2014/main" id="{297F39E4-680D-2137-BBE7-FE6A64435AC5}"/>
              </a:ext>
              <a:ext uri="{C183D7F6-B498-43B3-948B-1728B52AA6E4}">
                <adec:decorative xmlns:adec="http://schemas.microsoft.com/office/drawing/2017/decorative" val="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342499" y="5876370"/>
            <a:ext cx="83482" cy="88700"/>
          </a:xfrm>
          <a:prstGeom prst="rect">
            <a:avLst/>
          </a:prstGeom>
        </p:spPr>
      </p:pic>
      <p:pic>
        <p:nvPicPr>
          <p:cNvPr id="3" name="Graphic 15">
            <a:extLst>
              <a:ext uri="{FF2B5EF4-FFF2-40B4-BE49-F238E27FC236}">
                <a16:creationId xmlns:a16="http://schemas.microsoft.com/office/drawing/2014/main" id="{4DA264E9-B86B-9869-F658-849E1B43F719}"/>
              </a:ext>
              <a:ext uri="{C183D7F6-B498-43B3-948B-1728B52AA6E4}">
                <adec:decorative xmlns:adec="http://schemas.microsoft.com/office/drawing/2017/decorative" val="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345386" y="6240188"/>
            <a:ext cx="83482" cy="887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0"/>
              </a:ext>
            </a:extLst>
          </p:cNvPr>
          <p:cNvSpPr>
            <a:spLocks noGrp="1"/>
          </p:cNvSpPr>
          <p:nvPr>
            <p:ph type="sldNum" sz="quarter" idx="12"/>
          </p:nvPr>
        </p:nvSpPr>
        <p:spPr/>
        <p:txBody>
          <a:bodyPr/>
          <a:lstStyle/>
          <a:p>
            <a:fld id="{5A0D23CF-C5A3-5445-819D-C647D180BB4B}" type="slidenum">
              <a:rPr lang="da-DK" smtClean="0"/>
              <a:t>11</a:t>
            </a:fld>
            <a:endParaRPr lang="da-DK"/>
          </a:p>
        </p:txBody>
      </p:sp>
    </p:spTree>
    <p:custDataLst>
      <p:tags r:id="rId1"/>
    </p:custDataLst>
    <p:extLst>
      <p:ext uri="{BB962C8B-B14F-4D97-AF65-F5344CB8AC3E}">
        <p14:creationId xmlns:p14="http://schemas.microsoft.com/office/powerpoint/2010/main" val="323564477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sz="1000" b="1" i="0" u="none" strike="noStrike" cap="none" baseline="0" dirty="0">
                <a:solidFill>
                  <a:srgbClr val="5F7D69"/>
                </a:solidFill>
                <a:effectLst/>
                <a:uFill>
                  <a:solidFill>
                    <a:prstClr val="black">
                      <a:alpha val="0"/>
                    </a:prstClr>
                  </a:solidFill>
                </a:uFill>
                <a:latin typeface="IBM Plex Sans"/>
                <a:ea typeface="IBM Plex Sans"/>
                <a:cs typeface="IBM Plex Sans"/>
              </a:rPr>
              <a:t>CLICK TO INSERT NAME OF UNDERTAKING</a:t>
            </a:r>
          </a:p>
        </p:txBody>
      </p:sp>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Pollution of air, water and soil (B4)</a:t>
            </a:r>
          </a:p>
        </p:txBody>
      </p:sp>
      <p:sp>
        <p:nvSpPr>
          <p:cNvPr id="11" name="Rectangle 7">
            <a:extLst>
              <a:ext uri="{FF2B5EF4-FFF2-40B4-BE49-F238E27FC236}">
                <a16:creationId xmlns:a16="http://schemas.microsoft.com/office/drawing/2014/main" id="{09637770-7CE2-55D5-70A3-F6FD33F372A7}"/>
              </a:ext>
            </a:extLst>
          </p:cNvPr>
          <p:cNvSpPr/>
          <p:nvPr/>
        </p:nvSpPr>
        <p:spPr>
          <a:xfrm>
            <a:off x="507999" y="1015999"/>
            <a:ext cx="7343772" cy="195913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be filled in, if applicable,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cf.</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 </a:t>
            </a:r>
            <a:r>
              <a:rPr lang="en-GB" sz="900" i="0" u="none" strike="noStrike" cap="none" baseline="0" dirty="0">
                <a:solidFill>
                  <a:srgbClr val="FFFFFF"/>
                </a:solidFill>
                <a:effectLst/>
                <a:uFill>
                  <a:solidFill>
                    <a:prstClr val="black">
                      <a:alpha val="0"/>
                    </a:prstClr>
                  </a:solidFill>
                </a:uFill>
                <a:latin typeface="IBM Plex Sans"/>
                <a:ea typeface="IBM Plex Sans"/>
                <a:cs typeface="IBM Plex Sans"/>
              </a:rPr>
              <a:t>the</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Basic Module.</a:t>
            </a:r>
          </a:p>
          <a:p>
            <a:pPr>
              <a:lnSpc>
                <a:spcPct val="106000"/>
              </a:lnSpc>
            </a:pPr>
            <a:endParaRPr lang="da-DK" sz="900" spc="-10" dirty="0">
              <a:solidFill>
                <a:schemeClr val="bg1"/>
              </a:solidFill>
            </a:endParaRPr>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This is only a requirement if your undertaking already reports on pollution either: </a:t>
            </a:r>
          </a:p>
          <a:p>
            <a:pPr marL="228600" indent="-228600">
              <a:lnSpc>
                <a:spcPct val="106000"/>
              </a:lnSpc>
              <a:buAutoNum type="alphaLcParenR"/>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To the authorities as required by law </a:t>
            </a:r>
          </a:p>
          <a:p>
            <a:pPr marL="228600" indent="-228600">
              <a:lnSpc>
                <a:spcPct val="106000"/>
              </a:lnSpc>
              <a:buAutoNum type="alphaLcParenR"/>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If your undertaking has decided to </a:t>
            </a:r>
            <a:r>
              <a:rPr lang="en-GB" sz="900" b="0" i="0" u="sng" strike="noStrike" cap="none" baseline="0" dirty="0">
                <a:solidFill>
                  <a:srgbClr val="FFFFFF"/>
                </a:solidFill>
                <a:effectLst/>
                <a:uFill>
                  <a:solidFill>
                    <a:srgbClr val="FFFFFF"/>
                  </a:solidFill>
                </a:uFill>
                <a:latin typeface="IBM Plex Sans"/>
                <a:ea typeface="IBM Plex Sans"/>
                <a:cs typeface="IBM Plex Sans"/>
              </a:rPr>
              <a:t>voluntarily</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 report on pollution according to an environmental management system.</a:t>
            </a:r>
          </a:p>
          <a:p>
            <a:pPr>
              <a:lnSpc>
                <a:spcPct val="106000"/>
              </a:lnSpc>
            </a:pPr>
            <a:endParaRPr lang="da-DK" sz="900" spc="-10" dirty="0">
              <a:solidFill>
                <a:schemeClr val="bg1"/>
              </a:solidFill>
            </a:endParaRPr>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Only the air, water and soil pollution emitted from your own undertaking should be reported – not any pollution from the undertaking’s value chain. </a:t>
            </a:r>
          </a:p>
          <a:p>
            <a:pPr>
              <a:lnSpc>
                <a:spcPct val="106000"/>
              </a:lnSpc>
            </a:pPr>
            <a:endParaRPr lang="da-DK" sz="900" spc="-10" dirty="0">
              <a:solidFill>
                <a:schemeClr val="bg1"/>
              </a:solidFill>
            </a:endParaRPr>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If information on emissions of pollutants by your undertaking is already publicly available, you can simply insert a hyperlink </a:t>
            </a:r>
            <a:br>
              <a:rPr lang="hr-HR" sz="900" b="0" i="0" u="none" strike="noStrike" cap="none" baseline="0" dirty="0">
                <a:solidFill>
                  <a:srgbClr val="FFFFFF"/>
                </a:solidFill>
                <a:effectLst/>
                <a:uFill>
                  <a:solidFill>
                    <a:prstClr val="black">
                      <a:alpha val="0"/>
                    </a:prstClr>
                  </a:solidFill>
                </a:uFill>
                <a:latin typeface="IBM Plex Sans"/>
                <a:ea typeface="IBM Plex Sans"/>
                <a:cs typeface="IBM Plex Sans"/>
              </a:rPr>
            </a:b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to the information. </a:t>
            </a:r>
          </a:p>
        </p:txBody>
      </p:sp>
      <p:pic>
        <p:nvPicPr>
          <p:cNvPr id="12" name="Graphic 11">
            <a:extLst>
              <a:ext uri="{FF2B5EF4-FFF2-40B4-BE49-F238E27FC236}">
                <a16:creationId xmlns:a16="http://schemas.microsoft.com/office/drawing/2014/main" id="{ABB0593B-1D26-7E85-0F69-1D91BA62E9B1}"/>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1104041"/>
            <a:ext cx="207455" cy="232601"/>
          </a:xfrm>
          <a:prstGeom prst="rect">
            <a:avLst/>
          </a:prstGeom>
        </p:spPr>
      </p:pic>
      <p:sp>
        <p:nvSpPr>
          <p:cNvPr id="16" name="TextBox 15">
            <a:extLst>
              <a:ext uri="{FF2B5EF4-FFF2-40B4-BE49-F238E27FC236}">
                <a16:creationId xmlns:a16="http://schemas.microsoft.com/office/drawing/2014/main" id="{B018A19B-627B-4E7C-93D9-28994926C9EF}"/>
              </a:ext>
            </a:extLst>
          </p:cNvPr>
          <p:cNvSpPr txBox="1"/>
          <p:nvPr/>
        </p:nvSpPr>
        <p:spPr>
          <a:xfrm>
            <a:off x="507999" y="3063173"/>
            <a:ext cx="7333171" cy="299409"/>
          </a:xfrm>
          <a:prstGeom prst="rect">
            <a:avLst/>
          </a:prstGeom>
          <a:solidFill>
            <a:srgbClr val="D1DAD4"/>
          </a:solidFill>
          <a:ln w="3175">
            <a:solidFill>
              <a:srgbClr val="1B4528"/>
            </a:solidFill>
          </a:ln>
        </p:spPr>
        <p:txBody>
          <a:bodyPr wrap="square" lIns="36000" tIns="79200" rIns="36000" bIns="79200" rtlCol="0">
            <a:spAutoFit/>
          </a:bodyPr>
          <a:lstStyle/>
          <a:p>
            <a:pPr>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Pollution of air, water and soil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32) </a:t>
            </a:r>
            <a:r>
              <a:rPr lang="en-GB" sz="900" b="0" i="0" u="none" strike="noStrike" cap="none" baseline="0" dirty="0">
                <a:solidFill>
                  <a:srgbClr val="2D55FF"/>
                </a:solidFill>
                <a:effectLst/>
                <a:uFill>
                  <a:solidFill>
                    <a:prstClr val="black">
                      <a:alpha val="0"/>
                    </a:prstClr>
                  </a:solidFill>
                </a:uFill>
                <a:latin typeface="Calibri"/>
                <a:ea typeface="Calibri"/>
                <a:cs typeface="Calibri"/>
              </a:rPr>
              <a:t>[</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year</a:t>
            </a:r>
            <a:r>
              <a:rPr lang="en-GB" sz="900" b="0" i="0" u="none" strike="noStrike" cap="none" baseline="0" dirty="0">
                <a:solidFill>
                  <a:srgbClr val="2D55FF"/>
                </a:solidFill>
                <a:effectLst/>
                <a:uFill>
                  <a:solidFill>
                    <a:prstClr val="black">
                      <a:alpha val="0"/>
                    </a:prstClr>
                  </a:solidFill>
                </a:uFill>
                <a:latin typeface="Calibri"/>
                <a:ea typeface="Calibri"/>
                <a:cs typeface="Calibri"/>
              </a:rPr>
              <a:t>]</a:t>
            </a:r>
            <a:endParaRPr lang="en-GB" sz="900" b="0" dirty="0">
              <a:solidFill>
                <a:srgbClr val="2D55FF"/>
              </a:solidFill>
            </a:endParaRPr>
          </a:p>
        </p:txBody>
      </p:sp>
      <p:graphicFrame>
        <p:nvGraphicFramePr>
          <p:cNvPr id="13" name="Table 12">
            <a:extLst>
              <a:ext uri="{FF2B5EF4-FFF2-40B4-BE49-F238E27FC236}">
                <a16:creationId xmlns:a16="http://schemas.microsoft.com/office/drawing/2014/main" id="{AE932BB9-32D4-19FC-5E73-EB89688D4CBF}"/>
              </a:ext>
            </a:extLst>
          </p:cNvPr>
          <p:cNvGraphicFramePr>
            <a:graphicFrameLocks noGrp="1"/>
          </p:cNvGraphicFramePr>
          <p:nvPr>
            <p:extLst>
              <p:ext uri="{D42A27DB-BD31-4B8C-83A1-F6EECF244321}">
                <p14:modId xmlns:p14="http://schemas.microsoft.com/office/powerpoint/2010/main" val="3196637291"/>
              </p:ext>
            </p:extLst>
          </p:nvPr>
        </p:nvGraphicFramePr>
        <p:xfrm>
          <a:off x="507999" y="3367973"/>
          <a:ext cx="7333171" cy="1703092"/>
        </p:xfrm>
        <a:graphic>
          <a:graphicData uri="http://schemas.openxmlformats.org/drawingml/2006/table">
            <a:tbl>
              <a:tblPr firstRow="1" firstCol="1">
                <a:tableStyleId>{2A488322-F2BA-4B5B-9748-0D474271808F}</a:tableStyleId>
              </a:tblPr>
              <a:tblGrid>
                <a:gridCol w="3886423">
                  <a:extLst>
                    <a:ext uri="{9D8B030D-6E8A-4147-A177-3AD203B41FA5}">
                      <a16:colId xmlns:a16="http://schemas.microsoft.com/office/drawing/2014/main" val="2698153288"/>
                    </a:ext>
                  </a:extLst>
                </a:gridCol>
                <a:gridCol w="1717481">
                  <a:extLst>
                    <a:ext uri="{9D8B030D-6E8A-4147-A177-3AD203B41FA5}">
                      <a16:colId xmlns:a16="http://schemas.microsoft.com/office/drawing/2014/main" val="2119413191"/>
                    </a:ext>
                  </a:extLst>
                </a:gridCol>
                <a:gridCol w="1729267">
                  <a:extLst>
                    <a:ext uri="{9D8B030D-6E8A-4147-A177-3AD203B41FA5}">
                      <a16:colId xmlns:a16="http://schemas.microsoft.com/office/drawing/2014/main" val="2377833562"/>
                    </a:ext>
                  </a:extLst>
                </a:gridCol>
              </a:tblGrid>
              <a:tr h="305783">
                <a:tc>
                  <a:txBody>
                    <a:bodyPr/>
                    <a:lstStyle/>
                    <a:p>
                      <a:pPr marL="0" marR="0" lvl="0" indent="0" algn="l" defTabSz="914400" rtl="0" eaLnBrk="1" fontAlgn="auto" latinLnBrk="0" hangingPunct="1">
                        <a:lnSpc>
                          <a:spcPct val="106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Pollutant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(e.g. substance)</a:t>
                      </a:r>
                      <a:endParaRPr lang="en-GB" sz="900" b="0" dirty="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ctr">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Emissions (kg.)</a:t>
                      </a:r>
                      <a:endParaRPr lang="da-DK" sz="900" b="0" noProof="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ctr">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Medium of release </a:t>
                      </a:r>
                    </a:p>
                    <a:p>
                      <a:pPr algn="ctr">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(air, water, soil)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449188">
                <a:tc>
                  <a:txBody>
                    <a:bodyPr/>
                    <a:lstStyle/>
                    <a:p>
                      <a:pPr>
                        <a:lnSpc>
                          <a:spcPct val="106000"/>
                        </a:lnSpc>
                      </a:pPr>
                      <a:r>
                        <a:rPr lang="en-GB" sz="900" b="1" i="0" u="none" strike="noStrike" cap="none" baseline="0">
                          <a:solidFill>
                            <a:srgbClr val="2D55FF"/>
                          </a:solidFill>
                          <a:effectLst/>
                          <a:uFill>
                            <a:solidFill>
                              <a:prstClr val="black">
                                <a:alpha val="0"/>
                              </a:prstClr>
                            </a:solidFill>
                          </a:uFill>
                          <a:latin typeface="Calibri"/>
                          <a:ea typeface="Calibri"/>
                          <a:cs typeface="Calibri"/>
                        </a:rPr>
                        <a:t>[</a:t>
                      </a:r>
                      <a:r>
                        <a:rPr lang="en-GB" sz="900" b="1" i="0" u="none" strike="noStrike" cap="none" baseline="0">
                          <a:solidFill>
                            <a:srgbClr val="2D55FF"/>
                          </a:solidFill>
                          <a:effectLst/>
                          <a:uFill>
                            <a:solidFill>
                              <a:prstClr val="black">
                                <a:alpha val="0"/>
                              </a:prstClr>
                            </a:solidFill>
                          </a:uFill>
                          <a:latin typeface="IBM Plex Sans"/>
                          <a:ea typeface="IBM Plex Sans"/>
                          <a:cs typeface="IBM Plex Sans"/>
                        </a:rPr>
                        <a:t>Type of pollution 1</a:t>
                      </a:r>
                      <a:r>
                        <a:rPr lang="en-GB" sz="900" b="1" i="0" u="none" strike="noStrike" cap="none" baseline="0">
                          <a:solidFill>
                            <a:srgbClr val="2D55FF"/>
                          </a:solidFill>
                          <a:effectLst/>
                          <a:uFill>
                            <a:solidFill>
                              <a:prstClr val="black">
                                <a:alpha val="0"/>
                              </a:prstClr>
                            </a:solidFill>
                          </a:uFill>
                          <a:latin typeface="Calibri"/>
                          <a:ea typeface="Calibri"/>
                          <a:cs typeface="Calibri"/>
                        </a:rPr>
                        <a:t>]</a:t>
                      </a:r>
                      <a:endParaRPr lang="da-DK" sz="900" b="1" noProof="0">
                        <a:solidFill>
                          <a:srgbClr val="2D55FF"/>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6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amount in kg]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6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air/water/soil]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39040515"/>
                  </a:ext>
                </a:extLst>
              </a:tr>
              <a:tr h="449188">
                <a:tc>
                  <a:txBody>
                    <a:bodyPr/>
                    <a:lstStyle/>
                    <a:p>
                      <a:pPr>
                        <a:lnSpc>
                          <a:spcPct val="106000"/>
                        </a:lnSpc>
                      </a:pPr>
                      <a:r>
                        <a:rPr lang="en-GB" sz="900" b="1" i="0" u="none" strike="noStrike" cap="none" baseline="0">
                          <a:solidFill>
                            <a:srgbClr val="2D55FF"/>
                          </a:solidFill>
                          <a:effectLst/>
                          <a:uFill>
                            <a:solidFill>
                              <a:prstClr val="black">
                                <a:alpha val="0"/>
                              </a:prstClr>
                            </a:solidFill>
                          </a:uFill>
                          <a:latin typeface="Calibri"/>
                          <a:ea typeface="Calibri"/>
                          <a:cs typeface="Calibri"/>
                        </a:rPr>
                        <a:t>[</a:t>
                      </a:r>
                      <a:r>
                        <a:rPr lang="en-GB" sz="900" b="1" i="0" u="none" strike="noStrike" cap="none" baseline="0">
                          <a:solidFill>
                            <a:srgbClr val="2D55FF"/>
                          </a:solidFill>
                          <a:effectLst/>
                          <a:uFill>
                            <a:solidFill>
                              <a:prstClr val="black">
                                <a:alpha val="0"/>
                              </a:prstClr>
                            </a:solidFill>
                          </a:uFill>
                          <a:latin typeface="IBM Plex Sans"/>
                          <a:ea typeface="IBM Plex Sans"/>
                          <a:cs typeface="IBM Plex Sans"/>
                        </a:rPr>
                        <a:t>Type of pollution 2</a:t>
                      </a:r>
                      <a:r>
                        <a:rPr lang="en-GB" sz="900" b="1" i="0" u="none" strike="noStrike" cap="none" baseline="0">
                          <a:solidFill>
                            <a:srgbClr val="2D55FF"/>
                          </a:solidFill>
                          <a:effectLst/>
                          <a:uFill>
                            <a:solidFill>
                              <a:prstClr val="black">
                                <a:alpha val="0"/>
                              </a:prstClr>
                            </a:solidFill>
                          </a:uFill>
                          <a:latin typeface="Calibri"/>
                          <a:ea typeface="Calibri"/>
                          <a:cs typeface="Calibri"/>
                        </a:rPr>
                        <a:t>]</a:t>
                      </a:r>
                      <a:endParaRPr lang="da-DK" sz="900" b="1" noProof="0">
                        <a:solidFill>
                          <a:srgbClr val="2D55FF"/>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6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amount in kg]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6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a:t>
                      </a:r>
                      <a:r>
                        <a:rPr lang="en-GB" sz="900" b="0" i="0" u="none" strike="noStrike" cap="none" baseline="0" dirty="0">
                          <a:solidFill>
                            <a:srgbClr val="2D55FF"/>
                          </a:solidFill>
                          <a:effectLst/>
                          <a:uFill>
                            <a:solidFill>
                              <a:prstClr val="black">
                                <a:alpha val="0"/>
                              </a:prstClr>
                            </a:solidFill>
                          </a:uFill>
                          <a:latin typeface="+mn-lt"/>
                          <a:ea typeface="+mn-ea"/>
                          <a:cs typeface="IBM Plex Sans"/>
                        </a:rPr>
                        <a:t>air/water/soil</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359868108"/>
                  </a:ext>
                </a:extLst>
              </a:tr>
              <a:tr h="449188">
                <a:tc>
                  <a:txBody>
                    <a:bodyPr/>
                    <a:lstStyle/>
                    <a:p>
                      <a:pPr>
                        <a:lnSpc>
                          <a:spcPct val="106000"/>
                        </a:lnSpc>
                      </a:pPr>
                      <a:r>
                        <a:rPr lang="en-GB" sz="900" b="1" i="0" u="none" strike="noStrike" cap="none" baseline="0" dirty="0">
                          <a:solidFill>
                            <a:srgbClr val="2D55FF"/>
                          </a:solidFill>
                          <a:effectLst/>
                          <a:uFill>
                            <a:solidFill>
                              <a:prstClr val="black">
                                <a:alpha val="0"/>
                              </a:prstClr>
                            </a:solidFill>
                          </a:uFill>
                          <a:latin typeface="Calibri"/>
                          <a:ea typeface="Calibri"/>
                          <a:cs typeface="Calibri"/>
                        </a:rPr>
                        <a:t>[</a:t>
                      </a:r>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Type of pollution 3</a:t>
                      </a:r>
                      <a:r>
                        <a:rPr lang="en-GB" sz="900" b="1" i="0" u="none" strike="noStrike" cap="none" baseline="0" dirty="0">
                          <a:solidFill>
                            <a:srgbClr val="2D55FF"/>
                          </a:solidFill>
                          <a:effectLst/>
                          <a:uFill>
                            <a:solidFill>
                              <a:prstClr val="black">
                                <a:alpha val="0"/>
                              </a:prstClr>
                            </a:solidFill>
                          </a:uFill>
                          <a:latin typeface="Calibri"/>
                          <a:ea typeface="Calibri"/>
                          <a:cs typeface="Calibri"/>
                        </a:rPr>
                        <a:t>]</a:t>
                      </a:r>
                      <a:endParaRPr lang="da-DK" sz="900" b="1" noProof="0" dirty="0">
                        <a:solidFill>
                          <a:srgbClr val="2D55FF"/>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6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amount in kg]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6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a:t>
                      </a:r>
                      <a:r>
                        <a:rPr lang="en-GB" sz="900" b="0" i="0" u="none" strike="noStrike" cap="none" baseline="0" dirty="0">
                          <a:solidFill>
                            <a:srgbClr val="2D55FF"/>
                          </a:solidFill>
                          <a:effectLst/>
                          <a:uFill>
                            <a:solidFill>
                              <a:prstClr val="black">
                                <a:alpha val="0"/>
                              </a:prstClr>
                            </a:solidFill>
                          </a:uFill>
                          <a:latin typeface="+mn-lt"/>
                          <a:ea typeface="+mn-ea"/>
                          <a:cs typeface="IBM Plex Sans"/>
                        </a:rPr>
                        <a:t>air/water/soil</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29448141"/>
                  </a:ext>
                </a:extLst>
              </a:tr>
            </a:tbl>
          </a:graphicData>
        </a:graphic>
      </p:graphicFrame>
      <p:sp>
        <p:nvSpPr>
          <p:cNvPr id="3" name="Rectangle 2">
            <a:extLst>
              <a:ext uri="{FF2B5EF4-FFF2-40B4-BE49-F238E27FC236}">
                <a16:creationId xmlns:a16="http://schemas.microsoft.com/office/drawing/2014/main" id="{D1773935-961F-8C14-7381-9C7840CDE789}"/>
              </a:ext>
            </a:extLst>
          </p:cNvPr>
          <p:cNvSpPr/>
          <p:nvPr/>
        </p:nvSpPr>
        <p:spPr>
          <a:xfrm>
            <a:off x="8169275" y="1015998"/>
            <a:ext cx="3514725" cy="3211773"/>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Defined terms</a:t>
            </a:r>
          </a:p>
          <a:p>
            <a:pPr algn="l">
              <a:lnSpc>
                <a:spcPct val="106000"/>
              </a:lnSpc>
            </a:pPr>
            <a:endParaRPr lang="da-DK" sz="900" spc="-10" dirty="0">
              <a:solidFill>
                <a:schemeClr val="tx2"/>
              </a:solidFill>
            </a:endParaRPr>
          </a:p>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Examples of activities</a:t>
            </a:r>
            <a:r>
              <a:rPr lang="en-GB" sz="900" b="1" dirty="0">
                <a:solidFill>
                  <a:srgbClr val="1B4528"/>
                </a:solidFill>
                <a:uFill>
                  <a:solidFill>
                    <a:prstClr val="black">
                      <a:alpha val="0"/>
                    </a:prstClr>
                  </a:solidFill>
                </a:uFill>
                <a:latin typeface="IBM Plex Sans"/>
                <a:ea typeface="IBM Plex Sans"/>
                <a:cs typeface="IBM Plex Sans"/>
              </a:rPr>
              <a:t>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where reporting to the authorities on pollution is often required are combustion of fuel in boilers, casting in metal foundries, processing of non-ferrous metals, production of lime, manufacture of ceramic products by firing, production of crop protection products or biocides, rearing of pigs or poultry, abattoirs etc.  </a:t>
            </a:r>
          </a:p>
          <a:p>
            <a:pPr algn="l">
              <a:lnSpc>
                <a:spcPct val="106000"/>
              </a:lnSpc>
            </a:pPr>
            <a:endParaRPr lang="da-DK" sz="900" spc="-10" dirty="0">
              <a:solidFill>
                <a:schemeClr val="tx2"/>
              </a:solidFill>
            </a:endParaRPr>
          </a:p>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PRTR</a:t>
            </a:r>
          </a:p>
          <a:p>
            <a:pPr>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PRTR stands for European Pollutant Release and Transfer Register, which at Community level requires certain companies to report on their environmental performance and pollution of air, water and soil. </a:t>
            </a:r>
          </a:p>
          <a:p>
            <a:pPr algn="l">
              <a:lnSpc>
                <a:spcPct val="106000"/>
              </a:lnSpc>
            </a:pPr>
            <a:endParaRPr lang="da-DK" sz="900" b="1" spc="-10" dirty="0">
              <a:solidFill>
                <a:schemeClr val="tx2"/>
              </a:solidFill>
            </a:endParaRPr>
          </a:p>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Environmental management system</a:t>
            </a:r>
            <a:endParaRPr lang="da-DK" sz="900" spc="-10" dirty="0">
              <a:solidFill>
                <a:schemeClr val="tx2"/>
              </a:solidFill>
            </a:endParaRP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ISO14001 is a global standard for environmental management and one of the most widely used environmental management standards. </a:t>
            </a:r>
          </a:p>
          <a:p>
            <a:pPr algn="l">
              <a:lnSpc>
                <a:spcPct val="106000"/>
              </a:lnSpc>
            </a:pPr>
            <a:endParaRPr lang="da-DK" sz="900" spc="-10" dirty="0">
              <a:solidFill>
                <a:schemeClr val="tx2"/>
              </a:solidFill>
            </a:endParaRPr>
          </a:p>
          <a:p>
            <a:pPr algn="l">
              <a:lnSpc>
                <a:spcPct val="106000"/>
              </a:lnSpc>
            </a:pPr>
            <a:endParaRPr lang="da-DK" sz="900" spc="-10" dirty="0">
              <a:solidFill>
                <a:schemeClr val="tx2"/>
              </a:solidFill>
            </a:endParaRPr>
          </a:p>
          <a:p>
            <a:pPr algn="l">
              <a:lnSpc>
                <a:spcPct val="106000"/>
              </a:lnSpc>
            </a:pPr>
            <a:endParaRPr lang="da-DK" sz="900" spc="-10" dirty="0">
              <a:solidFill>
                <a:schemeClr val="tx2"/>
              </a:solidFill>
            </a:endParaRPr>
          </a:p>
          <a:p>
            <a:pPr algn="l">
              <a:lnSpc>
                <a:spcPct val="106000"/>
              </a:lnSpc>
            </a:pPr>
            <a:endParaRPr lang="da-DK" sz="900" spc="-10" dirty="0">
              <a:solidFill>
                <a:schemeClr val="tx2"/>
              </a:solidFill>
            </a:endParaRPr>
          </a:p>
        </p:txBody>
      </p:sp>
      <p:pic>
        <p:nvPicPr>
          <p:cNvPr id="7" name="Graphic 6">
            <a:extLst>
              <a:ext uri="{FF2B5EF4-FFF2-40B4-BE49-F238E27FC236}">
                <a16:creationId xmlns:a16="http://schemas.microsoft.com/office/drawing/2014/main" id="{CB50914A-125A-4AB9-53F5-9C4E745918CA}"/>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33258" y="1104042"/>
            <a:ext cx="257747" cy="232600"/>
          </a:xfrm>
          <a:prstGeom prst="rect">
            <a:avLst/>
          </a:prstGeom>
        </p:spPr>
      </p:pic>
      <p:sp>
        <p:nvSpPr>
          <p:cNvPr id="14" name="Rectangle 13">
            <a:extLst>
              <a:ext uri="{FF2B5EF4-FFF2-40B4-BE49-F238E27FC236}">
                <a16:creationId xmlns:a16="http://schemas.microsoft.com/office/drawing/2014/main" id="{EC89E36B-F560-CE14-9CFA-A38BA917466E}"/>
              </a:ext>
            </a:extLst>
          </p:cNvPr>
          <p:cNvSpPr/>
          <p:nvPr/>
        </p:nvSpPr>
        <p:spPr>
          <a:xfrm>
            <a:off x="8169275" y="4349692"/>
            <a:ext cx="3514725" cy="1319588"/>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Possible data sources</a:t>
            </a:r>
          </a:p>
          <a:p>
            <a:pPr algn="l">
              <a:lnSpc>
                <a:spcPct val="106000"/>
              </a:lnSpc>
            </a:pPr>
            <a:endParaRPr lang="da-DK" sz="900" b="1" spc="-10" dirty="0">
              <a:solidFill>
                <a:schemeClr val="tx2"/>
              </a:solidFill>
              <a:highlight>
                <a:srgbClr val="FFFF00"/>
              </a:highlight>
              <a:latin typeface="+mj-lt"/>
            </a:endParaRPr>
          </a:p>
          <a:p>
            <a:pPr>
              <a:lnSpc>
                <a:spcPct val="106000"/>
              </a:lnSpc>
            </a:pPr>
            <a:r>
              <a:rPr lang="en-GB" sz="900" dirty="0">
                <a:solidFill>
                  <a:srgbClr val="32583E"/>
                </a:solidFill>
                <a:hlinkClick r:id="rId7" history="0">
                  <a:extLst>
                    <a:ext uri="{A12FA001-AC4F-418D-AE19-62706E023703}">
                      <ahyp:hlinkClr xmlns:ahyp="http://schemas.microsoft.com/office/drawing/2018/hyperlinkcolor" val="tx"/>
                    </a:ext>
                  </a:extLst>
                </a:hlinkClick>
              </a:rPr>
              <a:t>Read more about PRTR on the Danish Environmental Protection Agency’s website.</a:t>
            </a:r>
            <a:endParaRPr lang="da-DK" sz="900" dirty="0">
              <a:solidFill>
                <a:srgbClr val="32583E"/>
              </a:solidFill>
            </a:endParaRPr>
          </a:p>
          <a:p>
            <a:pPr algn="l">
              <a:lnSpc>
                <a:spcPct val="106000"/>
              </a:lnSpc>
            </a:pPr>
            <a:endParaRPr lang="da-DK" sz="900" b="1" spc="-10" dirty="0">
              <a:solidFill>
                <a:srgbClr val="32583E"/>
              </a:solidFill>
              <a:highlight>
                <a:srgbClr val="FFFF00"/>
              </a:highlight>
              <a:latin typeface="+mj-lt"/>
            </a:endParaRPr>
          </a:p>
          <a:p>
            <a:pPr>
              <a:lnSpc>
                <a:spcPct val="106000"/>
              </a:lnSpc>
            </a:pPr>
            <a:r>
              <a:rPr lang="en-GB" sz="900" dirty="0">
                <a:solidFill>
                  <a:srgbClr val="32583E"/>
                </a:solidFill>
                <a:hlinkClick r:id="rId8" history="0">
                  <a:extLst>
                    <a:ext uri="{A12FA001-AC4F-418D-AE19-62706E023703}">
                      <ahyp:hlinkClr xmlns:ahyp="http://schemas.microsoft.com/office/drawing/2018/hyperlinkcolor" val="tx"/>
                    </a:ext>
                  </a:extLst>
                </a:hlinkClick>
              </a:rPr>
              <a:t>Read more about ISO 14001 on the Danish Environmental Protection Agency’s website.</a:t>
            </a:r>
            <a:endParaRPr lang="da-DK" sz="900" dirty="0">
              <a:solidFill>
                <a:srgbClr val="32583E"/>
              </a:solidFill>
            </a:endParaRPr>
          </a:p>
          <a:p>
            <a:pPr algn="l">
              <a:lnSpc>
                <a:spcPct val="106000"/>
              </a:lnSpc>
            </a:pPr>
            <a:endParaRPr lang="da-DK" sz="900" b="1" spc="-10" dirty="0">
              <a:solidFill>
                <a:schemeClr val="tx2"/>
              </a:solidFill>
              <a:highlight>
                <a:srgbClr val="FFFF00"/>
              </a:highlight>
              <a:latin typeface="+mj-lt"/>
            </a:endParaRPr>
          </a:p>
          <a:p>
            <a:pPr algn="l">
              <a:lnSpc>
                <a:spcPct val="106000"/>
              </a:lnSpc>
            </a:pPr>
            <a:endParaRPr lang="da-DK" sz="900" b="1" spc="-10" dirty="0">
              <a:solidFill>
                <a:schemeClr val="tx2"/>
              </a:solidFill>
            </a:endParaRPr>
          </a:p>
        </p:txBody>
      </p:sp>
      <p:pic>
        <p:nvPicPr>
          <p:cNvPr id="15" name="Graphic 14">
            <a:extLst>
              <a:ext uri="{FF2B5EF4-FFF2-40B4-BE49-F238E27FC236}">
                <a16:creationId xmlns:a16="http://schemas.microsoft.com/office/drawing/2014/main" id="{94A419A0-2897-CB74-5100-9E0650059B30}"/>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284157" y="4434967"/>
            <a:ext cx="226314" cy="226314"/>
          </a:xfrm>
          <a:prstGeom prst="rect">
            <a:avLst/>
          </a:prstGeom>
        </p:spPr>
      </p:pic>
      <p:pic>
        <p:nvPicPr>
          <p:cNvPr id="2" name="Graphic 15">
            <a:extLst>
              <a:ext uri="{FF2B5EF4-FFF2-40B4-BE49-F238E27FC236}">
                <a16:creationId xmlns:a16="http://schemas.microsoft.com/office/drawing/2014/main" id="{D4587836-1781-FAAA-DC7C-D3EDBEA22A11}"/>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330477" y="4814501"/>
            <a:ext cx="83482" cy="88700"/>
          </a:xfrm>
          <a:prstGeom prst="rect">
            <a:avLst/>
          </a:prstGeom>
        </p:spPr>
      </p:pic>
      <p:pic>
        <p:nvPicPr>
          <p:cNvPr id="8" name="Graphic 15">
            <a:extLst>
              <a:ext uri="{FF2B5EF4-FFF2-40B4-BE49-F238E27FC236}">
                <a16:creationId xmlns:a16="http://schemas.microsoft.com/office/drawing/2014/main" id="{9467790D-EB8F-C2A8-4D59-922683A69380}"/>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330477" y="5225138"/>
            <a:ext cx="83482" cy="887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0"/>
              </a:ext>
            </a:extLst>
          </p:cNvPr>
          <p:cNvSpPr>
            <a:spLocks noGrp="1"/>
          </p:cNvSpPr>
          <p:nvPr>
            <p:ph type="sldNum" sz="quarter" idx="12"/>
          </p:nvPr>
        </p:nvSpPr>
        <p:spPr/>
        <p:txBody>
          <a:bodyPr/>
          <a:lstStyle/>
          <a:p>
            <a:fld id="{5A0D23CF-C5A3-5445-819D-C647D180BB4B}" type="slidenum">
              <a:rPr lang="da-DK" smtClean="0"/>
              <a:t>12</a:t>
            </a:fld>
            <a:endParaRPr lang="da-DK"/>
          </a:p>
        </p:txBody>
      </p:sp>
    </p:spTree>
    <p:custDataLst>
      <p:tags r:id="rId1"/>
    </p:custDataLst>
    <p:extLst>
      <p:ext uri="{BB962C8B-B14F-4D97-AF65-F5344CB8AC3E}">
        <p14:creationId xmlns:p14="http://schemas.microsoft.com/office/powerpoint/2010/main" val="270564637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sz="1000" b="1" i="0" u="none" strike="noStrike" cap="none" baseline="0" dirty="0">
                <a:solidFill>
                  <a:srgbClr val="5F7D69"/>
                </a:solidFill>
                <a:effectLst/>
                <a:uFill>
                  <a:solidFill>
                    <a:prstClr val="black">
                      <a:alpha val="0"/>
                    </a:prstClr>
                  </a:solidFill>
                </a:uFill>
                <a:latin typeface="IBM Plex Sans"/>
                <a:ea typeface="IBM Plex Sans"/>
                <a:cs typeface="IBM Plex Sans"/>
              </a:rPr>
              <a:t>CLICK TO INSERT NAME OF UNDERTAKING</a:t>
            </a:r>
          </a:p>
        </p:txBody>
      </p:sp>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Biodiversity (B5) </a:t>
            </a:r>
            <a:endParaRPr lang="da-DK" noProof="0" dirty="0"/>
          </a:p>
        </p:txBody>
      </p:sp>
      <p:sp>
        <p:nvSpPr>
          <p:cNvPr id="9" name="Rectangle 7">
            <a:extLst>
              <a:ext uri="{FF2B5EF4-FFF2-40B4-BE49-F238E27FC236}">
                <a16:creationId xmlns:a16="http://schemas.microsoft.com/office/drawing/2014/main" id="{522B54BE-AA67-774E-3C2B-C076B81DDA48}"/>
              </a:ext>
            </a:extLst>
          </p:cNvPr>
          <p:cNvSpPr/>
          <p:nvPr/>
        </p:nvSpPr>
        <p:spPr>
          <a:xfrm>
            <a:off x="507999" y="1016000"/>
            <a:ext cx="7343772" cy="80896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be filled in, if applicable,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cf.</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 </a:t>
            </a:r>
            <a:r>
              <a:rPr lang="en-GB" sz="900" i="0" u="none" strike="noStrike" cap="none" baseline="0" dirty="0">
                <a:solidFill>
                  <a:srgbClr val="FFFFFF"/>
                </a:solidFill>
                <a:effectLst/>
                <a:uFill>
                  <a:solidFill>
                    <a:prstClr val="black">
                      <a:alpha val="0"/>
                    </a:prstClr>
                  </a:solidFill>
                </a:uFill>
                <a:latin typeface="IBM Plex Sans"/>
                <a:ea typeface="IBM Plex Sans"/>
                <a:cs typeface="IBM Plex Sans"/>
              </a:rPr>
              <a:t>the</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Basic Module.</a:t>
            </a:r>
          </a:p>
          <a:p>
            <a:pPr>
              <a:lnSpc>
                <a:spcPct val="106000"/>
              </a:lnSpc>
            </a:pPr>
            <a:endParaRPr lang="da-DK" sz="900" spc="-10" dirty="0">
              <a:solidFill>
                <a:schemeClr val="bg1"/>
              </a:solidFill>
            </a:endParaRPr>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This is only a requirement if your undertaking has sites near or in biodiversity-sensitive areas that are (a) owned, (b) leased or (c) controlled by your undertaking. </a:t>
            </a:r>
          </a:p>
        </p:txBody>
      </p:sp>
      <p:pic>
        <p:nvPicPr>
          <p:cNvPr id="11" name="Graphic 10">
            <a:extLst>
              <a:ext uri="{FF2B5EF4-FFF2-40B4-BE49-F238E27FC236}">
                <a16:creationId xmlns:a16="http://schemas.microsoft.com/office/drawing/2014/main" id="{26C4E90A-5AE4-7982-BEDB-B74AC54E13F0}"/>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802" y="1104041"/>
            <a:ext cx="207455" cy="232601"/>
          </a:xfrm>
          <a:prstGeom prst="rect">
            <a:avLst/>
          </a:prstGeom>
        </p:spPr>
      </p:pic>
      <p:sp>
        <p:nvSpPr>
          <p:cNvPr id="19" name="TextBox 18">
            <a:extLst>
              <a:ext uri="{FF2B5EF4-FFF2-40B4-BE49-F238E27FC236}">
                <a16:creationId xmlns:a16="http://schemas.microsoft.com/office/drawing/2014/main" id="{5844AF91-826D-4E58-823A-207B3D9ACB24}"/>
              </a:ext>
            </a:extLst>
          </p:cNvPr>
          <p:cNvSpPr txBox="1"/>
          <p:nvPr/>
        </p:nvSpPr>
        <p:spPr>
          <a:xfrm>
            <a:off x="513297" y="1904504"/>
            <a:ext cx="7333171" cy="299409"/>
          </a:xfrm>
          <a:prstGeom prst="rect">
            <a:avLst/>
          </a:prstGeom>
          <a:solidFill>
            <a:srgbClr val="D1DAD4"/>
          </a:solidFill>
          <a:ln w="3175">
            <a:solidFill>
              <a:srgbClr val="1B4528"/>
            </a:solidFill>
          </a:ln>
        </p:spPr>
        <p:txBody>
          <a:bodyPr wrap="square" lIns="36000" tIns="79200" rIns="36000" bIns="79200" rtlCol="0">
            <a:spAutoFit/>
          </a:bodyPr>
          <a:lstStyle/>
          <a:p>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Sites near or in biodiversity-sensitive areas that the undertaking (a) owns, (b) leases or (c) controls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33)</a:t>
            </a:r>
            <a:endParaRPr lang="en-GB" sz="900" b="0" dirty="0">
              <a:solidFill>
                <a:schemeClr val="tx2"/>
              </a:solidFill>
            </a:endParaRPr>
          </a:p>
        </p:txBody>
      </p:sp>
      <p:graphicFrame>
        <p:nvGraphicFramePr>
          <p:cNvPr id="13" name="Table 12">
            <a:extLst>
              <a:ext uri="{FF2B5EF4-FFF2-40B4-BE49-F238E27FC236}">
                <a16:creationId xmlns:a16="http://schemas.microsoft.com/office/drawing/2014/main" id="{AE932BB9-32D4-19FC-5E73-EB89688D4CBF}"/>
              </a:ext>
            </a:extLst>
          </p:cNvPr>
          <p:cNvGraphicFramePr>
            <a:graphicFrameLocks noGrp="1"/>
          </p:cNvGraphicFramePr>
          <p:nvPr>
            <p:extLst>
              <p:ext uri="{D42A27DB-BD31-4B8C-83A1-F6EECF244321}">
                <p14:modId xmlns:p14="http://schemas.microsoft.com/office/powerpoint/2010/main" val="2331579212"/>
              </p:ext>
            </p:extLst>
          </p:nvPr>
        </p:nvGraphicFramePr>
        <p:xfrm>
          <a:off x="518600" y="2209304"/>
          <a:ext cx="7343776" cy="1440000"/>
        </p:xfrm>
        <a:graphic>
          <a:graphicData uri="http://schemas.openxmlformats.org/drawingml/2006/table">
            <a:tbl>
              <a:tblPr firstRow="1" firstCol="1">
                <a:tableStyleId>{2A488322-F2BA-4B5B-9748-0D474271808F}</a:tableStyleId>
              </a:tblPr>
              <a:tblGrid>
                <a:gridCol w="1333825">
                  <a:extLst>
                    <a:ext uri="{9D8B030D-6E8A-4147-A177-3AD203B41FA5}">
                      <a16:colId xmlns:a16="http://schemas.microsoft.com/office/drawing/2014/main" val="2698153288"/>
                    </a:ext>
                  </a:extLst>
                </a:gridCol>
                <a:gridCol w="2003317">
                  <a:extLst>
                    <a:ext uri="{9D8B030D-6E8A-4147-A177-3AD203B41FA5}">
                      <a16:colId xmlns:a16="http://schemas.microsoft.com/office/drawing/2014/main" val="2119413191"/>
                    </a:ext>
                  </a:extLst>
                </a:gridCol>
                <a:gridCol w="2003317">
                  <a:extLst>
                    <a:ext uri="{9D8B030D-6E8A-4147-A177-3AD203B41FA5}">
                      <a16:colId xmlns:a16="http://schemas.microsoft.com/office/drawing/2014/main" val="656209149"/>
                    </a:ext>
                  </a:extLst>
                </a:gridCol>
                <a:gridCol w="2003317">
                  <a:extLst>
                    <a:ext uri="{9D8B030D-6E8A-4147-A177-3AD203B41FA5}">
                      <a16:colId xmlns:a16="http://schemas.microsoft.com/office/drawing/2014/main" val="1502960985"/>
                    </a:ext>
                  </a:extLst>
                </a:gridCol>
              </a:tblGrid>
              <a:tr h="360000">
                <a:tc>
                  <a:txBody>
                    <a:bodyPr/>
                    <a:lstStyle/>
                    <a:p>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Location</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Area calculated in hectares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Biodiversity-sensitive area</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Specification: [Near or in biodiversity-sensitive area]</a:t>
                      </a:r>
                      <a:endParaRPr lang="en-GB" sz="900" b="0" dirty="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360000">
                <a:tc>
                  <a:txBody>
                    <a:bodyPr/>
                    <a:lstStyle/>
                    <a:p>
                      <a:r>
                        <a:rPr lang="en-GB" sz="900" b="0" i="0" u="none" strike="noStrike" cap="none" baseline="0">
                          <a:solidFill>
                            <a:srgbClr val="2D55FF"/>
                          </a:solidFill>
                          <a:effectLst/>
                          <a:uFill>
                            <a:solidFill>
                              <a:prstClr val="black">
                                <a:alpha val="0"/>
                              </a:prstClr>
                            </a:solidFill>
                          </a:uFill>
                          <a:latin typeface="Calibri"/>
                          <a:ea typeface="Calibri"/>
                          <a:cs typeface="Calibri"/>
                        </a:rPr>
                        <a:t>[</a:t>
                      </a: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Country/location 1</a:t>
                      </a:r>
                      <a:r>
                        <a:rPr lang="en-GB" sz="900" b="0" i="0" u="none" strike="noStrike" cap="none" baseline="0">
                          <a:solidFill>
                            <a:srgbClr val="2D55FF"/>
                          </a:solidFill>
                          <a:effectLst/>
                          <a:uFill>
                            <a:solidFill>
                              <a:prstClr val="black">
                                <a:alpha val="0"/>
                              </a:prstClr>
                            </a:solidFill>
                          </a:uFill>
                          <a:latin typeface="Calibri"/>
                          <a:ea typeface="Calibri"/>
                          <a:cs typeface="Calibri"/>
                        </a:rPr>
                        <a:t>]</a:t>
                      </a:r>
                      <a:endParaRPr lang="en-GB" sz="900" b="0">
                        <a:solidFill>
                          <a:srgbClr val="2D55FF"/>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 [Insert number]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name of area]</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[Near/</a:t>
                      </a:r>
                      <a:br>
                        <a:rPr sz="900">
                          <a:solidFill>
                            <a:srgbClr val="2D55FF"/>
                          </a:solidFill>
                        </a:rPr>
                      </a:b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 biodiversity-sensitive area]</a:t>
                      </a:r>
                      <a:endParaRPr kumimoji="0" lang="en-GB" sz="900" b="0" i="0" u="none" strike="noStrike" kern="1200" cap="none" spc="0" normalizeH="0" baseline="0" noProof="0">
                        <a:ln>
                          <a:noFill/>
                        </a:ln>
                        <a:solidFill>
                          <a:srgbClr val="2D55FF"/>
                        </a:solidFill>
                        <a:effectLst/>
                        <a:uLnTx/>
                        <a:uFillTx/>
                        <a:latin typeface="IBM Plex Sans"/>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360000">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Calibri"/>
                          <a:ea typeface="Calibri"/>
                          <a:cs typeface="Calibri"/>
                        </a:rPr>
                        <a:t>[</a:t>
                      </a: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Country/location 2</a:t>
                      </a:r>
                      <a:r>
                        <a:rPr lang="en-GB" sz="900" b="0" i="0" u="none" strike="noStrike" cap="none" baseline="0">
                          <a:solidFill>
                            <a:srgbClr val="2D55FF"/>
                          </a:solidFill>
                          <a:effectLst/>
                          <a:uFill>
                            <a:solidFill>
                              <a:prstClr val="black">
                                <a:alpha val="0"/>
                              </a:prstClr>
                            </a:solidFill>
                          </a:uFill>
                          <a:latin typeface="Calibri"/>
                          <a:ea typeface="Calibri"/>
                          <a:cs typeface="Calibri"/>
                        </a:rPr>
                        <a:t>]</a:t>
                      </a:r>
                      <a:endParaRPr lang="en-GB" sz="900" b="0">
                        <a:solidFill>
                          <a:srgbClr val="2D55FF"/>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 [Insert number]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name of area]</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[Near/</a:t>
                      </a:r>
                      <a:br>
                        <a:rPr sz="900">
                          <a:solidFill>
                            <a:srgbClr val="2D55FF"/>
                          </a:solidFill>
                        </a:rPr>
                      </a:b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 biodiversity-sensitive area]</a:t>
                      </a:r>
                      <a:endParaRPr kumimoji="0" lang="en-GB" sz="900" b="0" i="0" u="none" strike="noStrike" kern="1200" cap="none" spc="0" normalizeH="0" baseline="0" noProof="0">
                        <a:ln>
                          <a:noFill/>
                        </a:ln>
                        <a:solidFill>
                          <a:srgbClr val="2D55FF"/>
                        </a:solidFill>
                        <a:effectLst/>
                        <a:uLnTx/>
                        <a:uFillTx/>
                        <a:latin typeface="IBM Plex Sans"/>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39040515"/>
                  </a:ext>
                </a:extLst>
              </a:tr>
              <a:tr h="360000">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Calibri"/>
                          <a:ea typeface="Calibri"/>
                          <a:cs typeface="Calibri"/>
                        </a:rPr>
                        <a:t>[</a:t>
                      </a: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Country/location 3</a:t>
                      </a:r>
                      <a:r>
                        <a:rPr lang="en-GB" sz="900" b="0" i="0" u="none" strike="noStrike" cap="none" baseline="0">
                          <a:solidFill>
                            <a:srgbClr val="2D55FF"/>
                          </a:solidFill>
                          <a:effectLst/>
                          <a:uFill>
                            <a:solidFill>
                              <a:prstClr val="black">
                                <a:alpha val="0"/>
                              </a:prstClr>
                            </a:solidFill>
                          </a:uFill>
                          <a:latin typeface="Calibri"/>
                          <a:ea typeface="Calibri"/>
                          <a:cs typeface="Calibri"/>
                        </a:rPr>
                        <a:t>]</a:t>
                      </a:r>
                      <a:endParaRPr lang="en-GB" sz="900" b="0">
                        <a:solidFill>
                          <a:srgbClr val="2D55FF"/>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 [Insert number]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name of area]</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[Near/</a:t>
                      </a:r>
                      <a:br>
                        <a:rPr sz="900" dirty="0">
                          <a:solidFill>
                            <a:srgbClr val="2D55FF"/>
                          </a:solidFill>
                        </a:rPr>
                      </a:b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 biodiversity-sensitive area]</a:t>
                      </a:r>
                      <a:endParaRPr kumimoji="0" lang="en-GB" sz="900" b="0" i="0" u="none" strike="noStrike" kern="1200" cap="none" spc="0" normalizeH="0" baseline="0" noProof="0" dirty="0">
                        <a:ln>
                          <a:noFill/>
                        </a:ln>
                        <a:solidFill>
                          <a:srgbClr val="2D55FF"/>
                        </a:solidFill>
                        <a:effectLst/>
                        <a:uLnTx/>
                        <a:uFillTx/>
                        <a:latin typeface="IBM Plex Sans"/>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359868108"/>
                  </a:ext>
                </a:extLst>
              </a:tr>
            </a:tbl>
          </a:graphicData>
        </a:graphic>
      </p:graphicFrame>
      <p:sp>
        <p:nvSpPr>
          <p:cNvPr id="20" name="Rectangle 7">
            <a:extLst>
              <a:ext uri="{FF2B5EF4-FFF2-40B4-BE49-F238E27FC236}">
                <a16:creationId xmlns:a16="http://schemas.microsoft.com/office/drawing/2014/main" id="{B7D6CA97-6EBF-6513-909B-BBE09B02D2B7}"/>
              </a:ext>
            </a:extLst>
          </p:cNvPr>
          <p:cNvSpPr/>
          <p:nvPr/>
        </p:nvSpPr>
        <p:spPr>
          <a:xfrm>
            <a:off x="518600" y="3839244"/>
            <a:ext cx="7343772" cy="41518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0" i="0" u="none" strike="noStrike" cap="none" baseline="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a:solidFill>
                  <a:srgbClr val="FFFFFF"/>
                </a:solidFill>
                <a:effectLst/>
                <a:uFill>
                  <a:solidFill>
                    <a:prstClr val="black">
                      <a:alpha val="0"/>
                    </a:prstClr>
                  </a:solidFill>
                </a:uFill>
                <a:latin typeface="IBM Plex Sans"/>
                <a:ea typeface="IBM Plex Sans"/>
                <a:cs typeface="IBM Plex Sans"/>
              </a:rPr>
              <a:t>may</a:t>
            </a:r>
            <a:r>
              <a:rPr lang="en-GB" sz="900" b="0" i="0" u="none" strike="noStrike" cap="none" baseline="0">
                <a:solidFill>
                  <a:srgbClr val="FFFFFF"/>
                </a:solidFill>
                <a:effectLst/>
                <a:uFill>
                  <a:solidFill>
                    <a:prstClr val="black">
                      <a:alpha val="0"/>
                    </a:prstClr>
                  </a:solidFill>
                </a:uFill>
                <a:latin typeface="IBM Plex Sans"/>
                <a:ea typeface="IBM Plex Sans"/>
                <a:cs typeface="IBM Plex Sans"/>
              </a:rPr>
              <a:t> be filled in in the Basic Module.</a:t>
            </a:r>
          </a:p>
        </p:txBody>
      </p:sp>
      <p:pic>
        <p:nvPicPr>
          <p:cNvPr id="21" name="Graphic 20">
            <a:extLst>
              <a:ext uri="{FF2B5EF4-FFF2-40B4-BE49-F238E27FC236}">
                <a16:creationId xmlns:a16="http://schemas.microsoft.com/office/drawing/2014/main" id="{F920BD2D-CC2B-224F-15B7-C5923046BE08}"/>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802" y="3930536"/>
            <a:ext cx="207455" cy="232601"/>
          </a:xfrm>
          <a:prstGeom prst="rect">
            <a:avLst/>
          </a:prstGeom>
        </p:spPr>
      </p:pic>
      <p:sp>
        <p:nvSpPr>
          <p:cNvPr id="22" name="TextBox 21">
            <a:extLst>
              <a:ext uri="{FF2B5EF4-FFF2-40B4-BE49-F238E27FC236}">
                <a16:creationId xmlns:a16="http://schemas.microsoft.com/office/drawing/2014/main" id="{0A87073E-5834-4E06-901F-312E3B4D32C9}"/>
              </a:ext>
            </a:extLst>
          </p:cNvPr>
          <p:cNvSpPr txBox="1"/>
          <p:nvPr/>
        </p:nvSpPr>
        <p:spPr>
          <a:xfrm>
            <a:off x="507995" y="4332040"/>
            <a:ext cx="7333171" cy="299409"/>
          </a:xfrm>
          <a:prstGeom prst="rect">
            <a:avLst/>
          </a:prstGeom>
          <a:solidFill>
            <a:srgbClr val="D1DAD4"/>
          </a:solidFill>
          <a:ln w="3175">
            <a:solidFill>
              <a:srgbClr val="1B4528"/>
            </a:solidFill>
          </a:ln>
        </p:spPr>
        <p:txBody>
          <a:bodyPr wrap="square" lIns="36000" tIns="79200" rIns="36000" bIns="79200" rtlCol="0">
            <a:spAutoFit/>
          </a:bodyPr>
          <a:lstStyle/>
          <a:p>
            <a:pPr algn="ct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Land use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34)</a:t>
            </a:r>
            <a:endParaRPr lang="da-DK" sz="900" b="1" dirty="0">
              <a:solidFill>
                <a:schemeClr val="tx2"/>
              </a:solidFill>
              <a:latin typeface="+mn-lt"/>
            </a:endParaRPr>
          </a:p>
        </p:txBody>
      </p:sp>
      <p:sp>
        <p:nvSpPr>
          <p:cNvPr id="23" name="TextBox 22">
            <a:extLst>
              <a:ext uri="{FF2B5EF4-FFF2-40B4-BE49-F238E27FC236}">
                <a16:creationId xmlns:a16="http://schemas.microsoft.com/office/drawing/2014/main" id="{88AD6E69-C099-4BF1-84F1-F92EA087EF46}"/>
              </a:ext>
            </a:extLst>
          </p:cNvPr>
          <p:cNvSpPr txBox="1"/>
          <p:nvPr/>
        </p:nvSpPr>
        <p:spPr>
          <a:xfrm>
            <a:off x="506375" y="4637810"/>
            <a:ext cx="3199960" cy="611070"/>
          </a:xfrm>
          <a:prstGeom prst="rect">
            <a:avLst/>
          </a:prstGeom>
          <a:solidFill>
            <a:srgbClr val="D1DAD4"/>
          </a:solidFill>
          <a:ln w="3175">
            <a:solidFill>
              <a:srgbClr val="1B4528"/>
            </a:solidFill>
          </a:ln>
        </p:spPr>
        <p:txBody>
          <a:bodyPr wrap="square" lIns="36000" tIns="234000" rIns="36000" bIns="234000" rtlCol="0">
            <a:spAutoFit/>
          </a:bodyPr>
          <a:lstStyle/>
          <a:p>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Type of land use</a:t>
            </a:r>
          </a:p>
        </p:txBody>
      </p:sp>
      <p:graphicFrame>
        <p:nvGraphicFramePr>
          <p:cNvPr id="24" name="Table 12">
            <a:extLst>
              <a:ext uri="{FF2B5EF4-FFF2-40B4-BE49-F238E27FC236}">
                <a16:creationId xmlns:a16="http://schemas.microsoft.com/office/drawing/2014/main" id="{69D1D36A-95EB-111C-CB36-010F6BBD7788}"/>
              </a:ext>
            </a:extLst>
          </p:cNvPr>
          <p:cNvGraphicFramePr>
            <a:graphicFrameLocks noGrp="1"/>
          </p:cNvGraphicFramePr>
          <p:nvPr>
            <p:extLst>
              <p:ext uri="{D42A27DB-BD31-4B8C-83A1-F6EECF244321}">
                <p14:modId xmlns:p14="http://schemas.microsoft.com/office/powerpoint/2010/main" val="1639589978"/>
              </p:ext>
            </p:extLst>
          </p:nvPr>
        </p:nvGraphicFramePr>
        <p:xfrm>
          <a:off x="3713496" y="4639861"/>
          <a:ext cx="4127670" cy="619200"/>
        </p:xfrm>
        <a:graphic>
          <a:graphicData uri="http://schemas.openxmlformats.org/drawingml/2006/table">
            <a:tbl>
              <a:tblPr firstRow="1" firstCol="1">
                <a:tableStyleId>{2A488322-F2BA-4B5B-9748-0D474271808F}</a:tableStyleId>
              </a:tblPr>
              <a:tblGrid>
                <a:gridCol w="1375890">
                  <a:extLst>
                    <a:ext uri="{9D8B030D-6E8A-4147-A177-3AD203B41FA5}">
                      <a16:colId xmlns:a16="http://schemas.microsoft.com/office/drawing/2014/main" val="2119413191"/>
                    </a:ext>
                  </a:extLst>
                </a:gridCol>
                <a:gridCol w="1375890">
                  <a:extLst>
                    <a:ext uri="{9D8B030D-6E8A-4147-A177-3AD203B41FA5}">
                      <a16:colId xmlns:a16="http://schemas.microsoft.com/office/drawing/2014/main" val="656209149"/>
                    </a:ext>
                  </a:extLst>
                </a:gridCol>
                <a:gridCol w="1375890">
                  <a:extLst>
                    <a:ext uri="{9D8B030D-6E8A-4147-A177-3AD203B41FA5}">
                      <a16:colId xmlns:a16="http://schemas.microsoft.com/office/drawing/2014/main" val="1502960985"/>
                    </a:ext>
                  </a:extLst>
                </a:gridCol>
              </a:tblGrid>
              <a:tr h="309600">
                <a:tc>
                  <a:txBody>
                    <a:bodyPr/>
                    <a:lstStyle/>
                    <a:p>
                      <a:pPr algn="ctr"/>
                      <a:endPar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endParaRPr>
                    </a:p>
                  </a:txBody>
                  <a:tcPr marL="54000" marR="54000" marT="36000" marB="36000" anchor="ctr">
                    <a:lnL w="6350" cap="flat" cmpd="sng" algn="ctr">
                      <a:solidFill>
                        <a:schemeClr val="tx2"/>
                      </a:solidFill>
                      <a:prstDash val="solid"/>
                      <a:round/>
                      <a:headEnd type="none" w="med" len="med"/>
                      <a:tailEnd type="none" w="med" len="med"/>
                    </a:lnL>
                    <a:lnR w="12700" cap="flat" cmpd="sng" algn="ctr">
                      <a:solidFill>
                        <a:srgbClr val="D1DAD4"/>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i="0" u="none" strike="noStrike" cap="none" baseline="0" dirty="0">
                          <a:solidFill>
                            <a:srgbClr val="1B4528"/>
                          </a:solidFill>
                          <a:effectLst/>
                          <a:uFill>
                            <a:solidFill>
                              <a:prstClr val="black">
                                <a:alpha val="0"/>
                              </a:prstClr>
                            </a:solidFill>
                          </a:uFill>
                          <a:latin typeface="+mn-lt"/>
                          <a:ea typeface="+mn-ea"/>
                          <a:cs typeface="IBM Plex Sans"/>
                        </a:rPr>
                        <a:t>Area </a:t>
                      </a:r>
                      <a:r>
                        <a:rPr lang="en-GB" sz="900" b="0" i="0" u="none" strike="noStrike" cap="none" baseline="0" dirty="0">
                          <a:solidFill>
                            <a:srgbClr val="1B4528"/>
                          </a:solidFill>
                          <a:effectLst/>
                          <a:uFill>
                            <a:solidFill>
                              <a:prstClr val="black">
                                <a:alpha val="0"/>
                              </a:prstClr>
                            </a:solidFill>
                          </a:uFill>
                          <a:latin typeface="+mn-lt"/>
                          <a:ea typeface="+mn-ea"/>
                          <a:cs typeface="IBM Plex Sans"/>
                        </a:rPr>
                        <a:t>(hectares)</a:t>
                      </a:r>
                    </a:p>
                  </a:txBody>
                  <a:tcPr marL="54000" marR="54000" marT="36000" marB="36000" anchor="ctr">
                    <a:lnL w="12700" cap="flat" cmpd="sng" algn="ctr">
                      <a:solidFill>
                        <a:srgbClr val="D1DAD4"/>
                      </a:solidFill>
                      <a:prstDash val="solid"/>
                      <a:round/>
                      <a:headEnd type="none" w="med" len="med"/>
                      <a:tailEnd type="none" w="med" len="med"/>
                    </a:lnL>
                    <a:lnR w="12700" cap="flat" cmpd="sng" algn="ctr">
                      <a:solidFill>
                        <a:srgbClr val="D1DAD4"/>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ctr"/>
                      <a:endPar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endParaRPr>
                    </a:p>
                  </a:txBody>
                  <a:tcPr marL="54000" marR="54000" marT="36000" marB="36000" anchor="ctr">
                    <a:lnL w="12700" cap="flat" cmpd="sng" algn="ctr">
                      <a:solidFill>
                        <a:srgbClr val="D1DAD4"/>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309600">
                <a:tc>
                  <a:txBody>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Previous year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Reporting year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Change (%)</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2339040515"/>
                  </a:ext>
                </a:extLst>
              </a:tr>
            </a:tbl>
          </a:graphicData>
        </a:graphic>
      </p:graphicFrame>
      <p:graphicFrame>
        <p:nvGraphicFramePr>
          <p:cNvPr id="25" name="Table 12">
            <a:extLst>
              <a:ext uri="{FF2B5EF4-FFF2-40B4-BE49-F238E27FC236}">
                <a16:creationId xmlns:a16="http://schemas.microsoft.com/office/drawing/2014/main" id="{E26E9C7E-7593-44CB-8146-B490E900EC64}"/>
              </a:ext>
            </a:extLst>
          </p:cNvPr>
          <p:cNvGraphicFramePr>
            <a:graphicFrameLocks noGrp="1"/>
          </p:cNvGraphicFramePr>
          <p:nvPr>
            <p:extLst>
              <p:ext uri="{D42A27DB-BD31-4B8C-83A1-F6EECF244321}">
                <p14:modId xmlns:p14="http://schemas.microsoft.com/office/powerpoint/2010/main" val="2298242645"/>
              </p:ext>
            </p:extLst>
          </p:nvPr>
        </p:nvGraphicFramePr>
        <p:xfrm>
          <a:off x="506375" y="5254780"/>
          <a:ext cx="7335236" cy="1238400"/>
        </p:xfrm>
        <a:graphic>
          <a:graphicData uri="http://schemas.openxmlformats.org/drawingml/2006/table">
            <a:tbl>
              <a:tblPr firstRow="1" firstCol="1">
                <a:tableStyleId>{2A488322-F2BA-4B5B-9748-0D474271808F}</a:tableStyleId>
              </a:tblPr>
              <a:tblGrid>
                <a:gridCol w="3212366">
                  <a:extLst>
                    <a:ext uri="{9D8B030D-6E8A-4147-A177-3AD203B41FA5}">
                      <a16:colId xmlns:a16="http://schemas.microsoft.com/office/drawing/2014/main" val="2698153288"/>
                    </a:ext>
                  </a:extLst>
                </a:gridCol>
                <a:gridCol w="1374290">
                  <a:extLst>
                    <a:ext uri="{9D8B030D-6E8A-4147-A177-3AD203B41FA5}">
                      <a16:colId xmlns:a16="http://schemas.microsoft.com/office/drawing/2014/main" val="2119413191"/>
                    </a:ext>
                  </a:extLst>
                </a:gridCol>
                <a:gridCol w="1374290">
                  <a:extLst>
                    <a:ext uri="{9D8B030D-6E8A-4147-A177-3AD203B41FA5}">
                      <a16:colId xmlns:a16="http://schemas.microsoft.com/office/drawing/2014/main" val="656209149"/>
                    </a:ext>
                  </a:extLst>
                </a:gridCol>
                <a:gridCol w="1374290">
                  <a:extLst>
                    <a:ext uri="{9D8B030D-6E8A-4147-A177-3AD203B41FA5}">
                      <a16:colId xmlns:a16="http://schemas.microsoft.com/office/drawing/2014/main" val="1502960985"/>
                    </a:ext>
                  </a:extLst>
                </a:gridCol>
              </a:tblGrid>
              <a:tr h="309600">
                <a:tc>
                  <a:txBody>
                    <a:bodyPr/>
                    <a:lstStyle/>
                    <a:p>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Total land use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hectare(s)]</a:t>
                      </a:r>
                      <a:endParaRPr kumimoji="0" lang="en-GB" sz="900" b="0" i="0" u="none" strike="noStrike" kern="1200" cap="none" spc="0" normalizeH="0" baseline="0" noProof="0">
                        <a:ln>
                          <a:noFill/>
                        </a:ln>
                        <a:solidFill>
                          <a:srgbClr val="2D55FF"/>
                        </a:solidFill>
                        <a:effectLst/>
                        <a:uLnTx/>
                        <a:uFillTx/>
                        <a:latin typeface="IBM Plex Sans"/>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hectare(s)]</a:t>
                      </a:r>
                      <a:endParaRPr kumimoji="0" lang="en-GB" sz="900" b="0" i="0" u="none" strike="noStrike" kern="1200" cap="none" spc="0" normalizeH="0" baseline="0" noProof="0">
                        <a:ln>
                          <a:noFill/>
                        </a:ln>
                        <a:solidFill>
                          <a:srgbClr val="2D55FF"/>
                        </a:solidFill>
                        <a:effectLst/>
                        <a:uLnTx/>
                        <a:uFillTx/>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hectare(s)]</a:t>
                      </a:r>
                      <a:endParaRPr kumimoji="0" lang="en-GB" sz="900" b="0" i="0" u="none" strike="noStrike" kern="1200" cap="none" spc="0" normalizeH="0" baseline="0" noProof="0" dirty="0">
                        <a:ln>
                          <a:noFill/>
                        </a:ln>
                        <a:solidFill>
                          <a:srgbClr val="2D55FF"/>
                        </a:solidFill>
                        <a:effectLst/>
                        <a:uLnTx/>
                        <a:uFillTx/>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359868108"/>
                  </a:ext>
                </a:extLst>
              </a:tr>
              <a:tr h="309600">
                <a:tc>
                  <a:txBody>
                    <a:bodyPr/>
                    <a:lstStyle/>
                    <a:p>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Total sealed area</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hectare(s)]</a:t>
                      </a:r>
                      <a:endParaRPr kumimoji="0" lang="en-GB" sz="900" b="0" i="0" u="none" strike="noStrike" kern="1200" cap="none" spc="0" normalizeH="0" baseline="0" noProof="0">
                        <a:ln>
                          <a:noFill/>
                        </a:ln>
                        <a:solidFill>
                          <a:srgbClr val="2D55FF"/>
                        </a:solidFill>
                        <a:effectLst/>
                        <a:uLnTx/>
                        <a:uFillTx/>
                        <a:latin typeface="IBM Plex Sans"/>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hectare(s)]</a:t>
                      </a:r>
                      <a:endParaRPr kumimoji="0" lang="en-GB" sz="900" b="0" i="0" u="none" strike="noStrike" kern="1200" cap="none" spc="0" normalizeH="0" baseline="0" noProof="0">
                        <a:ln>
                          <a:noFill/>
                        </a:ln>
                        <a:solidFill>
                          <a:srgbClr val="2D55FF"/>
                        </a:solidFill>
                        <a:effectLst/>
                        <a:uLnTx/>
                        <a:uFillTx/>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hectare(s)]</a:t>
                      </a:r>
                      <a:endParaRPr kumimoji="0" lang="en-GB" sz="900" b="0" i="0" u="none" strike="noStrike" kern="1200" cap="none" spc="0" normalizeH="0" baseline="0" noProof="0" dirty="0">
                        <a:ln>
                          <a:noFill/>
                        </a:ln>
                        <a:solidFill>
                          <a:srgbClr val="2D55FF"/>
                        </a:solidFill>
                        <a:effectLst/>
                        <a:uLnTx/>
                        <a:uFillTx/>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235920594"/>
                  </a:ext>
                </a:extLst>
              </a:tr>
              <a:tr h="309600">
                <a:tc>
                  <a:txBody>
                    <a:bodyPr/>
                    <a:lstStyle/>
                    <a:p>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Total nature-oriented area </a:t>
                      </a:r>
                      <a:r>
                        <a:rPr lang="en-GB" sz="900" b="0" i="0" u="sng" strike="noStrike" cap="none" baseline="0">
                          <a:solidFill>
                            <a:srgbClr val="1B4528"/>
                          </a:solidFill>
                          <a:effectLst/>
                          <a:uFill>
                            <a:solidFill>
                              <a:srgbClr val="1B4528"/>
                            </a:solidFill>
                          </a:uFill>
                          <a:latin typeface="IBM Plex Sans"/>
                          <a:ea typeface="IBM Plex Sans"/>
                          <a:cs typeface="IBM Plex Sans"/>
                        </a:rPr>
                        <a:t>on site</a:t>
                      </a:r>
                      <a:endParaRPr lang="en-GB" sz="900" b="0" u="sng">
                        <a:solidFill>
                          <a:schemeClr val="tx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hectare(s)]</a:t>
                      </a:r>
                      <a:endParaRPr kumimoji="0" lang="en-GB" sz="900" b="0" i="0" u="none" strike="noStrike" kern="1200" cap="none" spc="0" normalizeH="0" baseline="0" noProof="0">
                        <a:ln>
                          <a:noFill/>
                        </a:ln>
                        <a:solidFill>
                          <a:srgbClr val="2D55FF"/>
                        </a:solidFill>
                        <a:effectLst/>
                        <a:uLnTx/>
                        <a:uFillTx/>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hectare(s)]</a:t>
                      </a:r>
                      <a:endParaRPr kumimoji="0" lang="en-GB" sz="900" b="0" i="0" u="none" strike="noStrike" kern="1200" cap="none" spc="0" normalizeH="0" baseline="0" noProof="0">
                        <a:ln>
                          <a:noFill/>
                        </a:ln>
                        <a:solidFill>
                          <a:srgbClr val="2D55FF"/>
                        </a:solidFill>
                        <a:effectLst/>
                        <a:uLnTx/>
                        <a:uFillTx/>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hectare(s)]</a:t>
                      </a:r>
                      <a:endParaRPr kumimoji="0" lang="en-GB" sz="900" b="0" i="0" u="none" strike="noStrike" kern="1200" cap="none" spc="0" normalizeH="0" baseline="0" noProof="0">
                        <a:ln>
                          <a:noFill/>
                        </a:ln>
                        <a:solidFill>
                          <a:srgbClr val="2D55FF"/>
                        </a:solidFill>
                        <a:effectLst/>
                        <a:uLnTx/>
                        <a:uFillTx/>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447032073"/>
                  </a:ext>
                </a:extLst>
              </a:tr>
              <a:tr h="309600">
                <a:tc>
                  <a:txBody>
                    <a:bodyPr/>
                    <a:lstStyle/>
                    <a:p>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Total nature-oriented area </a:t>
                      </a:r>
                      <a:r>
                        <a:rPr lang="en-GB" sz="900" b="0" i="0" u="sng" strike="noStrike" cap="none" baseline="0" dirty="0">
                          <a:solidFill>
                            <a:srgbClr val="1B4528"/>
                          </a:solidFill>
                          <a:effectLst/>
                          <a:uFill>
                            <a:solidFill>
                              <a:srgbClr val="1B4528"/>
                            </a:solidFill>
                          </a:uFill>
                          <a:latin typeface="IBM Plex Sans"/>
                          <a:ea typeface="IBM Plex Sans"/>
                          <a:cs typeface="IBM Plex Sans"/>
                        </a:rPr>
                        <a:t>off site</a:t>
                      </a:r>
                      <a:endParaRPr lang="en-GB" sz="900" b="0" u="sng" dirty="0">
                        <a:solidFill>
                          <a:schemeClr val="tx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hectare(s)]</a:t>
                      </a:r>
                      <a:endParaRPr kumimoji="0" lang="en-GB" sz="900" b="0" i="0" u="none" strike="noStrike" kern="1200" cap="none" spc="0" normalizeH="0" baseline="0" noProof="0">
                        <a:ln>
                          <a:noFill/>
                        </a:ln>
                        <a:solidFill>
                          <a:srgbClr val="2D55FF"/>
                        </a:solidFill>
                        <a:effectLst/>
                        <a:uLnTx/>
                        <a:uFillTx/>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hectare(s)]</a:t>
                      </a:r>
                      <a:endParaRPr kumimoji="0" lang="en-GB" sz="900" b="0" i="0" u="none" strike="noStrike" kern="1200" cap="none" spc="0" normalizeH="0" baseline="0" noProof="0">
                        <a:ln>
                          <a:noFill/>
                        </a:ln>
                        <a:solidFill>
                          <a:srgbClr val="2D55FF"/>
                        </a:solidFill>
                        <a:effectLst/>
                        <a:uLnTx/>
                        <a:uFillTx/>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hectare(s)]</a:t>
                      </a:r>
                      <a:endParaRPr kumimoji="0" lang="en-GB" sz="900" b="0" i="0" u="none" strike="noStrike" kern="1200" cap="none" spc="0" normalizeH="0" baseline="0" noProof="0" dirty="0">
                        <a:ln>
                          <a:noFill/>
                        </a:ln>
                        <a:solidFill>
                          <a:srgbClr val="2D55FF"/>
                        </a:solidFill>
                        <a:effectLst/>
                        <a:uLnTx/>
                        <a:uFillTx/>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102362006"/>
                  </a:ext>
                </a:extLst>
              </a:tr>
            </a:tbl>
          </a:graphicData>
        </a:graphic>
      </p:graphicFrame>
      <p:sp>
        <p:nvSpPr>
          <p:cNvPr id="2" name="Rectangle 1">
            <a:extLst>
              <a:ext uri="{FF2B5EF4-FFF2-40B4-BE49-F238E27FC236}">
                <a16:creationId xmlns:a16="http://schemas.microsoft.com/office/drawing/2014/main" id="{8BC3ADAD-78EF-F640-6997-570FDE9784AC}"/>
              </a:ext>
            </a:extLst>
          </p:cNvPr>
          <p:cNvSpPr/>
          <p:nvPr/>
        </p:nvSpPr>
        <p:spPr>
          <a:xfrm>
            <a:off x="8169275" y="1016000"/>
            <a:ext cx="3845516" cy="3918739"/>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spcBef>
                <a:spcPts val="800"/>
              </a:spcBef>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Defined terms </a:t>
            </a:r>
          </a:p>
          <a:p>
            <a:pPr algn="l">
              <a:spcBef>
                <a:spcPts val="800"/>
              </a:spcBef>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Biodiversity-sensitive areas</a:t>
            </a: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 are defined as such by special nature protection regulation at EU or international level. They comprise areas belonging to the Natura 2000 network, UNESCO World Heritage Sites or Key Biodiversity Areas, for example. </a:t>
            </a:r>
          </a:p>
          <a:p>
            <a:pPr algn="l">
              <a:lnSpc>
                <a:spcPct val="106000"/>
              </a:lnSpc>
              <a:spcBef>
                <a:spcPts val="800"/>
              </a:spcBef>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Sites</a:t>
            </a: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 are all areas (a) owned, (b) leased or (c) controlled by your undertaking (i.e. the undertaking controls the operation of the site).</a:t>
            </a:r>
          </a:p>
          <a:p>
            <a:pPr algn="l">
              <a:lnSpc>
                <a:spcPct val="106000"/>
              </a:lnSpc>
              <a:spcBef>
                <a:spcPts val="800"/>
              </a:spcBef>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In this context, ‘near’ </a:t>
            </a: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refers to a site that is (partially) overlapping with or adjacent to (= neighbour to) a biodiversity-sensitive area.</a:t>
            </a:r>
          </a:p>
          <a:p>
            <a:pPr algn="l">
              <a:spcBef>
                <a:spcPts val="800"/>
              </a:spcBef>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A sealed area </a:t>
            </a: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is any area where the original soil has been covered (such as roads) to make it impermeable. Such impermeability can affect the environment.</a:t>
            </a:r>
          </a:p>
          <a:p>
            <a:pPr algn="l">
              <a:lnSpc>
                <a:spcPct val="106000"/>
              </a:lnSpc>
              <a:spcBef>
                <a:spcPts val="800"/>
              </a:spcBef>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A nature-oriented area </a:t>
            </a: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is an area primarily used for nature conservation or nature restoration. Nature-oriented areas may be located on a site and include roofs, facades, drainage systems and other elements designed, adapted or managed to promote biodiversity. Nature-oriented areas may also be located off site, provided that the area is owned or managed by the organisation and primarily serves to promote biodiversity. </a:t>
            </a:r>
          </a:p>
          <a:p>
            <a:pPr algn="l">
              <a:lnSpc>
                <a:spcPct val="106000"/>
              </a:lnSpc>
              <a:spcBef>
                <a:spcPts val="800"/>
              </a:spcBef>
            </a:pPr>
            <a:endParaRPr lang="da-DK" sz="900" spc="-10">
              <a:solidFill>
                <a:schemeClr val="tx2"/>
              </a:solidFill>
            </a:endParaRPr>
          </a:p>
        </p:txBody>
      </p:sp>
      <p:pic>
        <p:nvPicPr>
          <p:cNvPr id="3" name="Graphic 2">
            <a:extLst>
              <a:ext uri="{FF2B5EF4-FFF2-40B4-BE49-F238E27FC236}">
                <a16:creationId xmlns:a16="http://schemas.microsoft.com/office/drawing/2014/main" id="{2533E988-6D59-A23B-52FB-A9BAF7D4BE18}"/>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233258" y="1104042"/>
            <a:ext cx="257747" cy="232600"/>
          </a:xfrm>
          <a:prstGeom prst="rect">
            <a:avLst/>
          </a:prstGeom>
        </p:spPr>
      </p:pic>
      <p:sp>
        <p:nvSpPr>
          <p:cNvPr id="10" name="Rectangle 1">
            <a:extLst>
              <a:ext uri="{FF2B5EF4-FFF2-40B4-BE49-F238E27FC236}">
                <a16:creationId xmlns:a16="http://schemas.microsoft.com/office/drawing/2014/main" id="{C6535511-673C-E01D-EEB5-734738D5BDBD}"/>
              </a:ext>
            </a:extLst>
          </p:cNvPr>
          <p:cNvSpPr/>
          <p:nvPr/>
        </p:nvSpPr>
        <p:spPr>
          <a:xfrm>
            <a:off x="8169275" y="5022781"/>
            <a:ext cx="3845516" cy="1702110"/>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spcBef>
                <a:spcPts val="800"/>
              </a:spcBef>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Possible data sources</a:t>
            </a:r>
            <a:br>
              <a:rPr sz="900" dirty="0"/>
            </a:br>
            <a:endParaRPr lang="da-DK" sz="900" dirty="0">
              <a:solidFill>
                <a:srgbClr val="32583E"/>
              </a:solidFill>
              <a:hlinkClick r:id="rId8">
                <a:extLst>
                  <a:ext uri="{A12FA001-AC4F-418D-AE19-62706E023703}">
                    <ahyp:hlinkClr xmlns:ahyp="http://schemas.microsoft.com/office/drawing/2018/hyperlinkcolor" val="tx"/>
                  </a:ext>
                </a:extLst>
              </a:hlinkClick>
            </a:endParaRPr>
          </a:p>
          <a:p>
            <a:pPr>
              <a:spcAft>
                <a:spcPts val="600"/>
              </a:spcAft>
            </a:pPr>
            <a:r>
              <a:rPr lang="en-GB" sz="900" dirty="0">
                <a:solidFill>
                  <a:schemeClr val="accent1">
                    <a:lumMod val="90000"/>
                    <a:lumOff val="10000"/>
                  </a:schemeClr>
                </a:solidFill>
                <a:hlinkClick r:id="rId8" history="0">
                  <a:extLst>
                    <a:ext uri="{A12FA001-AC4F-418D-AE19-62706E023703}">
                      <ahyp:hlinkClr xmlns:ahyp="http://schemas.microsoft.com/office/drawing/2018/hyperlinkcolor" val="tx"/>
                    </a:ext>
                  </a:extLst>
                </a:hlinkClick>
              </a:rPr>
              <a:t>See the Danish Environmental Protection Agency’s map of Natura 2000 areas in Denmark</a:t>
            </a:r>
            <a:endParaRPr lang="da-DK" sz="900" dirty="0">
              <a:solidFill>
                <a:schemeClr val="accent1">
                  <a:lumMod val="90000"/>
                  <a:lumOff val="10000"/>
                </a:schemeClr>
              </a:solidFill>
              <a:hlinkClick r:id="rId9">
                <a:extLst>
                  <a:ext uri="{A12FA001-AC4F-418D-AE19-62706E023703}">
                    <ahyp:hlinkClr xmlns:ahyp="http://schemas.microsoft.com/office/drawing/2018/hyperlinkcolor" val="tx"/>
                  </a:ext>
                </a:extLst>
              </a:hlinkClick>
            </a:endParaRPr>
          </a:p>
          <a:p>
            <a:pPr>
              <a:spcAft>
                <a:spcPts val="600"/>
              </a:spcAft>
            </a:pPr>
            <a:r>
              <a:rPr lang="en-GB" sz="900" dirty="0">
                <a:solidFill>
                  <a:schemeClr val="accent1">
                    <a:lumMod val="90000"/>
                    <a:lumOff val="10000"/>
                  </a:schemeClr>
                </a:solidFill>
                <a:hlinkClick r:id="rId10" history="0">
                  <a:extLst>
                    <a:ext uri="{A12FA001-AC4F-418D-AE19-62706E023703}">
                      <ahyp:hlinkClr xmlns:ahyp="http://schemas.microsoft.com/office/drawing/2018/hyperlinkcolor" val="tx"/>
                    </a:ext>
                  </a:extLst>
                </a:hlinkClick>
              </a:rPr>
              <a:t>Read more about Natura 2000 on the Danish Environmental Protection Agency’s website</a:t>
            </a:r>
            <a:endParaRPr lang="da-DK" sz="900" dirty="0">
              <a:solidFill>
                <a:schemeClr val="accent1">
                  <a:lumMod val="90000"/>
                  <a:lumOff val="10000"/>
                </a:schemeClr>
              </a:solidFill>
            </a:endParaRPr>
          </a:p>
          <a:p>
            <a:pPr>
              <a:spcAft>
                <a:spcPts val="600"/>
              </a:spcAft>
            </a:pPr>
            <a:r>
              <a:rPr lang="en-GB" sz="900" dirty="0">
                <a:solidFill>
                  <a:schemeClr val="accent1">
                    <a:lumMod val="90000"/>
                    <a:lumOff val="10000"/>
                  </a:schemeClr>
                </a:solidFill>
                <a:hlinkClick r:id="rId11" history="0">
                  <a:extLst>
                    <a:ext uri="{A12FA001-AC4F-418D-AE19-62706E023703}">
                      <ahyp:hlinkClr xmlns:ahyp="http://schemas.microsoft.com/office/drawing/2018/hyperlinkcolor" val="tx"/>
                    </a:ext>
                  </a:extLst>
                </a:hlinkClick>
              </a:rPr>
              <a:t>See map of biodiversity-sensitive areas on the Key Biodiversity Areas website</a:t>
            </a:r>
            <a:endParaRPr lang="da-DK" sz="900" dirty="0">
              <a:solidFill>
                <a:schemeClr val="accent1">
                  <a:lumMod val="90000"/>
                  <a:lumOff val="10000"/>
                </a:schemeClr>
              </a:solidFill>
            </a:endParaRPr>
          </a:p>
          <a:p>
            <a:pPr algn="l">
              <a:spcAft>
                <a:spcPts val="600"/>
              </a:spcAft>
            </a:pPr>
            <a:r>
              <a:rPr lang="en-GB" sz="900" dirty="0">
                <a:solidFill>
                  <a:schemeClr val="accent1">
                    <a:lumMod val="90000"/>
                    <a:lumOff val="10000"/>
                  </a:schemeClr>
                </a:solidFill>
                <a:hlinkClick r:id="rId12" history="0">
                  <a:extLst>
                    <a:ext uri="{A12FA001-AC4F-418D-AE19-62706E023703}">
                      <ahyp:hlinkClr xmlns:ahyp="http://schemas.microsoft.com/office/drawing/2018/hyperlinkcolor" val="tx"/>
                    </a:ext>
                  </a:extLst>
                </a:hlinkClick>
              </a:rPr>
              <a:t>See UNESCO’s World Heritage List on the UNESCO website</a:t>
            </a:r>
            <a:br>
              <a:rPr sz="900" dirty="0"/>
            </a:br>
            <a:r>
              <a:rPr lang="en-GB" sz="900" b="0" i="0" u="none" strike="noStrike" cap="none" baseline="0" dirty="0">
                <a:solidFill>
                  <a:srgbClr val="276339"/>
                </a:solidFill>
                <a:effectLst/>
                <a:uFill>
                  <a:solidFill>
                    <a:prstClr val="black">
                      <a:alpha val="0"/>
                    </a:prstClr>
                  </a:solidFill>
                </a:uFill>
                <a:latin typeface="IBM Plex Sans"/>
                <a:ea typeface="IBM Plex Sans"/>
                <a:cs typeface="IBM Plex Sans"/>
              </a:rPr>
              <a:t> </a:t>
            </a:r>
          </a:p>
          <a:p>
            <a:pPr algn="l">
              <a:lnSpc>
                <a:spcPct val="106000"/>
              </a:lnSpc>
            </a:pPr>
            <a:endParaRPr lang="da-DK" sz="900" b="1" spc="-10" dirty="0">
              <a:solidFill>
                <a:schemeClr val="tx2"/>
              </a:solidFill>
            </a:endParaRPr>
          </a:p>
          <a:p>
            <a:pPr algn="l">
              <a:lnSpc>
                <a:spcPct val="106000"/>
              </a:lnSpc>
            </a:pPr>
            <a:endParaRPr lang="da-DK" sz="900" dirty="0">
              <a:solidFill>
                <a:schemeClr val="tx2"/>
              </a:solidFill>
            </a:endParaRPr>
          </a:p>
          <a:p>
            <a:pPr>
              <a:lnSpc>
                <a:spcPct val="106000"/>
              </a:lnSpc>
            </a:pPr>
            <a:endParaRPr lang="da-DK" sz="900" dirty="0">
              <a:solidFill>
                <a:schemeClr val="accent1">
                  <a:lumMod val="90000"/>
                  <a:lumOff val="10000"/>
                </a:schemeClr>
              </a:solidFill>
            </a:endParaRPr>
          </a:p>
        </p:txBody>
      </p:sp>
      <p:pic>
        <p:nvPicPr>
          <p:cNvPr id="12" name="Graphic 7">
            <a:extLst>
              <a:ext uri="{FF2B5EF4-FFF2-40B4-BE49-F238E27FC236}">
                <a16:creationId xmlns:a16="http://schemas.microsoft.com/office/drawing/2014/main" id="{E60BF0C0-4048-6ACB-F6B1-5A549BF7DCF6}"/>
              </a:ext>
              <a:ext uri="{C183D7F6-B498-43B3-948B-1728B52AA6E4}">
                <adec:decorative xmlns:adec="http://schemas.microsoft.com/office/drawing/2017/decorative" val="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264691" y="5109277"/>
            <a:ext cx="226314" cy="226314"/>
          </a:xfrm>
          <a:prstGeom prst="rect">
            <a:avLst/>
          </a:prstGeom>
        </p:spPr>
      </p:pic>
      <p:pic>
        <p:nvPicPr>
          <p:cNvPr id="7" name="Graphic 15">
            <a:extLst>
              <a:ext uri="{FF2B5EF4-FFF2-40B4-BE49-F238E27FC236}">
                <a16:creationId xmlns:a16="http://schemas.microsoft.com/office/drawing/2014/main" id="{391D29F1-7878-C428-FD34-957270F4F228}"/>
              </a:ext>
              <a:ext uri="{C183D7F6-B498-43B3-948B-1728B52AA6E4}">
                <adec:decorative xmlns:adec="http://schemas.microsoft.com/office/drawing/2017/decorative" val="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320390" y="5459653"/>
            <a:ext cx="83482" cy="88700"/>
          </a:xfrm>
          <a:prstGeom prst="rect">
            <a:avLst/>
          </a:prstGeom>
        </p:spPr>
      </p:pic>
      <p:pic>
        <p:nvPicPr>
          <p:cNvPr id="8" name="Graphic 15">
            <a:extLst>
              <a:ext uri="{FF2B5EF4-FFF2-40B4-BE49-F238E27FC236}">
                <a16:creationId xmlns:a16="http://schemas.microsoft.com/office/drawing/2014/main" id="{C0FDB581-975A-7025-0C7C-5467AF8FA65F}"/>
              </a:ext>
              <a:ext uri="{C183D7F6-B498-43B3-948B-1728B52AA6E4}">
                <adec:decorative xmlns:adec="http://schemas.microsoft.com/office/drawing/2017/decorative" val="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320390" y="5808302"/>
            <a:ext cx="83482" cy="88700"/>
          </a:xfrm>
          <a:prstGeom prst="rect">
            <a:avLst/>
          </a:prstGeom>
        </p:spPr>
      </p:pic>
      <p:pic>
        <p:nvPicPr>
          <p:cNvPr id="15" name="Graphic 15">
            <a:extLst>
              <a:ext uri="{FF2B5EF4-FFF2-40B4-BE49-F238E27FC236}">
                <a16:creationId xmlns:a16="http://schemas.microsoft.com/office/drawing/2014/main" id="{68478EB7-5B18-3C4F-9F9B-B27F2B2B1643}"/>
              </a:ext>
              <a:ext uri="{C183D7F6-B498-43B3-948B-1728B52AA6E4}">
                <adec:decorative xmlns:adec="http://schemas.microsoft.com/office/drawing/2017/decorative" val="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324829" y="6152158"/>
            <a:ext cx="83482" cy="88700"/>
          </a:xfrm>
          <a:prstGeom prst="rect">
            <a:avLst/>
          </a:prstGeom>
        </p:spPr>
      </p:pic>
      <p:pic>
        <p:nvPicPr>
          <p:cNvPr id="16" name="Graphic 15">
            <a:extLst>
              <a:ext uri="{FF2B5EF4-FFF2-40B4-BE49-F238E27FC236}">
                <a16:creationId xmlns:a16="http://schemas.microsoft.com/office/drawing/2014/main" id="{31070DC7-90A4-535B-132D-3573F2026B66}"/>
              </a:ext>
              <a:ext uri="{C183D7F6-B498-43B3-948B-1728B52AA6E4}">
                <adec:decorative xmlns:adec="http://schemas.microsoft.com/office/drawing/2017/decorative" val="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324829" y="6493180"/>
            <a:ext cx="83482" cy="887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0"/>
              </a:ext>
            </a:extLst>
          </p:cNvPr>
          <p:cNvSpPr>
            <a:spLocks noGrp="1"/>
          </p:cNvSpPr>
          <p:nvPr>
            <p:ph type="sldNum" sz="quarter" idx="12"/>
          </p:nvPr>
        </p:nvSpPr>
        <p:spPr/>
        <p:txBody>
          <a:bodyPr/>
          <a:lstStyle/>
          <a:p>
            <a:fld id="{5A0D23CF-C5A3-5445-819D-C647D180BB4B}" type="slidenum">
              <a:rPr lang="da-DK" smtClean="0"/>
              <a:t>13</a:t>
            </a:fld>
            <a:endParaRPr lang="da-DK" dirty="0"/>
          </a:p>
        </p:txBody>
      </p:sp>
    </p:spTree>
    <p:custDataLst>
      <p:tags r:id="rId1"/>
    </p:custDataLst>
    <p:extLst>
      <p:ext uri="{BB962C8B-B14F-4D97-AF65-F5344CB8AC3E}">
        <p14:creationId xmlns:p14="http://schemas.microsoft.com/office/powerpoint/2010/main" val="3306478261"/>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sz="1000" b="1" i="0" u="none" strike="noStrike" cap="none" baseline="0" dirty="0">
                <a:solidFill>
                  <a:srgbClr val="5F7D69"/>
                </a:solidFill>
                <a:effectLst/>
                <a:uFill>
                  <a:solidFill>
                    <a:prstClr val="black">
                      <a:alpha val="0"/>
                    </a:prstClr>
                  </a:solidFill>
                </a:uFill>
                <a:latin typeface="IBM Plex Sans"/>
                <a:ea typeface="IBM Plex Sans"/>
                <a:cs typeface="IBM Plex Sans"/>
              </a:rPr>
              <a:t>CLICK TO INSERT NAME OF UNDERTAKING</a:t>
            </a:r>
          </a:p>
        </p:txBody>
      </p:sp>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Water (B6)</a:t>
            </a:r>
          </a:p>
        </p:txBody>
      </p:sp>
      <p:sp>
        <p:nvSpPr>
          <p:cNvPr id="23" name="Rectangle 7">
            <a:extLst>
              <a:ext uri="{FF2B5EF4-FFF2-40B4-BE49-F238E27FC236}">
                <a16:creationId xmlns:a16="http://schemas.microsoft.com/office/drawing/2014/main" id="{5A3BE58C-2533-FE66-F6F0-0E9520EAD8E2}"/>
              </a:ext>
            </a:extLst>
          </p:cNvPr>
          <p:cNvSpPr/>
          <p:nvPr/>
        </p:nvSpPr>
        <p:spPr>
          <a:xfrm>
            <a:off x="507272" y="937220"/>
            <a:ext cx="7343772" cy="41518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be filled in in the Basic Module.</a:t>
            </a:r>
          </a:p>
          <a:p>
            <a:pPr>
              <a:lnSpc>
                <a:spcPct val="106000"/>
              </a:lnSpc>
            </a:pPr>
            <a:endParaRPr lang="da-DK" sz="900" spc="-10" dirty="0">
              <a:solidFill>
                <a:schemeClr val="bg1"/>
              </a:solidFill>
            </a:endParaRPr>
          </a:p>
        </p:txBody>
      </p:sp>
      <p:pic>
        <p:nvPicPr>
          <p:cNvPr id="24" name="Graphic 23">
            <a:extLst>
              <a:ext uri="{FF2B5EF4-FFF2-40B4-BE49-F238E27FC236}">
                <a16:creationId xmlns:a16="http://schemas.microsoft.com/office/drawing/2014/main" id="{E6A2DE32-989D-251F-CB52-B7242A02F432}"/>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1" y="1010995"/>
            <a:ext cx="207455" cy="232601"/>
          </a:xfrm>
          <a:prstGeom prst="rect">
            <a:avLst/>
          </a:prstGeom>
        </p:spPr>
      </p:pic>
      <p:graphicFrame>
        <p:nvGraphicFramePr>
          <p:cNvPr id="13" name="Table 12">
            <a:extLst>
              <a:ext uri="{FF2B5EF4-FFF2-40B4-BE49-F238E27FC236}">
                <a16:creationId xmlns:a16="http://schemas.microsoft.com/office/drawing/2014/main" id="{AE932BB9-32D4-19FC-5E73-EB89688D4CBF}"/>
              </a:ext>
            </a:extLst>
          </p:cNvPr>
          <p:cNvGraphicFramePr>
            <a:graphicFrameLocks noGrp="1"/>
          </p:cNvGraphicFramePr>
          <p:nvPr>
            <p:extLst>
              <p:ext uri="{D42A27DB-BD31-4B8C-83A1-F6EECF244321}">
                <p14:modId xmlns:p14="http://schemas.microsoft.com/office/powerpoint/2010/main" val="2425126417"/>
              </p:ext>
            </p:extLst>
          </p:nvPr>
        </p:nvGraphicFramePr>
        <p:xfrm>
          <a:off x="507272" y="1422285"/>
          <a:ext cx="7343772" cy="864000"/>
        </p:xfrm>
        <a:graphic>
          <a:graphicData uri="http://schemas.openxmlformats.org/drawingml/2006/table">
            <a:tbl>
              <a:tblPr firstRow="1">
                <a:tableStyleId>{2A488322-F2BA-4B5B-9748-0D474271808F}</a:tableStyleId>
              </a:tblPr>
              <a:tblGrid>
                <a:gridCol w="5534549">
                  <a:extLst>
                    <a:ext uri="{9D8B030D-6E8A-4147-A177-3AD203B41FA5}">
                      <a16:colId xmlns:a16="http://schemas.microsoft.com/office/drawing/2014/main" val="2698153288"/>
                    </a:ext>
                  </a:extLst>
                </a:gridCol>
                <a:gridCol w="1809223">
                  <a:extLst>
                    <a:ext uri="{9D8B030D-6E8A-4147-A177-3AD203B41FA5}">
                      <a16:colId xmlns:a16="http://schemas.microsoft.com/office/drawing/2014/main" val="2119413191"/>
                    </a:ext>
                  </a:extLst>
                </a:gridCol>
              </a:tblGrid>
              <a:tr h="288000">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Water withdrawal </a:t>
                      </a: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(paragraph 35)</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6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Year </a:t>
                      </a:r>
                      <a:r>
                        <a:rPr lang="en-GB" sz="900" b="1" i="0" u="none" strike="noStrike" cap="none" baseline="0" dirty="0">
                          <a:solidFill>
                            <a:srgbClr val="2D55FF"/>
                          </a:solidFill>
                          <a:effectLst/>
                          <a:uFill>
                            <a:solidFill>
                              <a:prstClr val="black">
                                <a:alpha val="0"/>
                              </a:prstClr>
                            </a:solidFill>
                          </a:uFill>
                          <a:latin typeface="Calibri"/>
                          <a:ea typeface="Calibri"/>
                          <a:cs typeface="Calibri"/>
                        </a:rPr>
                        <a:t>[</a:t>
                      </a:r>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Insert year</a:t>
                      </a:r>
                      <a:r>
                        <a:rPr lang="en-GB" sz="900" b="1" i="0" u="none" strike="noStrike" cap="none" baseline="0" dirty="0">
                          <a:solidFill>
                            <a:srgbClr val="2D55FF"/>
                          </a:solidFill>
                          <a:effectLst/>
                          <a:uFill>
                            <a:solidFill>
                              <a:prstClr val="black">
                                <a:alpha val="0"/>
                              </a:prstClr>
                            </a:solidFill>
                          </a:uFill>
                          <a:latin typeface="Calibri"/>
                          <a:ea typeface="Calibri"/>
                          <a:cs typeface="Calibri"/>
                        </a:rPr>
                        <a:t>]</a:t>
                      </a:r>
                      <a:endParaRPr lang="da-DK" sz="900" b="1" noProof="0" dirty="0">
                        <a:solidFill>
                          <a:srgbClr val="2D55FF"/>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288000">
                <a:tc>
                  <a:txBody>
                    <a:bodyPr/>
                    <a:lstStyle/>
                    <a:p>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Total for all locations</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m</a:t>
                      </a:r>
                      <a:r>
                        <a:rPr lang="en-GB" sz="900" b="0" i="0" u="none" strike="noStrike" cap="none" baseline="30000">
                          <a:solidFill>
                            <a:srgbClr val="2D55FF"/>
                          </a:solidFill>
                          <a:effectLst/>
                          <a:uFill>
                            <a:solidFill>
                              <a:prstClr val="black">
                                <a:alpha val="0"/>
                              </a:prstClr>
                            </a:solidFill>
                          </a:uFill>
                          <a:latin typeface="IBM Plex Sans"/>
                          <a:ea typeface="IBM Plex Sans"/>
                          <a:cs typeface="IBM Plex Sans"/>
                        </a:rPr>
                        <a:t>3</a:t>
                      </a: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288000">
                <a:tc>
                  <a:txBody>
                    <a:bodyPr/>
                    <a:lstStyle/>
                    <a:p>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From locations in areas with water scarcity (high water stress)</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m</a:t>
                      </a:r>
                      <a:r>
                        <a:rPr lang="en-GB" sz="900" b="0" i="0" u="none" strike="noStrike" cap="none" baseline="30000" dirty="0">
                          <a:solidFill>
                            <a:srgbClr val="2D55FF"/>
                          </a:solidFill>
                          <a:effectLst/>
                          <a:uFill>
                            <a:solidFill>
                              <a:prstClr val="black">
                                <a:alpha val="0"/>
                              </a:prstClr>
                            </a:solidFill>
                          </a:uFill>
                          <a:latin typeface="IBM Plex Sans"/>
                          <a:ea typeface="IBM Plex Sans"/>
                          <a:cs typeface="IBM Plex Sans"/>
                        </a:rPr>
                        <a:t>3</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39040515"/>
                  </a:ext>
                </a:extLst>
              </a:tr>
            </a:tbl>
          </a:graphicData>
        </a:graphic>
      </p:graphicFrame>
      <p:sp>
        <p:nvSpPr>
          <p:cNvPr id="3" name="Rectangle 7">
            <a:extLst>
              <a:ext uri="{FF2B5EF4-FFF2-40B4-BE49-F238E27FC236}">
                <a16:creationId xmlns:a16="http://schemas.microsoft.com/office/drawing/2014/main" id="{5802CF7F-D702-A5EA-8DCA-80A979C7D8E9}"/>
              </a:ext>
            </a:extLst>
          </p:cNvPr>
          <p:cNvSpPr/>
          <p:nvPr/>
        </p:nvSpPr>
        <p:spPr>
          <a:xfrm>
            <a:off x="507997" y="2766655"/>
            <a:ext cx="7343771" cy="140584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be filled in, if applicable,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cf.</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 </a:t>
            </a:r>
            <a:r>
              <a:rPr lang="en-GB" sz="900" i="0" u="none" strike="noStrike" cap="none" baseline="0" dirty="0">
                <a:solidFill>
                  <a:srgbClr val="FFFFFF"/>
                </a:solidFill>
                <a:effectLst/>
                <a:uFill>
                  <a:solidFill>
                    <a:prstClr val="black">
                      <a:alpha val="0"/>
                    </a:prstClr>
                  </a:solidFill>
                </a:uFill>
                <a:latin typeface="IBM Plex Sans"/>
                <a:ea typeface="IBM Plex Sans"/>
                <a:cs typeface="IBM Plex Sans"/>
              </a:rPr>
              <a:t>the</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Basic Module.</a:t>
            </a:r>
          </a:p>
          <a:p>
            <a:pPr>
              <a:lnSpc>
                <a:spcPct val="106000"/>
              </a:lnSpc>
            </a:pPr>
            <a:endParaRPr lang="da-DK" sz="900" spc="-10" dirty="0">
              <a:solidFill>
                <a:schemeClr val="bg1"/>
              </a:solidFill>
            </a:endParaRPr>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It may be relevant for your undertaking to disclose information about water consumption if it is engaged in food production </a:t>
            </a:r>
            <a:br>
              <a:rPr sz="900" dirty="0"/>
            </a:b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or uses water for irrigation of agricultural land (see definition of ‘water consumption’) (paragraph 150).</a:t>
            </a:r>
          </a:p>
          <a:p>
            <a:pPr>
              <a:lnSpc>
                <a:spcPct val="106000"/>
              </a:lnSpc>
            </a:pPr>
            <a:endParaRPr lang="da-DK" sz="900" spc="-10" dirty="0">
              <a:solidFill>
                <a:schemeClr val="bg1"/>
              </a:solidFill>
            </a:endParaRPr>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For undertakings that solely withdraw water from the public water network and discharge it into the sewer system, water consumption will be close to zero and can therefore be omitted from the report (paragraph 152).</a:t>
            </a:r>
          </a:p>
        </p:txBody>
      </p:sp>
      <p:pic>
        <p:nvPicPr>
          <p:cNvPr id="7" name="Graphic 6">
            <a:extLst>
              <a:ext uri="{FF2B5EF4-FFF2-40B4-BE49-F238E27FC236}">
                <a16:creationId xmlns:a16="http://schemas.microsoft.com/office/drawing/2014/main" id="{74A857B8-EE7C-6D71-E506-FA3070C7A839}"/>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2836534"/>
            <a:ext cx="207455" cy="232601"/>
          </a:xfrm>
          <a:prstGeom prst="rect">
            <a:avLst/>
          </a:prstGeom>
        </p:spPr>
      </p:pic>
      <p:graphicFrame>
        <p:nvGraphicFramePr>
          <p:cNvPr id="17" name="Table 16">
            <a:extLst>
              <a:ext uri="{FF2B5EF4-FFF2-40B4-BE49-F238E27FC236}">
                <a16:creationId xmlns:a16="http://schemas.microsoft.com/office/drawing/2014/main" id="{129EF77F-F7DE-E3A9-5E62-3B0DED7F1A69}"/>
              </a:ext>
            </a:extLst>
          </p:cNvPr>
          <p:cNvGraphicFramePr>
            <a:graphicFrameLocks noGrp="1"/>
          </p:cNvGraphicFramePr>
          <p:nvPr>
            <p:extLst>
              <p:ext uri="{D42A27DB-BD31-4B8C-83A1-F6EECF244321}">
                <p14:modId xmlns:p14="http://schemas.microsoft.com/office/powerpoint/2010/main" val="2167613293"/>
              </p:ext>
            </p:extLst>
          </p:nvPr>
        </p:nvGraphicFramePr>
        <p:xfrm>
          <a:off x="507273" y="4254094"/>
          <a:ext cx="7343771" cy="864000"/>
        </p:xfrm>
        <a:graphic>
          <a:graphicData uri="http://schemas.openxmlformats.org/drawingml/2006/table">
            <a:tbl>
              <a:tblPr firstRow="1">
                <a:tableStyleId>{2A488322-F2BA-4B5B-9748-0D474271808F}</a:tableStyleId>
              </a:tblPr>
              <a:tblGrid>
                <a:gridCol w="5534548">
                  <a:extLst>
                    <a:ext uri="{9D8B030D-6E8A-4147-A177-3AD203B41FA5}">
                      <a16:colId xmlns:a16="http://schemas.microsoft.com/office/drawing/2014/main" val="2698153288"/>
                    </a:ext>
                  </a:extLst>
                </a:gridCol>
                <a:gridCol w="1809223">
                  <a:extLst>
                    <a:ext uri="{9D8B030D-6E8A-4147-A177-3AD203B41FA5}">
                      <a16:colId xmlns:a16="http://schemas.microsoft.com/office/drawing/2014/main" val="2119413191"/>
                    </a:ext>
                  </a:extLst>
                </a:gridCol>
              </a:tblGrid>
              <a:tr h="288000">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Water consumption </a:t>
                      </a: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(paragraph 36)</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6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Year </a:t>
                      </a:r>
                      <a:r>
                        <a:rPr lang="en-GB" sz="900" b="1" i="0" u="none" strike="noStrike" cap="none" baseline="0" dirty="0">
                          <a:solidFill>
                            <a:srgbClr val="2D55FF"/>
                          </a:solidFill>
                          <a:effectLst/>
                          <a:uFill>
                            <a:solidFill>
                              <a:prstClr val="black">
                                <a:alpha val="0"/>
                              </a:prstClr>
                            </a:solidFill>
                          </a:uFill>
                          <a:latin typeface="Calibri"/>
                          <a:ea typeface="Calibri"/>
                          <a:cs typeface="Calibri"/>
                        </a:rPr>
                        <a:t>[</a:t>
                      </a:r>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Insert year</a:t>
                      </a:r>
                      <a:r>
                        <a:rPr lang="en-GB" sz="900" b="1" i="0" u="none" strike="noStrike" cap="none" baseline="0" dirty="0">
                          <a:solidFill>
                            <a:srgbClr val="2D55FF"/>
                          </a:solidFill>
                          <a:effectLst/>
                          <a:uFill>
                            <a:solidFill>
                              <a:prstClr val="black">
                                <a:alpha val="0"/>
                              </a:prstClr>
                            </a:solidFill>
                          </a:uFill>
                          <a:latin typeface="Calibri"/>
                          <a:ea typeface="Calibri"/>
                          <a:cs typeface="Calibri"/>
                        </a:rPr>
                        <a:t>]</a:t>
                      </a:r>
                      <a:endParaRPr lang="da-DK" sz="900" b="1" noProof="0" dirty="0">
                        <a:solidFill>
                          <a:srgbClr val="2D55FF"/>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288000">
                <a:tc>
                  <a:txBody>
                    <a:bodyPr/>
                    <a:lstStyle/>
                    <a:p>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Total for all locations</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m</a:t>
                      </a:r>
                      <a:r>
                        <a:rPr lang="en-GB" sz="900" b="0" i="0" u="none" strike="noStrike" cap="none" baseline="30000">
                          <a:solidFill>
                            <a:srgbClr val="2D55FF"/>
                          </a:solidFill>
                          <a:effectLst/>
                          <a:uFill>
                            <a:solidFill>
                              <a:prstClr val="black">
                                <a:alpha val="0"/>
                              </a:prstClr>
                            </a:solidFill>
                          </a:uFill>
                          <a:latin typeface="IBM Plex Sans"/>
                          <a:ea typeface="IBM Plex Sans"/>
                          <a:cs typeface="IBM Plex Sans"/>
                        </a:rPr>
                        <a:t>3</a:t>
                      </a: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288000">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From locations in areas with water scarcity (high water stress)</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m</a:t>
                      </a:r>
                      <a:r>
                        <a:rPr lang="en-GB" sz="900" b="0" i="0" u="none" strike="noStrike" cap="none" baseline="30000" dirty="0">
                          <a:solidFill>
                            <a:srgbClr val="2D55FF"/>
                          </a:solidFill>
                          <a:effectLst/>
                          <a:uFill>
                            <a:solidFill>
                              <a:prstClr val="black">
                                <a:alpha val="0"/>
                              </a:prstClr>
                            </a:solidFill>
                          </a:uFill>
                          <a:latin typeface="IBM Plex Sans"/>
                          <a:ea typeface="IBM Plex Sans"/>
                          <a:cs typeface="IBM Plex Sans"/>
                        </a:rPr>
                        <a:t>3</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4175797269"/>
                  </a:ext>
                </a:extLst>
              </a:tr>
            </a:tbl>
          </a:graphicData>
        </a:graphic>
      </p:graphicFrame>
      <p:sp>
        <p:nvSpPr>
          <p:cNvPr id="2" name="Rectangle 21">
            <a:extLst>
              <a:ext uri="{FF2B5EF4-FFF2-40B4-BE49-F238E27FC236}">
                <a16:creationId xmlns:a16="http://schemas.microsoft.com/office/drawing/2014/main" id="{D128A6D7-F647-4F7E-4598-C2DD4F421948}"/>
              </a:ext>
            </a:extLst>
          </p:cNvPr>
          <p:cNvSpPr/>
          <p:nvPr/>
        </p:nvSpPr>
        <p:spPr>
          <a:xfrm>
            <a:off x="507268" y="5199684"/>
            <a:ext cx="7343776" cy="864000"/>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Guidance on how to fill in disclosure </a:t>
            </a:r>
          </a:p>
          <a:p>
            <a:pPr algn="l">
              <a:lnSpc>
                <a:spcPct val="106000"/>
              </a:lnSpc>
            </a:pPr>
            <a:endParaRPr lang="da-DK" sz="900" spc="-10">
              <a:solidFill>
                <a:schemeClr val="tx2"/>
              </a:solidFill>
            </a:endParaRPr>
          </a:p>
          <a:p>
            <a:pPr algn="l">
              <a:lnSpc>
                <a:spcPct val="106000"/>
              </a:lnSpc>
            </a:pPr>
            <a:r>
              <a:rPr lang="en-GB" sz="900" b="0" i="1" u="none" strike="noStrike" cap="none" baseline="0">
                <a:solidFill>
                  <a:srgbClr val="1B4528"/>
                </a:solidFill>
                <a:effectLst/>
                <a:uFill>
                  <a:solidFill>
                    <a:prstClr val="black">
                      <a:alpha val="0"/>
                    </a:prstClr>
                  </a:solidFill>
                </a:uFill>
                <a:latin typeface="IBM Plex Sans"/>
                <a:ea typeface="IBM Plex Sans"/>
                <a:cs typeface="IBM Plex Sans"/>
              </a:rPr>
              <a:t>Water consumption = Water withdrawal - Water discharge</a:t>
            </a:r>
          </a:p>
          <a:p>
            <a:pPr algn="l">
              <a:lnSpc>
                <a:spcPct val="106000"/>
              </a:lnSpc>
            </a:pPr>
            <a:endParaRPr lang="da-DK" sz="900" i="1" spc="-10">
              <a:solidFill>
                <a:schemeClr val="tx2"/>
              </a:solidFill>
            </a:endParaRPr>
          </a:p>
        </p:txBody>
      </p:sp>
      <p:pic>
        <p:nvPicPr>
          <p:cNvPr id="12" name="Graphic 19">
            <a:extLst>
              <a:ext uri="{FF2B5EF4-FFF2-40B4-BE49-F238E27FC236}">
                <a16:creationId xmlns:a16="http://schemas.microsoft.com/office/drawing/2014/main" id="{5FD980C7-E371-B5A5-FAAB-E8CE1AFF65D1}"/>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1801" y="5319414"/>
            <a:ext cx="207455" cy="232601"/>
          </a:xfrm>
          <a:prstGeom prst="rect">
            <a:avLst/>
          </a:prstGeom>
        </p:spPr>
      </p:pic>
      <p:sp>
        <p:nvSpPr>
          <p:cNvPr id="9" name="Rectangle 8">
            <a:extLst>
              <a:ext uri="{FF2B5EF4-FFF2-40B4-BE49-F238E27FC236}">
                <a16:creationId xmlns:a16="http://schemas.microsoft.com/office/drawing/2014/main" id="{6BA69447-1B8D-C7F8-4B46-3C533D263FD3}"/>
              </a:ext>
            </a:extLst>
          </p:cNvPr>
          <p:cNvSpPr/>
          <p:nvPr/>
        </p:nvSpPr>
        <p:spPr>
          <a:xfrm>
            <a:off x="8041305" y="942743"/>
            <a:ext cx="3642695" cy="5782148"/>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Defined terms</a:t>
            </a:r>
            <a:endParaRPr lang="da-DK" sz="900" spc="-10" dirty="0">
              <a:solidFill>
                <a:schemeClr val="tx2"/>
              </a:solidFill>
            </a:endParaRPr>
          </a:p>
          <a:p>
            <a:pPr algn="l">
              <a:lnSpc>
                <a:spcPct val="106000"/>
              </a:lnSpc>
            </a:pPr>
            <a:endParaRPr lang="da-DK" sz="900" spc="-10" dirty="0">
              <a:solidFill>
                <a:schemeClr val="tx2"/>
              </a:solidFill>
            </a:endParaRPr>
          </a:p>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Water withdrawal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is the sum of all water drawn into the boundaries of the undertaking from all sources for any use over the course of the reporting period.</a:t>
            </a:r>
          </a:p>
          <a:p>
            <a:pPr algn="l">
              <a:lnSpc>
                <a:spcPct val="106000"/>
              </a:lnSpc>
            </a:pPr>
            <a:endParaRPr lang="da-DK" sz="900" b="1" spc="-10" dirty="0">
              <a:solidFill>
                <a:schemeClr val="tx2"/>
              </a:solidFill>
              <a:latin typeface="+mj-lt"/>
            </a:endParaRPr>
          </a:p>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Water consumption</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is the amount of water drawn into the boundaries of the undertaking (or facility) and </a:t>
            </a: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not discharged back into the water environment or to a third party over the course of the reporting period.</a:t>
            </a: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An undertaking’s water consumption typically relates to some of the following activities: </a:t>
            </a:r>
          </a:p>
          <a:p>
            <a:pPr marL="228600" indent="-228600" algn="l">
              <a:lnSpc>
                <a:spcPct val="106000"/>
              </a:lnSpc>
              <a:buFont typeface="+mj-lt"/>
              <a:buAutoNum type="alphaLcParen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Water evaporated – e.g. in thermal energy processes such as drying or power generation. </a:t>
            </a:r>
          </a:p>
          <a:p>
            <a:pPr marL="228600" indent="-228600" algn="l">
              <a:lnSpc>
                <a:spcPct val="106000"/>
              </a:lnSpc>
              <a:buFont typeface="+mj-lt"/>
              <a:buAutoNum type="alphaLcParen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Water embedded in products – e.g. in food production. </a:t>
            </a:r>
          </a:p>
          <a:p>
            <a:pPr marL="228600" indent="-228600" algn="l">
              <a:lnSpc>
                <a:spcPct val="106000"/>
              </a:lnSpc>
              <a:buFont typeface="+mj-lt"/>
              <a:buAutoNum type="alphaLcParen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Water for irrigation purposes – e.g. used in agriculture or for watering the undertaking’s areas.</a:t>
            </a:r>
          </a:p>
          <a:p>
            <a:pPr algn="l">
              <a:lnSpc>
                <a:spcPct val="106000"/>
              </a:lnSpc>
            </a:pPr>
            <a:endParaRPr lang="da-DK" sz="900" spc="-10" dirty="0">
              <a:solidFill>
                <a:schemeClr val="tx2"/>
              </a:solidFill>
            </a:endParaRPr>
          </a:p>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Water discharge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is the amount of water transferred directly to lakes, rivers, the public sewer system etc. or to other companies.</a:t>
            </a:r>
          </a:p>
          <a:p>
            <a:pPr algn="l">
              <a:lnSpc>
                <a:spcPct val="106000"/>
              </a:lnSpc>
            </a:pPr>
            <a:endParaRPr lang="da-DK" sz="900" b="1" spc="-10" dirty="0">
              <a:solidFill>
                <a:schemeClr val="tx2"/>
              </a:solidFill>
              <a:latin typeface="+mj-lt"/>
            </a:endParaRP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In this context, </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sites</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refer to your undertaking’s own areas and facilities (i.e. not the value chain).</a:t>
            </a:r>
          </a:p>
          <a:p>
            <a:pPr algn="l">
              <a:lnSpc>
                <a:spcPct val="106000"/>
              </a:lnSpc>
            </a:pPr>
            <a:endParaRPr lang="da-DK" sz="900" spc="-10" dirty="0">
              <a:solidFill>
                <a:schemeClr val="tx2"/>
              </a:solidFill>
            </a:endParaRPr>
          </a:p>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Water stress/water scarcity: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Defined as areas/regions where the total water withdrawal as a percentage of resources is high (40-80%) or extremely high (more than 80%). </a:t>
            </a:r>
          </a:p>
          <a:p>
            <a:pPr algn="l">
              <a:lnSpc>
                <a:spcPct val="106000"/>
              </a:lnSpc>
            </a:pPr>
            <a:endParaRPr lang="da-DK" sz="900" spc="-10" dirty="0">
              <a:solidFill>
                <a:schemeClr val="tx2"/>
              </a:solidFill>
            </a:endParaRP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You can use publicly available tools that have mapped water scarcity on a global scale, such as the WRI Aqueduct Risk Atlas: </a:t>
            </a:r>
          </a:p>
          <a:p>
            <a:pPr algn="l">
              <a:lnSpc>
                <a:spcPct val="106000"/>
              </a:lnSpc>
            </a:pPr>
            <a:endParaRPr lang="da-DK" sz="900" spc="-10" dirty="0">
              <a:solidFill>
                <a:schemeClr val="tx2"/>
              </a:solidFill>
              <a:hlinkClick r:id="rId7">
                <a:extLst>
                  <a:ext uri="{A12FA001-AC4F-418D-AE19-62706E023703}">
                    <ahyp:hlinkClr xmlns:ahyp="http://schemas.microsoft.com/office/drawing/2018/hyperlinkcolor" val="tx"/>
                  </a:ext>
                </a:extLst>
              </a:hlinkClick>
            </a:endParaRPr>
          </a:p>
          <a:p>
            <a:pPr>
              <a:lnSpc>
                <a:spcPct val="106000"/>
              </a:lnSpc>
            </a:pPr>
            <a:r>
              <a:rPr lang="en-GB" sz="900" spc="-10" dirty="0">
                <a:solidFill>
                  <a:srgbClr val="32583E"/>
                </a:solidFill>
                <a:hlinkClick r:id="rId7" history="0">
                  <a:extLst>
                    <a:ext uri="{A12FA001-AC4F-418D-AE19-62706E023703}">
                      <ahyp:hlinkClr xmlns:ahyp="http://schemas.microsoft.com/office/drawing/2018/hyperlinkcolor" val="tx"/>
                    </a:ext>
                  </a:extLst>
                </a:hlinkClick>
              </a:rPr>
              <a:t>Find the WRI Aqueduct Water Risk Atlas at wri.org. </a:t>
            </a:r>
            <a:endParaRPr lang="en-GB" sz="900" spc="-10" dirty="0">
              <a:solidFill>
                <a:srgbClr val="32583E"/>
              </a:solidFill>
            </a:endParaRPr>
          </a:p>
          <a:p>
            <a:pPr algn="l">
              <a:lnSpc>
                <a:spcPct val="106000"/>
              </a:lnSpc>
            </a:pPr>
            <a:endParaRPr lang="da-DK" sz="900" spc="-10" dirty="0">
              <a:solidFill>
                <a:schemeClr val="tx2"/>
              </a:solidFill>
            </a:endParaRP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At present no areas in Denmark have been identified by the WRI as areas with water scarcity. </a:t>
            </a:r>
          </a:p>
          <a:p>
            <a:pPr algn="l">
              <a:lnSpc>
                <a:spcPct val="106000"/>
              </a:lnSpc>
            </a:pPr>
            <a:endParaRPr lang="da-DK" sz="900" spc="-10" dirty="0">
              <a:solidFill>
                <a:schemeClr val="tx2"/>
              </a:solidFill>
            </a:endParaRPr>
          </a:p>
        </p:txBody>
      </p:sp>
      <p:pic>
        <p:nvPicPr>
          <p:cNvPr id="22" name="Graphic 21">
            <a:extLst>
              <a:ext uri="{FF2B5EF4-FFF2-40B4-BE49-F238E27FC236}">
                <a16:creationId xmlns:a16="http://schemas.microsoft.com/office/drawing/2014/main" id="{36952491-99F6-5886-BAC0-03B953537E57}"/>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108823" y="1028513"/>
            <a:ext cx="257747" cy="232600"/>
          </a:xfrm>
          <a:prstGeom prst="rect">
            <a:avLst/>
          </a:prstGeom>
        </p:spPr>
      </p:pic>
      <p:pic>
        <p:nvPicPr>
          <p:cNvPr id="8" name="Graphic 15">
            <a:extLst>
              <a:ext uri="{FF2B5EF4-FFF2-40B4-BE49-F238E27FC236}">
                <a16:creationId xmlns:a16="http://schemas.microsoft.com/office/drawing/2014/main" id="{E5CDA240-A9BB-40C3-8F2C-B39361597B73}"/>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189742" y="6016060"/>
            <a:ext cx="83482" cy="887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0"/>
              </a:ext>
            </a:extLst>
          </p:cNvPr>
          <p:cNvSpPr>
            <a:spLocks noGrp="1"/>
          </p:cNvSpPr>
          <p:nvPr>
            <p:ph type="sldNum" sz="quarter" idx="12"/>
          </p:nvPr>
        </p:nvSpPr>
        <p:spPr/>
        <p:txBody>
          <a:bodyPr/>
          <a:lstStyle/>
          <a:p>
            <a:fld id="{5A0D23CF-C5A3-5445-819D-C647D180BB4B}" type="slidenum">
              <a:rPr lang="da-DK" smtClean="0"/>
              <a:t>14</a:t>
            </a:fld>
            <a:endParaRPr lang="da-DK"/>
          </a:p>
        </p:txBody>
      </p:sp>
    </p:spTree>
    <p:custDataLst>
      <p:tags r:id="rId1"/>
    </p:custDataLst>
    <p:extLst>
      <p:ext uri="{BB962C8B-B14F-4D97-AF65-F5344CB8AC3E}">
        <p14:creationId xmlns:p14="http://schemas.microsoft.com/office/powerpoint/2010/main" val="99965882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sz="1000" b="1" i="0" u="none" strike="noStrike" cap="none" baseline="0" dirty="0">
                <a:solidFill>
                  <a:srgbClr val="5F7D69"/>
                </a:solidFill>
                <a:effectLst/>
                <a:uFill>
                  <a:solidFill>
                    <a:prstClr val="black">
                      <a:alpha val="0"/>
                    </a:prstClr>
                  </a:solidFill>
                </a:uFill>
                <a:latin typeface="IBM Plex Sans"/>
                <a:ea typeface="IBM Plex Sans"/>
                <a:cs typeface="IBM Plex Sans"/>
              </a:rPr>
              <a:t>CLICK TO INSERT NAME OF UNDERTAKING</a:t>
            </a:r>
          </a:p>
        </p:txBody>
      </p:sp>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Resource use, circular economy and waste management (B7) </a:t>
            </a:r>
          </a:p>
        </p:txBody>
      </p:sp>
      <p:sp>
        <p:nvSpPr>
          <p:cNvPr id="21" name="Rectangle 7">
            <a:extLst>
              <a:ext uri="{FF2B5EF4-FFF2-40B4-BE49-F238E27FC236}">
                <a16:creationId xmlns:a16="http://schemas.microsoft.com/office/drawing/2014/main" id="{1D94FD4F-E2CB-A0F5-12CD-7D73825129E4}"/>
              </a:ext>
            </a:extLst>
          </p:cNvPr>
          <p:cNvSpPr/>
          <p:nvPr/>
        </p:nvSpPr>
        <p:spPr>
          <a:xfrm>
            <a:off x="508000" y="1015999"/>
            <a:ext cx="7343772" cy="41518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be filled in in the Basic Module.</a:t>
            </a:r>
          </a:p>
        </p:txBody>
      </p:sp>
      <p:pic>
        <p:nvPicPr>
          <p:cNvPr id="22" name="Graphic 21">
            <a:extLst>
              <a:ext uri="{FF2B5EF4-FFF2-40B4-BE49-F238E27FC236}">
                <a16:creationId xmlns:a16="http://schemas.microsoft.com/office/drawing/2014/main" id="{7E278E08-00A8-7343-0395-14666E2EE205}"/>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1095978"/>
            <a:ext cx="207455" cy="232601"/>
          </a:xfrm>
          <a:prstGeom prst="rect">
            <a:avLst/>
          </a:prstGeom>
        </p:spPr>
      </p:pic>
      <p:sp>
        <p:nvSpPr>
          <p:cNvPr id="19" name="TextBox 18">
            <a:extLst>
              <a:ext uri="{FF2B5EF4-FFF2-40B4-BE49-F238E27FC236}">
                <a16:creationId xmlns:a16="http://schemas.microsoft.com/office/drawing/2014/main" id="{9AE2B49D-86A6-4251-868A-AF62FA0A8AF3}"/>
              </a:ext>
            </a:extLst>
          </p:cNvPr>
          <p:cNvSpPr txBox="1"/>
          <p:nvPr/>
        </p:nvSpPr>
        <p:spPr>
          <a:xfrm>
            <a:off x="517939" y="1500976"/>
            <a:ext cx="7333174" cy="299409"/>
          </a:xfrm>
          <a:prstGeom prst="rect">
            <a:avLst/>
          </a:prstGeom>
          <a:solidFill>
            <a:srgbClr val="D1DAD4"/>
          </a:solidFill>
          <a:ln w="3175">
            <a:solidFill>
              <a:srgbClr val="1B4528"/>
            </a:solidFill>
          </a:ln>
        </p:spPr>
        <p:txBody>
          <a:bodyPr wrap="square" lIns="36000" tIns="79200" rIns="36000" bIns="7920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Information on the application of circular economy principles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37)</a:t>
            </a:r>
            <a:endParaRPr lang="en-GB" sz="900" b="0" dirty="0">
              <a:solidFill>
                <a:schemeClr val="tx2"/>
              </a:solidFill>
            </a:endParaRPr>
          </a:p>
        </p:txBody>
      </p:sp>
      <p:sp>
        <p:nvSpPr>
          <p:cNvPr id="18" name="TextBox 17">
            <a:extLst>
              <a:ext uri="{FF2B5EF4-FFF2-40B4-BE49-F238E27FC236}">
                <a16:creationId xmlns:a16="http://schemas.microsoft.com/office/drawing/2014/main" id="{0BE24F6B-5654-4A3B-955F-8F788631D8F1}"/>
              </a:ext>
            </a:extLst>
          </p:cNvPr>
          <p:cNvSpPr txBox="1"/>
          <p:nvPr/>
        </p:nvSpPr>
        <p:spPr>
          <a:xfrm>
            <a:off x="517939" y="1797734"/>
            <a:ext cx="3827780" cy="611070"/>
          </a:xfrm>
          <a:prstGeom prst="rect">
            <a:avLst/>
          </a:prstGeom>
          <a:solidFill>
            <a:srgbClr val="D1DAD4"/>
          </a:solidFill>
          <a:ln w="3175">
            <a:solidFill>
              <a:srgbClr val="1B4528"/>
            </a:solidFill>
          </a:ln>
        </p:spPr>
        <p:txBody>
          <a:bodyPr wrap="square" lIns="36000" tIns="234000" rIns="36000" bIns="234000" rtlCol="0">
            <a:spAutoFit/>
          </a:bodyPr>
          <a:lstStyle/>
          <a:p>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My undertaking applies circular economy principles</a:t>
            </a:r>
            <a:endParaRPr lang="en-GB" sz="900" b="0" dirty="0">
              <a:solidFill>
                <a:schemeClr val="tx2"/>
              </a:solidFill>
            </a:endParaRPr>
          </a:p>
        </p:txBody>
      </p:sp>
      <p:graphicFrame>
        <p:nvGraphicFramePr>
          <p:cNvPr id="13" name="Table 12">
            <a:extLst>
              <a:ext uri="{FF2B5EF4-FFF2-40B4-BE49-F238E27FC236}">
                <a16:creationId xmlns:a16="http://schemas.microsoft.com/office/drawing/2014/main" id="{AE932BB9-32D4-19FC-5E73-EB89688D4CBF}"/>
              </a:ext>
            </a:extLst>
          </p:cNvPr>
          <p:cNvGraphicFramePr>
            <a:graphicFrameLocks noGrp="1"/>
          </p:cNvGraphicFramePr>
          <p:nvPr>
            <p:extLst>
              <p:ext uri="{D42A27DB-BD31-4B8C-83A1-F6EECF244321}">
                <p14:modId xmlns:p14="http://schemas.microsoft.com/office/powerpoint/2010/main" val="3018933319"/>
              </p:ext>
            </p:extLst>
          </p:nvPr>
        </p:nvGraphicFramePr>
        <p:xfrm>
          <a:off x="4346486" y="1799396"/>
          <a:ext cx="3503027" cy="612000"/>
        </p:xfrm>
        <a:graphic>
          <a:graphicData uri="http://schemas.openxmlformats.org/drawingml/2006/table">
            <a:tbl>
              <a:tblPr firstRow="1" firstCol="1">
                <a:tableStyleId>{2A488322-F2BA-4B5B-9748-0D474271808F}</a:tableStyleId>
              </a:tblPr>
              <a:tblGrid>
                <a:gridCol w="1668887">
                  <a:extLst>
                    <a:ext uri="{9D8B030D-6E8A-4147-A177-3AD203B41FA5}">
                      <a16:colId xmlns:a16="http://schemas.microsoft.com/office/drawing/2014/main" val="2119413191"/>
                    </a:ext>
                  </a:extLst>
                </a:gridCol>
                <a:gridCol w="1834140">
                  <a:extLst>
                    <a:ext uri="{9D8B030D-6E8A-4147-A177-3AD203B41FA5}">
                      <a16:colId xmlns:a16="http://schemas.microsoft.com/office/drawing/2014/main" val="656209149"/>
                    </a:ext>
                  </a:extLst>
                </a:gridCol>
              </a:tblGrid>
              <a:tr h="306000">
                <a:tc>
                  <a:txBody>
                    <a:bodyPr/>
                    <a:lstStyle/>
                    <a:p>
                      <a:pPr algn="ct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Yes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ct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No</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306000">
                <a:tc>
                  <a:txBody>
                    <a:bodyPr/>
                    <a:lstStyle/>
                    <a:p>
                      <a:pPr algn="ct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[Tick the appropriate box]</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[Tick the appropriate box]</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bl>
          </a:graphicData>
        </a:graphic>
      </p:graphicFrame>
      <p:sp>
        <p:nvSpPr>
          <p:cNvPr id="10" name="Rectangle 7">
            <a:extLst>
              <a:ext uri="{FF2B5EF4-FFF2-40B4-BE49-F238E27FC236}">
                <a16:creationId xmlns:a16="http://schemas.microsoft.com/office/drawing/2014/main" id="{38B46E8D-2448-F8D5-F29D-1A1FEBD79915}"/>
              </a:ext>
            </a:extLst>
          </p:cNvPr>
          <p:cNvSpPr/>
          <p:nvPr/>
        </p:nvSpPr>
        <p:spPr>
          <a:xfrm>
            <a:off x="508000" y="2666638"/>
            <a:ext cx="7343772" cy="65071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be filled in, if applicable,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cf.</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 the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Basic Module.</a:t>
            </a:r>
          </a:p>
          <a:p>
            <a:pPr>
              <a:lnSpc>
                <a:spcPct val="106000"/>
              </a:lnSpc>
            </a:pPr>
            <a:endParaRPr lang="da-DK" sz="900" spc="-10" dirty="0">
              <a:solidFill>
                <a:schemeClr val="bg1"/>
              </a:solidFill>
            </a:endParaRPr>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You only need to fill in this disclosure if you answered YES above.</a:t>
            </a:r>
          </a:p>
        </p:txBody>
      </p:sp>
      <p:pic>
        <p:nvPicPr>
          <p:cNvPr id="11" name="Graphic 21">
            <a:extLst>
              <a:ext uri="{FF2B5EF4-FFF2-40B4-BE49-F238E27FC236}">
                <a16:creationId xmlns:a16="http://schemas.microsoft.com/office/drawing/2014/main" id="{0087F1B8-1F01-759C-3BE8-A379F1CFCD12}"/>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1" y="2757932"/>
            <a:ext cx="207455" cy="232601"/>
          </a:xfrm>
          <a:prstGeom prst="rect">
            <a:avLst/>
          </a:prstGeom>
        </p:spPr>
      </p:pic>
      <p:graphicFrame>
        <p:nvGraphicFramePr>
          <p:cNvPr id="2" name="Table 2">
            <a:extLst>
              <a:ext uri="{FF2B5EF4-FFF2-40B4-BE49-F238E27FC236}">
                <a16:creationId xmlns:a16="http://schemas.microsoft.com/office/drawing/2014/main" id="{73C59346-F692-8EEE-6728-75E283DC6C9B}"/>
              </a:ext>
            </a:extLst>
          </p:cNvPr>
          <p:cNvGraphicFramePr>
            <a:graphicFrameLocks noGrp="1"/>
          </p:cNvGraphicFramePr>
          <p:nvPr>
            <p:extLst>
              <p:ext uri="{D42A27DB-BD31-4B8C-83A1-F6EECF244321}">
                <p14:modId xmlns:p14="http://schemas.microsoft.com/office/powerpoint/2010/main" val="3811372738"/>
              </p:ext>
            </p:extLst>
          </p:nvPr>
        </p:nvGraphicFramePr>
        <p:xfrm>
          <a:off x="518600" y="3432749"/>
          <a:ext cx="7343774" cy="2106337"/>
        </p:xfrm>
        <a:graphic>
          <a:graphicData uri="http://schemas.openxmlformats.org/drawingml/2006/table">
            <a:tbl>
              <a:tblPr firstRow="1">
                <a:tableStyleId>{2A488322-F2BA-4B5B-9748-0D474271808F}</a:tableStyleId>
              </a:tblPr>
              <a:tblGrid>
                <a:gridCol w="7343774">
                  <a:extLst>
                    <a:ext uri="{9D8B030D-6E8A-4147-A177-3AD203B41FA5}">
                      <a16:colId xmlns:a16="http://schemas.microsoft.com/office/drawing/2014/main" val="2698153288"/>
                    </a:ext>
                  </a:extLst>
                </a:gridCol>
              </a:tblGrid>
              <a:tr h="306337">
                <a:tc>
                  <a:txBody>
                    <a:bodyPr/>
                    <a:lstStyle/>
                    <a:p>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Description of how </a:t>
                      </a:r>
                      <a:r>
                        <a:rPr lang="en-GB" sz="900" b="1" i="0" u="none" strike="noStrike" cap="none" baseline="0" dirty="0">
                          <a:solidFill>
                            <a:srgbClr val="2D55FF"/>
                          </a:solidFill>
                          <a:effectLst/>
                          <a:uFill>
                            <a:solidFill>
                              <a:prstClr val="black">
                                <a:alpha val="0"/>
                              </a:prstClr>
                            </a:solidFill>
                          </a:uFill>
                          <a:latin typeface="Calibri"/>
                          <a:ea typeface="Calibri"/>
                          <a:cs typeface="Calibri"/>
                        </a:rPr>
                        <a:t>[I</a:t>
                      </a:r>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nsert name of undertaking</a:t>
                      </a:r>
                      <a:r>
                        <a:rPr lang="en-GB" sz="900" b="1" i="0" u="none" strike="noStrike" cap="none" baseline="0" dirty="0">
                          <a:solidFill>
                            <a:srgbClr val="2D55FF"/>
                          </a:solidFill>
                          <a:effectLst/>
                          <a:uFill>
                            <a:solidFill>
                              <a:prstClr val="black">
                                <a:alpha val="0"/>
                              </a:prstClr>
                            </a:solidFill>
                          </a:uFill>
                          <a:latin typeface="Calibri"/>
                          <a:ea typeface="Calibri"/>
                          <a:cs typeface="Calibri"/>
                        </a:rPr>
                        <a:t>]</a:t>
                      </a:r>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 </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works with circular economy principles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37)</a:t>
                      </a:r>
                      <a:endParaRPr lang="en-GB" sz="900" b="0" dirty="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1800000">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description of how your undertaking works with circular economy principles. </a:t>
                      </a:r>
                    </a:p>
                    <a:p>
                      <a:pPr algn="l"/>
                      <a:endParaRPr lang="da-DK" sz="900" b="0" dirty="0">
                        <a:solidFill>
                          <a:srgbClr val="2D55FF"/>
                        </a:solidFill>
                      </a:endParaRPr>
                    </a:p>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Circular principles include, for example:</a:t>
                      </a:r>
                    </a:p>
                    <a:p>
                      <a:pPr algn="l"/>
                      <a:endParaRPr lang="da-DK" sz="900" b="0" dirty="0">
                        <a:solidFill>
                          <a:srgbClr val="2D55FF"/>
                        </a:solidFill>
                      </a:endParaRPr>
                    </a:p>
                    <a:p>
                      <a:pPr algn="l"/>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Reduction of waste and pollution </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 e.g. through process improvements and design, by incorporating usability, reusability, recycling, repairability, disassembly and remanufacturing</a:t>
                      </a:r>
                    </a:p>
                    <a:p>
                      <a:pPr algn="l"/>
                      <a:endParaRPr lang="da-DK" sz="900" b="0" dirty="0">
                        <a:solidFill>
                          <a:srgbClr val="2D55FF"/>
                        </a:solidFill>
                      </a:endParaRPr>
                    </a:p>
                    <a:p>
                      <a:pPr algn="l"/>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Circular products and materials </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 e.g. business systems, design for reuse and recycling, use of biomaterials and their recirculation, also in connection with secondary material flows, such as the use of bio-based plant film instead of plastic in agricultural production.</a:t>
                      </a:r>
                    </a:p>
                    <a:p>
                      <a:pPr algn="l"/>
                      <a:endParaRPr lang="da-DK" sz="900" b="0" kern="1200" dirty="0">
                        <a:solidFill>
                          <a:schemeClr val="accent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513257532"/>
                  </a:ext>
                </a:extLst>
              </a:tr>
            </a:tbl>
          </a:graphicData>
        </a:graphic>
      </p:graphicFrame>
      <p:sp>
        <p:nvSpPr>
          <p:cNvPr id="8" name="Rectangle 7">
            <a:extLst>
              <a:ext uri="{FF2B5EF4-FFF2-40B4-BE49-F238E27FC236}">
                <a16:creationId xmlns:a16="http://schemas.microsoft.com/office/drawing/2014/main" id="{9934D2AB-E6CF-078C-41F7-143652518A2B}"/>
              </a:ext>
            </a:extLst>
          </p:cNvPr>
          <p:cNvSpPr/>
          <p:nvPr/>
        </p:nvSpPr>
        <p:spPr>
          <a:xfrm>
            <a:off x="8169275" y="1015999"/>
            <a:ext cx="3514725" cy="1890234"/>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Defined terms</a:t>
            </a:r>
          </a:p>
          <a:p>
            <a:pPr algn="l">
              <a:lnSpc>
                <a:spcPct val="106000"/>
              </a:lnSpc>
            </a:pPr>
            <a:endParaRPr lang="da-DK" sz="900" spc="-10" dirty="0">
              <a:solidFill>
                <a:schemeClr val="tx2"/>
              </a:solidFill>
            </a:endParaRPr>
          </a:p>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The circular economy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is about optimising the use of resources</a:t>
            </a:r>
            <a:r>
              <a:rPr lang="hr-HR" sz="900" b="0" i="0" u="none" strike="noStrike" cap="none" baseline="0" dirty="0">
                <a:solidFill>
                  <a:srgbClr val="1B4528"/>
                </a:solidFill>
                <a:effectLst/>
                <a:uFill>
                  <a:solidFill>
                    <a:prstClr val="black">
                      <a:alpha val="0"/>
                    </a:prstClr>
                  </a:solidFill>
                </a:uFill>
                <a:latin typeface="IBM Plex Sans"/>
                <a:ea typeface="IBM Plex Sans"/>
                <a:cs typeface="IBM Plex Sans"/>
              </a:rPr>
              <a:t>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and materials, so your products last longer, </a:t>
            </a: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and so they can be repaired and reused more easily.</a:t>
            </a:r>
          </a:p>
          <a:p>
            <a:pPr algn="l">
              <a:lnSpc>
                <a:spcPct val="106000"/>
              </a:lnSpc>
            </a:pPr>
            <a:endParaRPr lang="da-DK" sz="900" spc="-10" dirty="0">
              <a:solidFill>
                <a:schemeClr val="tx2"/>
              </a:solidFill>
            </a:endParaRPr>
          </a:p>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“Circular economy principles”</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that your undertaking can apply, include supporting the reusability and reparability of your products and designing your products so that they can be easily disassembled and, for example, incorporated into new products.</a:t>
            </a:r>
          </a:p>
        </p:txBody>
      </p:sp>
      <p:pic>
        <p:nvPicPr>
          <p:cNvPr id="17" name="Graphic 16">
            <a:extLst>
              <a:ext uri="{FF2B5EF4-FFF2-40B4-BE49-F238E27FC236}">
                <a16:creationId xmlns:a16="http://schemas.microsoft.com/office/drawing/2014/main" id="{F8180301-6AB5-EEFD-4737-50DB96CBAD14}"/>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33258" y="1104042"/>
            <a:ext cx="257747" cy="232600"/>
          </a:xfrm>
          <a:prstGeom prst="rect">
            <a:avLst/>
          </a:prstGeom>
        </p:spPr>
      </p:pic>
      <p:sp>
        <p:nvSpPr>
          <p:cNvPr id="7" name="Rectangle 6">
            <a:extLst>
              <a:ext uri="{FF2B5EF4-FFF2-40B4-BE49-F238E27FC236}">
                <a16:creationId xmlns:a16="http://schemas.microsoft.com/office/drawing/2014/main" id="{A1E0A367-1CE7-41D5-6DB2-788D6039A1FD}"/>
              </a:ext>
            </a:extLst>
          </p:cNvPr>
          <p:cNvSpPr/>
          <p:nvPr/>
        </p:nvSpPr>
        <p:spPr>
          <a:xfrm>
            <a:off x="8169275" y="3107701"/>
            <a:ext cx="3514725" cy="856191"/>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Possible data sources</a:t>
            </a:r>
          </a:p>
          <a:p>
            <a:pPr algn="l">
              <a:lnSpc>
                <a:spcPct val="106000"/>
              </a:lnSpc>
            </a:pPr>
            <a:endParaRPr lang="da-DK" sz="900" b="1" spc="-10" dirty="0">
              <a:solidFill>
                <a:schemeClr val="tx2"/>
              </a:solidFill>
            </a:endParaRPr>
          </a:p>
          <a:p>
            <a:pPr>
              <a:lnSpc>
                <a:spcPct val="106000"/>
              </a:lnSpc>
            </a:pPr>
            <a:r>
              <a:rPr lang="en-GB" sz="900" spc="-10" dirty="0">
                <a:solidFill>
                  <a:schemeClr val="accent1">
                    <a:lumMod val="90000"/>
                    <a:lumOff val="10000"/>
                  </a:schemeClr>
                </a:solidFill>
                <a:hlinkClick r:id="rId7" history="0">
                  <a:extLst>
                    <a:ext uri="{A12FA001-AC4F-418D-AE19-62706E023703}">
                      <ahyp:hlinkClr xmlns:ahyp="http://schemas.microsoft.com/office/drawing/2018/hyperlinkcolor" val="tx"/>
                    </a:ext>
                  </a:extLst>
                </a:hlinkClick>
              </a:rPr>
              <a:t>Find guidance on circular economy on </a:t>
            </a:r>
            <a:r>
              <a:rPr lang="en-GB" sz="900" spc="-10" dirty="0" err="1">
                <a:solidFill>
                  <a:schemeClr val="accent1">
                    <a:lumMod val="90000"/>
                    <a:lumOff val="10000"/>
                  </a:schemeClr>
                </a:solidFill>
                <a:hlinkClick r:id="rId7" history="0">
                  <a:extLst>
                    <a:ext uri="{A12FA001-AC4F-418D-AE19-62706E023703}">
                      <ahyp:hlinkClr xmlns:ahyp="http://schemas.microsoft.com/office/drawing/2018/hyperlinkcolor" val="tx"/>
                    </a:ext>
                  </a:extLst>
                </a:hlinkClick>
              </a:rPr>
              <a:t>Virksomhedsguiden</a:t>
            </a:r>
            <a:r>
              <a:rPr lang="en-GB" sz="900" spc="-10" dirty="0">
                <a:solidFill>
                  <a:schemeClr val="accent1">
                    <a:lumMod val="90000"/>
                    <a:lumOff val="10000"/>
                  </a:schemeClr>
                </a:solidFill>
                <a:hlinkClick r:id="rId7" history="0">
                  <a:extLst>
                    <a:ext uri="{A12FA001-AC4F-418D-AE19-62706E023703}">
                      <ahyp:hlinkClr xmlns:ahyp="http://schemas.microsoft.com/office/drawing/2018/hyperlinkcolor" val="tx"/>
                    </a:ext>
                  </a:extLst>
                </a:hlinkClick>
              </a:rPr>
              <a:t> (only in Danish)</a:t>
            </a:r>
            <a:r>
              <a:rPr lang="en-GB" sz="900" spc="-10" dirty="0">
                <a:solidFill>
                  <a:schemeClr val="accent1">
                    <a:lumMod val="90000"/>
                    <a:lumOff val="10000"/>
                  </a:schemeClr>
                </a:solidFill>
              </a:rPr>
              <a:t> </a:t>
            </a:r>
            <a:endParaRPr lang="da-DK" sz="900" spc="-10" dirty="0">
              <a:solidFill>
                <a:schemeClr val="accent1">
                  <a:lumMod val="90000"/>
                  <a:lumOff val="10000"/>
                </a:schemeClr>
              </a:solidFill>
            </a:endParaRPr>
          </a:p>
        </p:txBody>
      </p:sp>
      <p:pic>
        <p:nvPicPr>
          <p:cNvPr id="9" name="Graphic 8">
            <a:extLst>
              <a:ext uri="{FF2B5EF4-FFF2-40B4-BE49-F238E27FC236}">
                <a16:creationId xmlns:a16="http://schemas.microsoft.com/office/drawing/2014/main" id="{72BAA672-40D0-29AC-77D1-A63737F4C70A}"/>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248974" y="3238362"/>
            <a:ext cx="226314" cy="226314"/>
          </a:xfrm>
          <a:prstGeom prst="rect">
            <a:avLst/>
          </a:prstGeom>
        </p:spPr>
      </p:pic>
      <p:pic>
        <p:nvPicPr>
          <p:cNvPr id="3" name="Graphic 15">
            <a:extLst>
              <a:ext uri="{FF2B5EF4-FFF2-40B4-BE49-F238E27FC236}">
                <a16:creationId xmlns:a16="http://schemas.microsoft.com/office/drawing/2014/main" id="{8DEC98FF-5858-811A-1326-F19DD9CA09B0}"/>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330477" y="3579528"/>
            <a:ext cx="83482" cy="887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0"/>
              </a:ext>
            </a:extLst>
          </p:cNvPr>
          <p:cNvSpPr>
            <a:spLocks noGrp="1"/>
          </p:cNvSpPr>
          <p:nvPr>
            <p:ph type="sldNum" sz="quarter" idx="12"/>
          </p:nvPr>
        </p:nvSpPr>
        <p:spPr/>
        <p:txBody>
          <a:bodyPr/>
          <a:lstStyle/>
          <a:p>
            <a:fld id="{5A0D23CF-C5A3-5445-819D-C647D180BB4B}" type="slidenum">
              <a:rPr lang="da-DK" smtClean="0"/>
              <a:t>15</a:t>
            </a:fld>
            <a:endParaRPr lang="da-DK"/>
          </a:p>
        </p:txBody>
      </p:sp>
    </p:spTree>
    <p:custDataLst>
      <p:tags r:id="rId1"/>
    </p:custDataLst>
    <p:extLst>
      <p:ext uri="{BB962C8B-B14F-4D97-AF65-F5344CB8AC3E}">
        <p14:creationId xmlns:p14="http://schemas.microsoft.com/office/powerpoint/2010/main" val="216423799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sz="1000" b="1" i="0" u="none" strike="noStrike" cap="none" baseline="0" dirty="0">
                <a:solidFill>
                  <a:srgbClr val="5F7D69"/>
                </a:solidFill>
                <a:effectLst/>
                <a:uFill>
                  <a:solidFill>
                    <a:prstClr val="black">
                      <a:alpha val="0"/>
                    </a:prstClr>
                  </a:solidFill>
                </a:uFill>
                <a:latin typeface="IBM Plex Sans"/>
                <a:ea typeface="IBM Plex Sans"/>
                <a:cs typeface="IBM Plex Sans"/>
              </a:rPr>
              <a:t>CLICK TO INSERT NAME OF UNDERTAKING</a:t>
            </a:r>
          </a:p>
        </p:txBody>
      </p:sp>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Resource use, circular economy and waste management (B7) – continued</a:t>
            </a:r>
            <a:r>
              <a:rPr lang="hr-HR" sz="1800" b="1" i="0" u="none" strike="noStrike" cap="none" baseline="0" dirty="0">
                <a:solidFill>
                  <a:srgbClr val="1B4528"/>
                </a:solidFill>
                <a:effectLst/>
                <a:uFill>
                  <a:solidFill>
                    <a:prstClr val="black">
                      <a:alpha val="0"/>
                    </a:prstClr>
                  </a:solidFill>
                </a:uFill>
                <a:latin typeface="IBM Plex Sans"/>
                <a:ea typeface="IBM Plex Sans"/>
                <a:cs typeface="IBM Plex Sans"/>
              </a:rPr>
              <a:t> </a:t>
            </a:r>
            <a:endPar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endParaRPr>
          </a:p>
        </p:txBody>
      </p:sp>
      <p:sp>
        <p:nvSpPr>
          <p:cNvPr id="3" name="Rectangle 7">
            <a:extLst>
              <a:ext uri="{FF2B5EF4-FFF2-40B4-BE49-F238E27FC236}">
                <a16:creationId xmlns:a16="http://schemas.microsoft.com/office/drawing/2014/main" id="{8A8C8715-A7A2-A85C-6DFA-F23A9F8686A5}"/>
              </a:ext>
            </a:extLst>
          </p:cNvPr>
          <p:cNvSpPr/>
          <p:nvPr/>
        </p:nvSpPr>
        <p:spPr>
          <a:xfrm>
            <a:off x="507999" y="1015999"/>
            <a:ext cx="7343772" cy="115304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be filled in in the Basic Module. </a:t>
            </a:r>
          </a:p>
          <a:p>
            <a:pPr>
              <a:lnSpc>
                <a:spcPct val="106000"/>
              </a:lnSpc>
            </a:pPr>
            <a:endParaRPr lang="da-DK" sz="900" spc="-10" dirty="0">
              <a:solidFill>
                <a:schemeClr val="bg1"/>
              </a:solidFill>
            </a:endParaRPr>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If your undertaking only generates household waste that is collected in the normal way, you can enter 0 in the table. </a:t>
            </a:r>
            <a:br>
              <a:rPr sz="900" dirty="0"/>
            </a:b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table should only be filled in if your undertaking has a special agreement for waste collection (hazardous/non-hazardous), </a:t>
            </a:r>
            <a:br>
              <a:rPr lang="hr-HR" sz="900" b="0" i="0" u="none" strike="noStrike" cap="none" baseline="0" dirty="0">
                <a:solidFill>
                  <a:srgbClr val="FFFFFF"/>
                </a:solidFill>
                <a:effectLst/>
                <a:uFill>
                  <a:solidFill>
                    <a:prstClr val="black">
                      <a:alpha val="0"/>
                    </a:prstClr>
                  </a:solidFill>
                </a:uFill>
                <a:latin typeface="IBM Plex Sans"/>
                <a:ea typeface="IBM Plex Sans"/>
                <a:cs typeface="IBM Plex Sans"/>
              </a:rPr>
            </a:b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e.g. if your undertaking generates waste in connection with its production. </a:t>
            </a:r>
          </a:p>
        </p:txBody>
      </p:sp>
      <p:pic>
        <p:nvPicPr>
          <p:cNvPr id="7" name="Graphic 6">
            <a:extLst>
              <a:ext uri="{FF2B5EF4-FFF2-40B4-BE49-F238E27FC236}">
                <a16:creationId xmlns:a16="http://schemas.microsoft.com/office/drawing/2014/main" id="{FFF8949D-3574-68AE-A6B0-EA6249B11951}"/>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802" y="1104041"/>
            <a:ext cx="207455" cy="232601"/>
          </a:xfrm>
          <a:prstGeom prst="rect">
            <a:avLst/>
          </a:prstGeom>
        </p:spPr>
      </p:pic>
      <p:sp>
        <p:nvSpPr>
          <p:cNvPr id="12" name="TextBox 11">
            <a:extLst>
              <a:ext uri="{FF2B5EF4-FFF2-40B4-BE49-F238E27FC236}">
                <a16:creationId xmlns:a16="http://schemas.microsoft.com/office/drawing/2014/main" id="{1B8137A0-51A3-456C-8D2A-5F9AE50980F1}"/>
              </a:ext>
            </a:extLst>
          </p:cNvPr>
          <p:cNvSpPr txBox="1"/>
          <p:nvPr/>
        </p:nvSpPr>
        <p:spPr>
          <a:xfrm>
            <a:off x="507999" y="2261718"/>
            <a:ext cx="7333171" cy="429312"/>
          </a:xfrm>
          <a:prstGeom prst="rect">
            <a:avLst/>
          </a:prstGeom>
          <a:solidFill>
            <a:srgbClr val="D1DAD4"/>
          </a:solidFill>
          <a:ln w="3175">
            <a:solidFill>
              <a:srgbClr val="1B4528"/>
            </a:solidFill>
          </a:ln>
        </p:spPr>
        <p:txBody>
          <a:bodyPr wrap="square" lIns="36000" tIns="144000" rIns="36000" bIns="144000" rtlCol="0">
            <a:spAutoFit/>
          </a:bodyPr>
          <a:lstStyle/>
          <a:p>
            <a:pPr algn="ct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Total annual generation of waste</a:t>
            </a:r>
            <a:endParaRPr lang="en-GB" sz="900" b="0" dirty="0">
              <a:solidFill>
                <a:schemeClr val="tx2"/>
              </a:solidFill>
            </a:endParaRPr>
          </a:p>
        </p:txBody>
      </p:sp>
      <p:graphicFrame>
        <p:nvGraphicFramePr>
          <p:cNvPr id="13" name="Table 12">
            <a:extLst>
              <a:ext uri="{FF2B5EF4-FFF2-40B4-BE49-F238E27FC236}">
                <a16:creationId xmlns:a16="http://schemas.microsoft.com/office/drawing/2014/main" id="{AE932BB9-32D4-19FC-5E73-EB89688D4CBF}"/>
              </a:ext>
            </a:extLst>
          </p:cNvPr>
          <p:cNvGraphicFramePr>
            <a:graphicFrameLocks noGrp="1"/>
          </p:cNvGraphicFramePr>
          <p:nvPr>
            <p:extLst>
              <p:ext uri="{D42A27DB-BD31-4B8C-83A1-F6EECF244321}">
                <p14:modId xmlns:p14="http://schemas.microsoft.com/office/powerpoint/2010/main" val="2678250156"/>
              </p:ext>
            </p:extLst>
          </p:nvPr>
        </p:nvGraphicFramePr>
        <p:xfrm>
          <a:off x="507999" y="2696058"/>
          <a:ext cx="7343771" cy="3186000"/>
        </p:xfrm>
        <a:graphic>
          <a:graphicData uri="http://schemas.openxmlformats.org/drawingml/2006/table">
            <a:tbl>
              <a:tblPr firstRow="1" firstCol="1">
                <a:tableStyleId>{2A488322-F2BA-4B5B-9748-0D474271808F}</a:tableStyleId>
              </a:tblPr>
              <a:tblGrid>
                <a:gridCol w="2276000">
                  <a:extLst>
                    <a:ext uri="{9D8B030D-6E8A-4147-A177-3AD203B41FA5}">
                      <a16:colId xmlns:a16="http://schemas.microsoft.com/office/drawing/2014/main" val="2698153288"/>
                    </a:ext>
                  </a:extLst>
                </a:gridCol>
                <a:gridCol w="2543219">
                  <a:extLst>
                    <a:ext uri="{9D8B030D-6E8A-4147-A177-3AD203B41FA5}">
                      <a16:colId xmlns:a16="http://schemas.microsoft.com/office/drawing/2014/main" val="2119413191"/>
                    </a:ext>
                  </a:extLst>
                </a:gridCol>
                <a:gridCol w="2524552">
                  <a:extLst>
                    <a:ext uri="{9D8B030D-6E8A-4147-A177-3AD203B41FA5}">
                      <a16:colId xmlns:a16="http://schemas.microsoft.com/office/drawing/2014/main" val="4075157689"/>
                    </a:ext>
                  </a:extLst>
                </a:gridCol>
              </a:tblGrid>
              <a:tr h="450000">
                <a:tc>
                  <a:txBody>
                    <a:bodyPr/>
                    <a:lstStyle/>
                    <a:p>
                      <a:endParaRPr lang="da-DK" sz="900" b="1" noProof="0" dirty="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Total generation of waste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38(a)</a:t>
                      </a:r>
                      <a:endParaRPr lang="en-GB" sz="900" b="0" dirty="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Waste diverted to recycle or reuse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38(b)</a:t>
                      </a:r>
                      <a:endParaRPr lang="en-GB" sz="900" b="0" dirty="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450000">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Non-hazardous waste</a:t>
                      </a:r>
                    </a:p>
                    <a:p>
                      <a:endParaRPr lang="da-DK" sz="900" b="1" noProof="0" dirty="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endParaRPr lang="en-GB" sz="900" b="0" dirty="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3316940764"/>
                  </a:ext>
                </a:extLst>
              </a:tr>
              <a:tr h="306000">
                <a:tc>
                  <a:txBody>
                    <a:bodyPr/>
                    <a:lstStyle/>
                    <a:p>
                      <a:r>
                        <a:rPr lang="en-GB" sz="900" b="0" i="0" u="none" strike="noStrike" cap="none" baseline="0" dirty="0">
                          <a:solidFill>
                            <a:srgbClr val="2D55FF"/>
                          </a:solidFill>
                          <a:effectLst/>
                          <a:uFill>
                            <a:solidFill>
                              <a:prstClr val="black">
                                <a:alpha val="0"/>
                              </a:prstClr>
                            </a:solidFill>
                          </a:uFill>
                          <a:latin typeface="Calibri"/>
                          <a:ea typeface="Calibri"/>
                          <a:cs typeface="Calibri"/>
                        </a:rPr>
                        <a:t>[</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Type of waste]</a:t>
                      </a:r>
                      <a:endParaRPr lang="en-GB" sz="900" b="0" dirty="0">
                        <a:solidFill>
                          <a:srgbClr val="2D55FF"/>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[kg/tonnes]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[kg/tonnes]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306000">
                <a:tc>
                  <a:txBody>
                    <a:bodyPr/>
                    <a:lstStyle/>
                    <a:p>
                      <a:r>
                        <a:rPr lang="en-GB" sz="900" b="0" i="0" u="none" strike="noStrike" cap="none" baseline="0" dirty="0">
                          <a:solidFill>
                            <a:srgbClr val="2D55FF"/>
                          </a:solidFill>
                          <a:effectLst/>
                          <a:uFill>
                            <a:solidFill>
                              <a:prstClr val="black">
                                <a:alpha val="0"/>
                              </a:prstClr>
                            </a:solidFill>
                          </a:uFill>
                          <a:latin typeface="Calibri"/>
                          <a:ea typeface="Calibri"/>
                          <a:cs typeface="Calibri"/>
                        </a:rPr>
                        <a:t>[</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Type of waste]</a:t>
                      </a:r>
                      <a:endParaRPr lang="en-GB" sz="900" b="0" kern="1200" dirty="0">
                        <a:solidFill>
                          <a:srgbClr val="2D55FF"/>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[kg/tonnes]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[kg/tonnes]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509269366"/>
                  </a:ext>
                </a:extLst>
              </a:tr>
              <a:tr h="306000">
                <a:tc>
                  <a:txBody>
                    <a:bodyPr/>
                    <a:lstStyle/>
                    <a:p>
                      <a:r>
                        <a:rPr lang="en-GB" sz="900" b="0" i="0" u="none" strike="noStrike" cap="none" baseline="0" dirty="0">
                          <a:solidFill>
                            <a:srgbClr val="2D55FF"/>
                          </a:solidFill>
                          <a:effectLst/>
                          <a:uFill>
                            <a:solidFill>
                              <a:prstClr val="black">
                                <a:alpha val="0"/>
                              </a:prstClr>
                            </a:solidFill>
                          </a:uFill>
                          <a:latin typeface="Calibri"/>
                          <a:ea typeface="Calibri"/>
                          <a:cs typeface="Calibri"/>
                        </a:rPr>
                        <a:t>[</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Type of waste]</a:t>
                      </a:r>
                      <a:endParaRPr lang="en-GB" sz="900" b="0" dirty="0">
                        <a:solidFill>
                          <a:srgbClr val="2D55FF"/>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[kg/tonnes]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[kg/tonnes]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406406303"/>
                  </a:ext>
                </a:extLst>
              </a:tr>
              <a:tr h="450000">
                <a:tc>
                  <a:txBody>
                    <a:bodyPr/>
                    <a:lstStyle/>
                    <a:p>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Hazardous waste</a:t>
                      </a:r>
                    </a:p>
                    <a:p>
                      <a:r>
                        <a:rPr lang="en-GB" sz="900" b="0" i="1" u="none" strike="noStrike" cap="none" baseline="0" dirty="0">
                          <a:solidFill>
                            <a:srgbClr val="1B4528"/>
                          </a:solidFill>
                          <a:effectLst/>
                          <a:uFill>
                            <a:solidFill>
                              <a:prstClr val="black">
                                <a:alpha val="0"/>
                              </a:prstClr>
                            </a:solidFill>
                          </a:uFill>
                          <a:latin typeface="IBM Plex Sans"/>
                          <a:ea typeface="IBM Plex Sans"/>
                          <a:cs typeface="IBM Plex Sans"/>
                        </a:rPr>
                        <a:t>(use EWC-codes)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269942695"/>
                  </a:ext>
                </a:extLst>
              </a:tr>
              <a:tr h="306000">
                <a:tc>
                  <a:txBody>
                    <a:bodyPr/>
                    <a:lstStyle/>
                    <a:p>
                      <a:r>
                        <a:rPr lang="en-GB" sz="900" b="0" i="0" u="none" strike="noStrike" cap="none" baseline="0" dirty="0">
                          <a:solidFill>
                            <a:srgbClr val="2D55FF"/>
                          </a:solidFill>
                          <a:effectLst/>
                          <a:uFill>
                            <a:solidFill>
                              <a:prstClr val="black">
                                <a:alpha val="0"/>
                              </a:prstClr>
                            </a:solidFill>
                          </a:uFill>
                          <a:latin typeface="Calibri"/>
                          <a:ea typeface="Calibri"/>
                          <a:cs typeface="Calibri"/>
                        </a:rPr>
                        <a:t>[</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Type of waste]</a:t>
                      </a:r>
                      <a:endParaRPr lang="en-GB" sz="900" b="0" dirty="0">
                        <a:solidFill>
                          <a:srgbClr val="2D55FF"/>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[kg/tonnes]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[kg/tonnes]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4022327091"/>
                  </a:ext>
                </a:extLst>
              </a:tr>
              <a:tr h="306000">
                <a:tc>
                  <a:txBody>
                    <a:bodyPr/>
                    <a:lstStyle/>
                    <a:p>
                      <a:r>
                        <a:rPr lang="en-GB" sz="900" b="0" i="0" u="none" strike="noStrike" cap="none" baseline="0">
                          <a:solidFill>
                            <a:srgbClr val="2D55FF"/>
                          </a:solidFill>
                          <a:effectLst/>
                          <a:uFill>
                            <a:solidFill>
                              <a:prstClr val="black">
                                <a:alpha val="0"/>
                              </a:prstClr>
                            </a:solidFill>
                          </a:uFill>
                          <a:latin typeface="Calibri"/>
                          <a:ea typeface="Calibri"/>
                          <a:cs typeface="Calibri"/>
                        </a:rPr>
                        <a:t>[</a:t>
                      </a: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Type of waste]</a:t>
                      </a:r>
                      <a:endParaRPr lang="en-GB" sz="900" b="0">
                        <a:solidFill>
                          <a:srgbClr val="2D55FF"/>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[kg/tonnes]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[kg/tonnes]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328214631"/>
                  </a:ext>
                </a:extLst>
              </a:tr>
              <a:tr h="306000">
                <a:tc>
                  <a:txBody>
                    <a:bodyPr/>
                    <a:lstStyle/>
                    <a:p>
                      <a:r>
                        <a:rPr lang="en-GB" sz="900" b="0" i="0" u="none" strike="noStrike" cap="none" baseline="0">
                          <a:solidFill>
                            <a:srgbClr val="2D55FF"/>
                          </a:solidFill>
                          <a:effectLst/>
                          <a:uFill>
                            <a:solidFill>
                              <a:prstClr val="black">
                                <a:alpha val="0"/>
                              </a:prstClr>
                            </a:solidFill>
                          </a:uFill>
                          <a:latin typeface="Calibri"/>
                          <a:ea typeface="Calibri"/>
                          <a:cs typeface="Calibri"/>
                        </a:rPr>
                        <a:t>[</a:t>
                      </a: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Type of waste]</a:t>
                      </a:r>
                      <a:endParaRPr lang="en-GB" sz="900" b="0">
                        <a:solidFill>
                          <a:srgbClr val="2D55FF"/>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[kg/tonnes]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[kg/tonnes]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809824453"/>
                  </a:ext>
                </a:extLst>
              </a:tr>
            </a:tbl>
          </a:graphicData>
        </a:graphic>
      </p:graphicFrame>
      <p:sp>
        <p:nvSpPr>
          <p:cNvPr id="8" name="Rectangle 7">
            <a:extLst>
              <a:ext uri="{FF2B5EF4-FFF2-40B4-BE49-F238E27FC236}">
                <a16:creationId xmlns:a16="http://schemas.microsoft.com/office/drawing/2014/main" id="{2F6E95A1-C26C-4318-F6D8-C32E29CE415E}"/>
              </a:ext>
            </a:extLst>
          </p:cNvPr>
          <p:cNvSpPr/>
          <p:nvPr/>
        </p:nvSpPr>
        <p:spPr>
          <a:xfrm>
            <a:off x="8169275" y="1016000"/>
            <a:ext cx="3514725" cy="4535321"/>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Defined terms</a:t>
            </a:r>
          </a:p>
          <a:p>
            <a:pPr algn="l">
              <a:lnSpc>
                <a:spcPct val="106000"/>
              </a:lnSpc>
            </a:pPr>
            <a:endParaRPr lang="da-DK" sz="900" spc="-10" dirty="0">
              <a:solidFill>
                <a:schemeClr val="tx2"/>
              </a:solidFill>
            </a:endParaRPr>
          </a:p>
          <a:p>
            <a:pPr algn="l">
              <a:lnSpc>
                <a:spcPct val="106000"/>
              </a:lnSpc>
            </a:pPr>
            <a:r>
              <a:rPr lang="en-US" sz="900" b="1" dirty="0">
                <a:solidFill>
                  <a:srgbClr val="1B4528"/>
                </a:solidFill>
                <a:uFill>
                  <a:solidFill>
                    <a:prstClr val="black">
                      <a:alpha val="0"/>
                    </a:prstClr>
                  </a:solidFill>
                </a:uFill>
                <a:latin typeface="IBM Plex Sans"/>
                <a:ea typeface="IBM Plex Sans"/>
                <a:cs typeface="IBM Plex Sans"/>
              </a:rPr>
              <a:t>EWC-code:</a:t>
            </a:r>
          </a:p>
          <a:p>
            <a:pPr algn="l">
              <a:lnSpc>
                <a:spcPct val="106000"/>
              </a:lnSpc>
            </a:pPr>
            <a:r>
              <a:rPr lang="en-US" sz="900" dirty="0">
                <a:solidFill>
                  <a:srgbClr val="1B4528"/>
                </a:solidFill>
                <a:uFill>
                  <a:solidFill>
                    <a:prstClr val="black">
                      <a:alpha val="0"/>
                    </a:prstClr>
                  </a:solidFill>
                </a:uFill>
                <a:latin typeface="IBM Plex Sans"/>
                <a:ea typeface="IBM Plex Sans"/>
                <a:cs typeface="IBM Plex Sans"/>
              </a:rPr>
              <a:t>Undertakings are recommended to classify their hazardous waste using the European Waste Catalogue (EWC), which </a:t>
            </a:r>
            <a:r>
              <a:rPr lang="en-US" sz="900" dirty="0" err="1">
                <a:solidFill>
                  <a:srgbClr val="1B4528"/>
                </a:solidFill>
                <a:uFill>
                  <a:solidFill>
                    <a:prstClr val="black">
                      <a:alpha val="0"/>
                    </a:prstClr>
                  </a:solidFill>
                </a:uFill>
                <a:latin typeface="IBM Plex Sans"/>
                <a:ea typeface="IBM Plex Sans"/>
                <a:cs typeface="IBM Plex Sans"/>
              </a:rPr>
              <a:t>categorises</a:t>
            </a:r>
            <a:r>
              <a:rPr lang="en-US" sz="900" dirty="0">
                <a:solidFill>
                  <a:srgbClr val="1B4528"/>
                </a:solidFill>
                <a:uFill>
                  <a:solidFill>
                    <a:prstClr val="black">
                      <a:alpha val="0"/>
                    </a:prstClr>
                  </a:solidFill>
                </a:uFill>
                <a:latin typeface="IBM Plex Sans"/>
                <a:ea typeface="IBM Plex Sans"/>
                <a:cs typeface="IBM Plex Sans"/>
              </a:rPr>
              <a:t> waste by type. Any waste marked with an asterisk (*) is classified as hazardous in the EWC, normally with reference to ‘containing hazardous substances’. </a:t>
            </a:r>
          </a:p>
          <a:p>
            <a:pPr algn="l">
              <a:lnSpc>
                <a:spcPct val="106000"/>
              </a:lnSpc>
            </a:pPr>
            <a:endParaRPr lang="en-GB" sz="900" b="1" dirty="0">
              <a:solidFill>
                <a:srgbClr val="1B4528"/>
              </a:solidFill>
              <a:uFill>
                <a:solidFill>
                  <a:prstClr val="black">
                    <a:alpha val="0"/>
                  </a:prstClr>
                </a:solidFill>
              </a:uFill>
              <a:latin typeface="IBM Plex Sans"/>
              <a:ea typeface="IBM Plex Sans"/>
              <a:cs typeface="IBM Plex Sans"/>
            </a:endParaRPr>
          </a:p>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Examples of hazardous waste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in this context include used batteries, oils, pesticides, equipment containing mercury and fluorescent tubes. For all types of hazardous waste, you only need to provide information about the quantities for which you have a special collection agreement. This may apply, for example, if hazardous waste is generated as part of your production. You do not need to provide information about items such as regular batteries from your fire alarm that you hand in for recycling.</a:t>
            </a:r>
          </a:p>
          <a:p>
            <a:pPr algn="l">
              <a:lnSpc>
                <a:spcPct val="106000"/>
              </a:lnSpc>
            </a:pPr>
            <a:endParaRPr lang="en-GB" sz="900" dirty="0">
              <a:solidFill>
                <a:srgbClr val="1B4528"/>
              </a:solidFill>
              <a:uFill>
                <a:solidFill>
                  <a:prstClr val="black">
                    <a:alpha val="0"/>
                  </a:prstClr>
                </a:solidFill>
              </a:uFill>
              <a:latin typeface="IBM Plex Sans"/>
              <a:ea typeface="IBM Plex Sans"/>
              <a:cs typeface="IBM Plex Sans"/>
            </a:endParaRPr>
          </a:p>
          <a:p>
            <a:pPr algn="l">
              <a:lnSpc>
                <a:spcPct val="106000"/>
              </a:lnSpc>
            </a:pPr>
            <a:r>
              <a:rPr lang="en-US" sz="900" b="1" dirty="0">
                <a:solidFill>
                  <a:srgbClr val="1B4528"/>
                </a:solidFill>
                <a:uFill>
                  <a:solidFill>
                    <a:prstClr val="black">
                      <a:alpha val="0"/>
                    </a:prstClr>
                  </a:solidFill>
                </a:uFill>
                <a:latin typeface="IBM Plex Sans"/>
                <a:ea typeface="IBM Plex Sans"/>
                <a:cs typeface="IBM Plex Sans"/>
              </a:rPr>
              <a:t>R</a:t>
            </a:r>
            <a:r>
              <a:rPr lang="en-US" sz="900" b="1" i="0" u="none" strike="noStrike" cap="none" baseline="0" dirty="0">
                <a:solidFill>
                  <a:srgbClr val="1B4528"/>
                </a:solidFill>
                <a:effectLst/>
                <a:uFill>
                  <a:solidFill>
                    <a:prstClr val="black">
                      <a:alpha val="0"/>
                    </a:prstClr>
                  </a:solidFill>
                </a:uFill>
                <a:latin typeface="IBM Plex Sans"/>
                <a:ea typeface="IBM Plex Sans"/>
                <a:cs typeface="IBM Plex Sans"/>
              </a:rPr>
              <a:t>ecycling/Reuse:</a:t>
            </a:r>
            <a:r>
              <a:rPr lang="en-US" sz="900" b="0" i="0" u="none" strike="noStrike" cap="none" baseline="0" dirty="0">
                <a:solidFill>
                  <a:srgbClr val="1B4528"/>
                </a:solidFill>
                <a:effectLst/>
                <a:uFill>
                  <a:solidFill>
                    <a:prstClr val="black">
                      <a:alpha val="0"/>
                    </a:prstClr>
                  </a:solidFill>
                </a:uFill>
                <a:latin typeface="IBM Plex Sans"/>
                <a:ea typeface="IBM Plex Sans"/>
                <a:cs typeface="IBM Plex Sans"/>
              </a:rPr>
              <a:t> When disclosing information on the total annual waste diverted to recycling or reuse, the </a:t>
            </a:r>
          </a:p>
          <a:p>
            <a:pPr algn="l">
              <a:lnSpc>
                <a:spcPct val="106000"/>
              </a:lnSpc>
            </a:pPr>
            <a:r>
              <a:rPr lang="en-US" sz="900" b="0" i="0" u="none" strike="noStrike" cap="none" baseline="0" dirty="0">
                <a:solidFill>
                  <a:srgbClr val="1B4528"/>
                </a:solidFill>
                <a:effectLst/>
                <a:uFill>
                  <a:solidFill>
                    <a:prstClr val="black">
                      <a:alpha val="0"/>
                    </a:prstClr>
                  </a:solidFill>
                </a:uFill>
                <a:latin typeface="IBM Plex Sans"/>
                <a:ea typeface="IBM Plex Sans"/>
                <a:cs typeface="IBM Plex Sans"/>
              </a:rPr>
              <a:t>undertaking should consider the waste that is sorted and sent to recycling or reuse operators (e.g. the amount of waste put into recycling container or sorting of waste into certain categories of materials and their delivery to waste treatment facilities) rather than the waste that gets effectively recycled or reused.</a:t>
            </a:r>
            <a:endPar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endParaRPr>
          </a:p>
        </p:txBody>
      </p:sp>
      <p:pic>
        <p:nvPicPr>
          <p:cNvPr id="9" name="Graphic 8">
            <a:extLst>
              <a:ext uri="{FF2B5EF4-FFF2-40B4-BE49-F238E27FC236}">
                <a16:creationId xmlns:a16="http://schemas.microsoft.com/office/drawing/2014/main" id="{2D9A49EB-A14E-00E5-CB6B-20C5B61105EB}"/>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233258" y="1104042"/>
            <a:ext cx="257747" cy="232600"/>
          </a:xfrm>
          <a:prstGeom prst="rect">
            <a:avLst/>
          </a:prstGeom>
        </p:spPr>
      </p:pic>
      <p:sp>
        <p:nvSpPr>
          <p:cNvPr id="10" name="Rectangle 6">
            <a:extLst>
              <a:ext uri="{FF2B5EF4-FFF2-40B4-BE49-F238E27FC236}">
                <a16:creationId xmlns:a16="http://schemas.microsoft.com/office/drawing/2014/main" id="{4CA457AD-70FA-FC46-8088-A57578EB7BF3}"/>
              </a:ext>
            </a:extLst>
          </p:cNvPr>
          <p:cNvSpPr/>
          <p:nvPr/>
        </p:nvSpPr>
        <p:spPr>
          <a:xfrm>
            <a:off x="8169275" y="5653458"/>
            <a:ext cx="3514725" cy="856191"/>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Possible data sources</a:t>
            </a: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The types and quantities of waste that have been collected from your undertaking will often be specified in invoices from your waste collection company.</a:t>
            </a:r>
          </a:p>
          <a:p>
            <a:pPr algn="l">
              <a:lnSpc>
                <a:spcPct val="106000"/>
              </a:lnSpc>
            </a:pPr>
            <a:endParaRPr lang="da-DK" sz="900" b="1" spc="-10" dirty="0">
              <a:solidFill>
                <a:schemeClr val="tx2"/>
              </a:solidFill>
            </a:endParaRPr>
          </a:p>
        </p:txBody>
      </p:sp>
      <p:pic>
        <p:nvPicPr>
          <p:cNvPr id="11" name="Graphic 8">
            <a:extLst>
              <a:ext uri="{FF2B5EF4-FFF2-40B4-BE49-F238E27FC236}">
                <a16:creationId xmlns:a16="http://schemas.microsoft.com/office/drawing/2014/main" id="{55E60F84-B13F-CC92-F657-2A418A03810B}"/>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264691" y="5803028"/>
            <a:ext cx="226314" cy="226314"/>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0"/>
              </a:ext>
            </a:extLst>
          </p:cNvPr>
          <p:cNvSpPr>
            <a:spLocks noGrp="1"/>
          </p:cNvSpPr>
          <p:nvPr>
            <p:ph type="sldNum" sz="quarter" idx="12"/>
          </p:nvPr>
        </p:nvSpPr>
        <p:spPr/>
        <p:txBody>
          <a:bodyPr/>
          <a:lstStyle/>
          <a:p>
            <a:fld id="{5A0D23CF-C5A3-5445-819D-C647D180BB4B}" type="slidenum">
              <a:rPr lang="da-DK" smtClean="0"/>
              <a:t>16</a:t>
            </a:fld>
            <a:endParaRPr lang="da-DK"/>
          </a:p>
        </p:txBody>
      </p:sp>
    </p:spTree>
    <p:custDataLst>
      <p:tags r:id="rId1"/>
    </p:custDataLst>
    <p:extLst>
      <p:ext uri="{BB962C8B-B14F-4D97-AF65-F5344CB8AC3E}">
        <p14:creationId xmlns:p14="http://schemas.microsoft.com/office/powerpoint/2010/main" val="209650895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sz="1000" b="1" i="0" u="none" strike="noStrike" cap="none" baseline="0">
                <a:solidFill>
                  <a:srgbClr val="5F7D69"/>
                </a:solidFill>
                <a:effectLst/>
                <a:uFill>
                  <a:solidFill>
                    <a:prstClr val="black">
                      <a:alpha val="0"/>
                    </a:prstClr>
                  </a:solidFill>
                </a:uFill>
                <a:latin typeface="IBM Plex Sans"/>
                <a:ea typeface="IBM Plex Sans"/>
                <a:cs typeface="IBM Plex Sans"/>
              </a:rPr>
              <a:t>CLICK TO INSERT NAME OF UNDERTAKING</a:t>
            </a:r>
          </a:p>
        </p:txBody>
      </p:sp>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Resource use, circular economy and waste management (B7) – continued</a:t>
            </a:r>
          </a:p>
        </p:txBody>
      </p:sp>
      <p:sp>
        <p:nvSpPr>
          <p:cNvPr id="21" name="Rectangle 7">
            <a:extLst>
              <a:ext uri="{FF2B5EF4-FFF2-40B4-BE49-F238E27FC236}">
                <a16:creationId xmlns:a16="http://schemas.microsoft.com/office/drawing/2014/main" id="{743F4A71-D05D-30CF-1F91-49C70E978614}"/>
              </a:ext>
            </a:extLst>
          </p:cNvPr>
          <p:cNvSpPr/>
          <p:nvPr/>
        </p:nvSpPr>
        <p:spPr>
          <a:xfrm>
            <a:off x="507999" y="1015999"/>
            <a:ext cx="7343772" cy="84741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be filled in, if applicable</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 cf. the Basic Module.</a:t>
            </a:r>
          </a:p>
          <a:p>
            <a:pPr>
              <a:lnSpc>
                <a:spcPct val="106000"/>
              </a:lnSpc>
            </a:pPr>
            <a:endParaRPr lang="da-DK" sz="900" spc="-10" dirty="0">
              <a:solidFill>
                <a:schemeClr val="bg1"/>
              </a:solidFill>
            </a:endParaRPr>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This is only an information requirement if your undertaking operates in a sector using significant material flows, such as manufacturing, construction or packaging.</a:t>
            </a:r>
          </a:p>
          <a:p>
            <a:pPr>
              <a:lnSpc>
                <a:spcPct val="106000"/>
              </a:lnSpc>
            </a:pPr>
            <a:endParaRPr lang="da-DK" sz="900" spc="-10" dirty="0">
              <a:solidFill>
                <a:schemeClr val="bg1"/>
              </a:solidFill>
            </a:endParaRPr>
          </a:p>
        </p:txBody>
      </p:sp>
      <p:pic>
        <p:nvPicPr>
          <p:cNvPr id="22" name="Graphic 21">
            <a:extLst>
              <a:ext uri="{FF2B5EF4-FFF2-40B4-BE49-F238E27FC236}">
                <a16:creationId xmlns:a16="http://schemas.microsoft.com/office/drawing/2014/main" id="{4C912116-5BCF-7A6F-1703-0CB1C6AC5183}"/>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1095978"/>
            <a:ext cx="207455" cy="232601"/>
          </a:xfrm>
          <a:prstGeom prst="rect">
            <a:avLst/>
          </a:prstGeom>
        </p:spPr>
      </p:pic>
      <p:graphicFrame>
        <p:nvGraphicFramePr>
          <p:cNvPr id="2" name="Table 12">
            <a:extLst>
              <a:ext uri="{FF2B5EF4-FFF2-40B4-BE49-F238E27FC236}">
                <a16:creationId xmlns:a16="http://schemas.microsoft.com/office/drawing/2014/main" id="{1660C26A-291F-548F-A03B-B8B1C62FFA58}"/>
              </a:ext>
            </a:extLst>
          </p:cNvPr>
          <p:cNvGraphicFramePr>
            <a:graphicFrameLocks noGrp="1"/>
          </p:cNvGraphicFramePr>
          <p:nvPr>
            <p:extLst>
              <p:ext uri="{D42A27DB-BD31-4B8C-83A1-F6EECF244321}">
                <p14:modId xmlns:p14="http://schemas.microsoft.com/office/powerpoint/2010/main" val="3940578734"/>
              </p:ext>
            </p:extLst>
          </p:nvPr>
        </p:nvGraphicFramePr>
        <p:xfrm>
          <a:off x="507999" y="1920940"/>
          <a:ext cx="7343772" cy="1224000"/>
        </p:xfrm>
        <a:graphic>
          <a:graphicData uri="http://schemas.openxmlformats.org/drawingml/2006/table">
            <a:tbl>
              <a:tblPr firstRow="1">
                <a:tableStyleId>{2A488322-F2BA-4B5B-9748-0D474271808F}</a:tableStyleId>
              </a:tblPr>
              <a:tblGrid>
                <a:gridCol w="5297378">
                  <a:extLst>
                    <a:ext uri="{9D8B030D-6E8A-4147-A177-3AD203B41FA5}">
                      <a16:colId xmlns:a16="http://schemas.microsoft.com/office/drawing/2014/main" val="2698153288"/>
                    </a:ext>
                  </a:extLst>
                </a:gridCol>
                <a:gridCol w="2046394">
                  <a:extLst>
                    <a:ext uri="{9D8B030D-6E8A-4147-A177-3AD203B41FA5}">
                      <a16:colId xmlns:a16="http://schemas.microsoft.com/office/drawing/2014/main" val="2119413191"/>
                    </a:ext>
                  </a:extLst>
                </a:gridCol>
              </a:tblGrid>
              <a:tr h="306000">
                <a:tc>
                  <a:txBody>
                    <a:bodyPr/>
                    <a:lstStyle/>
                    <a:p>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Key materials in </a:t>
                      </a:r>
                      <a:r>
                        <a:rPr lang="en-GB" sz="900" b="1" i="0" u="none" strike="noStrike" kern="1200" cap="none" baseline="0" dirty="0">
                          <a:solidFill>
                            <a:srgbClr val="2D55FF"/>
                          </a:solidFill>
                          <a:effectLst/>
                          <a:uFill>
                            <a:solidFill>
                              <a:prstClr val="black">
                                <a:alpha val="0"/>
                              </a:prstClr>
                            </a:solidFill>
                          </a:uFill>
                          <a:latin typeface="IBM Plex Sans"/>
                          <a:ea typeface="Calibri"/>
                          <a:cs typeface="Calibri"/>
                        </a:rPr>
                        <a:t>[</a:t>
                      </a:r>
                      <a:r>
                        <a:rPr lang="en-GB" sz="900" b="1" i="0" u="none" strike="noStrike" kern="1200" cap="none" baseline="0" dirty="0">
                          <a:solidFill>
                            <a:srgbClr val="2D55FF"/>
                          </a:solidFill>
                          <a:effectLst/>
                          <a:uFill>
                            <a:solidFill>
                              <a:prstClr val="black">
                                <a:alpha val="0"/>
                              </a:prstClr>
                            </a:solidFill>
                          </a:uFill>
                          <a:latin typeface="IBM Plex Sans"/>
                          <a:ea typeface="IBM Plex Sans"/>
                          <a:cs typeface="IBM Plex Sans"/>
                        </a:rPr>
                        <a:t>insert </a:t>
                      </a:r>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name of undertaking</a:t>
                      </a:r>
                      <a:r>
                        <a:rPr lang="en-GB" sz="900" b="1" i="0" u="none" strike="noStrike" cap="none" baseline="0" dirty="0">
                          <a:solidFill>
                            <a:srgbClr val="2D55FF"/>
                          </a:solidFill>
                          <a:effectLst/>
                          <a:uFill>
                            <a:solidFill>
                              <a:prstClr val="black">
                                <a:alpha val="0"/>
                              </a:prstClr>
                            </a:solidFill>
                          </a:uFill>
                          <a:latin typeface="Calibri"/>
                          <a:ea typeface="Calibri"/>
                          <a:cs typeface="Calibri"/>
                        </a:rPr>
                        <a:t>]</a:t>
                      </a:r>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38(c))</a:t>
                      </a:r>
                      <a:endParaRPr lang="da-DK" sz="900" b="0" noProof="0" dirty="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Annual mass-flow </a:t>
                      </a:r>
                      <a:r>
                        <a:rPr lang="en-GB" sz="900" b="1" i="0" u="none" strike="noStrike" cap="none" baseline="0" dirty="0">
                          <a:solidFill>
                            <a:srgbClr val="2D55FF"/>
                          </a:solidFill>
                          <a:effectLst/>
                          <a:uFill>
                            <a:solidFill>
                              <a:prstClr val="black">
                                <a:alpha val="0"/>
                              </a:prstClr>
                            </a:solidFill>
                          </a:uFill>
                          <a:latin typeface="Calibri"/>
                          <a:ea typeface="Calibri"/>
                          <a:cs typeface="Calibri"/>
                        </a:rPr>
                        <a:t>[</a:t>
                      </a:r>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Insert year</a:t>
                      </a:r>
                      <a:r>
                        <a:rPr lang="en-GB" sz="900" b="1" i="0" u="none" strike="noStrike" cap="none" baseline="0" dirty="0">
                          <a:solidFill>
                            <a:srgbClr val="2D55FF"/>
                          </a:solidFill>
                          <a:effectLst/>
                          <a:uFill>
                            <a:solidFill>
                              <a:prstClr val="black">
                                <a:alpha val="0"/>
                              </a:prstClr>
                            </a:solidFill>
                          </a:uFill>
                          <a:latin typeface="Calibri"/>
                          <a:ea typeface="Calibri"/>
                          <a:cs typeface="Calibri"/>
                        </a:rPr>
                        <a:t>]</a:t>
                      </a:r>
                      <a:endParaRPr lang="en-GB" sz="900" b="0" dirty="0">
                        <a:solidFill>
                          <a:srgbClr val="2D55FF"/>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306000">
                <a:tc>
                  <a:txBody>
                    <a:bodyPr/>
                    <a:lstStyle/>
                    <a:p>
                      <a:r>
                        <a:rPr lang="en-GB" sz="900" b="0" i="0" u="none" strike="noStrike" cap="none" baseline="0">
                          <a:solidFill>
                            <a:srgbClr val="2D55FF"/>
                          </a:solidFill>
                          <a:effectLst/>
                          <a:uFill>
                            <a:solidFill>
                              <a:prstClr val="black">
                                <a:alpha val="0"/>
                              </a:prstClr>
                            </a:solidFill>
                          </a:uFill>
                          <a:latin typeface="Calibri"/>
                          <a:ea typeface="Calibri"/>
                          <a:cs typeface="Calibri"/>
                        </a:rPr>
                        <a:t>[</a:t>
                      </a: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Material 1</a:t>
                      </a:r>
                      <a:r>
                        <a:rPr lang="en-GB" sz="900" b="0" i="0" u="none" strike="noStrike" cap="none" baseline="0">
                          <a:solidFill>
                            <a:srgbClr val="2D55FF"/>
                          </a:solidFill>
                          <a:effectLst/>
                          <a:uFill>
                            <a:solidFill>
                              <a:prstClr val="black">
                                <a:alpha val="0"/>
                              </a:prstClr>
                            </a:solidFill>
                          </a:uFill>
                          <a:latin typeface="Calibri"/>
                          <a:ea typeface="Calibri"/>
                          <a:cs typeface="Calibri"/>
                        </a:rPr>
                        <a:t>]</a:t>
                      </a:r>
                      <a:endParaRPr lang="en-GB" sz="900" b="0">
                        <a:solidFill>
                          <a:srgbClr val="2D55FF"/>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[e.g. tonnes/m</a:t>
                      </a:r>
                      <a:r>
                        <a:rPr lang="en-GB" sz="900" b="0" i="0" u="none" strike="noStrike" cap="none" baseline="30000">
                          <a:solidFill>
                            <a:srgbClr val="2D55FF"/>
                          </a:solidFill>
                          <a:effectLst/>
                          <a:uFill>
                            <a:solidFill>
                              <a:prstClr val="black">
                                <a:alpha val="0"/>
                              </a:prstClr>
                            </a:solidFill>
                          </a:uFill>
                          <a:latin typeface="IBM Plex Sans"/>
                          <a:ea typeface="IBM Plex Sans"/>
                          <a:cs typeface="IBM Plex Sans"/>
                        </a:rPr>
                        <a:t>3</a:t>
                      </a: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306000">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Calibri"/>
                          <a:ea typeface="Calibri"/>
                          <a:cs typeface="Calibri"/>
                        </a:rPr>
                        <a:t>[</a:t>
                      </a: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Material 2</a:t>
                      </a:r>
                      <a:r>
                        <a:rPr lang="en-GB" sz="900" b="0" i="0" u="none" strike="noStrike" cap="none" baseline="0">
                          <a:solidFill>
                            <a:srgbClr val="2D55FF"/>
                          </a:solidFill>
                          <a:effectLst/>
                          <a:uFill>
                            <a:solidFill>
                              <a:prstClr val="black">
                                <a:alpha val="0"/>
                              </a:prstClr>
                            </a:solidFill>
                          </a:uFill>
                          <a:latin typeface="Calibri"/>
                          <a:ea typeface="Calibri"/>
                          <a:cs typeface="Calibri"/>
                        </a:rPr>
                        <a:t>]</a:t>
                      </a:r>
                      <a:endParaRPr lang="en-GB" sz="900" b="0">
                        <a:solidFill>
                          <a:srgbClr val="2D55FF"/>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[e.g. tonnes/m</a:t>
                      </a:r>
                      <a:r>
                        <a:rPr lang="en-GB" sz="900" b="0" i="0" u="none" strike="noStrike" cap="none" baseline="30000">
                          <a:solidFill>
                            <a:srgbClr val="2D55FF"/>
                          </a:solidFill>
                          <a:effectLst/>
                          <a:uFill>
                            <a:solidFill>
                              <a:prstClr val="black">
                                <a:alpha val="0"/>
                              </a:prstClr>
                            </a:solidFill>
                          </a:uFill>
                          <a:latin typeface="IBM Plex Sans"/>
                          <a:ea typeface="IBM Plex Sans"/>
                          <a:cs typeface="IBM Plex Sans"/>
                        </a:rPr>
                        <a:t>3</a:t>
                      </a: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509269366"/>
                  </a:ext>
                </a:extLst>
              </a:tr>
              <a:tr h="306000">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Calibri"/>
                          <a:ea typeface="Calibri"/>
                          <a:cs typeface="Calibri"/>
                        </a:rPr>
                        <a:t>[</a:t>
                      </a: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Material 3</a:t>
                      </a:r>
                      <a:r>
                        <a:rPr lang="en-GB" sz="900" b="0" i="0" u="none" strike="noStrike" cap="none" baseline="0">
                          <a:solidFill>
                            <a:srgbClr val="2D55FF"/>
                          </a:solidFill>
                          <a:effectLst/>
                          <a:uFill>
                            <a:solidFill>
                              <a:prstClr val="black">
                                <a:alpha val="0"/>
                              </a:prstClr>
                            </a:solidFill>
                          </a:uFill>
                          <a:latin typeface="Calibri"/>
                          <a:ea typeface="Calibri"/>
                          <a:cs typeface="Calibri"/>
                        </a:rPr>
                        <a:t>]</a:t>
                      </a:r>
                      <a:endParaRPr lang="en-GB" sz="900" b="0">
                        <a:solidFill>
                          <a:srgbClr val="2D55FF"/>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[e.g. tonnes/m</a:t>
                      </a:r>
                      <a:r>
                        <a:rPr lang="en-GB" sz="900" b="0" i="0" u="none" strike="noStrike" cap="none" baseline="30000" dirty="0">
                          <a:solidFill>
                            <a:srgbClr val="2D55FF"/>
                          </a:solidFill>
                          <a:effectLst/>
                          <a:uFill>
                            <a:solidFill>
                              <a:prstClr val="black">
                                <a:alpha val="0"/>
                              </a:prstClr>
                            </a:solidFill>
                          </a:uFill>
                          <a:latin typeface="IBM Plex Sans"/>
                          <a:ea typeface="IBM Plex Sans"/>
                          <a:cs typeface="IBM Plex Sans"/>
                        </a:rPr>
                        <a:t>3</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406406303"/>
                  </a:ext>
                </a:extLst>
              </a:tr>
            </a:tbl>
          </a:graphicData>
        </a:graphic>
      </p:graphicFrame>
      <p:sp>
        <p:nvSpPr>
          <p:cNvPr id="10" name="Rectangle 9">
            <a:extLst>
              <a:ext uri="{FF2B5EF4-FFF2-40B4-BE49-F238E27FC236}">
                <a16:creationId xmlns:a16="http://schemas.microsoft.com/office/drawing/2014/main" id="{BF7B8674-8E86-C2D3-7728-AD21F161D0A0}"/>
              </a:ext>
            </a:extLst>
          </p:cNvPr>
          <p:cNvSpPr/>
          <p:nvPr/>
        </p:nvSpPr>
        <p:spPr>
          <a:xfrm>
            <a:off x="8169275" y="1015999"/>
            <a:ext cx="3514725" cy="3775457"/>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Defined terms</a:t>
            </a:r>
          </a:p>
          <a:p>
            <a:pPr algn="l">
              <a:lnSpc>
                <a:spcPct val="106000"/>
              </a:lnSpc>
            </a:pPr>
            <a:endParaRPr lang="da-DK" sz="900" b="1" spc="-10" dirty="0">
              <a:solidFill>
                <a:schemeClr val="tx2"/>
              </a:solidFill>
              <a:latin typeface="+mj-lt"/>
            </a:endParaRPr>
          </a:p>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Mass-flow (material flow)</a:t>
            </a:r>
            <a:endParaRPr lang="da-DK" sz="900" spc="-10" dirty="0">
              <a:solidFill>
                <a:schemeClr val="tx2"/>
              </a:solidFill>
              <a:latin typeface="+mj-lt"/>
            </a:endParaRP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The annual mass-flow illustrates an undertaking’s dependency on specific materials. This may therefore be relevant information for your undertaking’s key (financial) partners. </a:t>
            </a:r>
          </a:p>
          <a:p>
            <a:pPr algn="l">
              <a:lnSpc>
                <a:spcPct val="106000"/>
              </a:lnSpc>
            </a:pPr>
            <a:endParaRPr lang="da-DK" sz="900" spc="-10" dirty="0">
              <a:solidFill>
                <a:schemeClr val="tx2"/>
              </a:solidFill>
              <a:latin typeface="+mj-lt"/>
            </a:endParaRP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To calculate the annual mass-flow, your undertaking shall first assess which specific materials are most important or critical to your particular undertaking – and then list them in the left column, adding more lines to the table if necessary. </a:t>
            </a:r>
          </a:p>
          <a:p>
            <a:pPr algn="l">
              <a:lnSpc>
                <a:spcPct val="106000"/>
              </a:lnSpc>
            </a:pPr>
            <a:endParaRPr lang="da-DK" sz="900" spc="-10" dirty="0">
              <a:solidFill>
                <a:schemeClr val="tx2"/>
              </a:solidFill>
              <a:latin typeface="+mj-lt"/>
            </a:endParaRP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For example, in the construction industry, wood and steel are often some of the most important materials.</a:t>
            </a:r>
          </a:p>
          <a:p>
            <a:pPr algn="l">
              <a:lnSpc>
                <a:spcPct val="106000"/>
              </a:lnSpc>
            </a:pPr>
            <a:endParaRPr lang="da-DK" sz="900" b="1" spc="-10" dirty="0">
              <a:solidFill>
                <a:schemeClr val="tx2"/>
              </a:solidFill>
              <a:latin typeface="+mj-lt"/>
            </a:endParaRP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When calculating the annual mass-flow, </a:t>
            </a:r>
            <a:r>
              <a:rPr lang="en-GB" sz="900" b="0" i="0" u="sng" strike="noStrike" cap="none" baseline="0" dirty="0">
                <a:solidFill>
                  <a:srgbClr val="1B4528"/>
                </a:solidFill>
                <a:effectLst/>
                <a:uFill>
                  <a:solidFill>
                    <a:srgbClr val="1B4528"/>
                  </a:solidFill>
                </a:uFill>
                <a:latin typeface="IBM Plex Sans"/>
                <a:ea typeface="IBM Plex Sans"/>
                <a:cs typeface="IBM Plex Sans"/>
              </a:rPr>
              <a:t>both</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materials acquired from suppliers and materials produced by the undertaking itself (de novo production) shall be included. </a:t>
            </a:r>
          </a:p>
          <a:p>
            <a:pPr algn="l">
              <a:lnSpc>
                <a:spcPct val="106000"/>
              </a:lnSpc>
            </a:pPr>
            <a:endParaRPr lang="da-DK" sz="900" spc="-10" dirty="0">
              <a:solidFill>
                <a:schemeClr val="tx2"/>
              </a:solidFill>
              <a:latin typeface="+mj-lt"/>
            </a:endParaRP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Energy sources and water should not be included as your undertaking provides information about energy and water as separate disclosures in the Basic Module.  </a:t>
            </a:r>
          </a:p>
          <a:p>
            <a:pPr algn="l">
              <a:lnSpc>
                <a:spcPct val="106000"/>
              </a:lnSpc>
            </a:pPr>
            <a:endParaRPr lang="da-DK" sz="900" spc="-10" dirty="0">
              <a:solidFill>
                <a:schemeClr val="tx2"/>
              </a:solidFill>
            </a:endParaRPr>
          </a:p>
          <a:p>
            <a:pPr algn="l">
              <a:lnSpc>
                <a:spcPct val="106000"/>
              </a:lnSpc>
            </a:pPr>
            <a:endParaRPr lang="da-DK" sz="900" spc="-10" dirty="0">
              <a:solidFill>
                <a:schemeClr val="tx2"/>
              </a:solidFill>
            </a:endParaRPr>
          </a:p>
        </p:txBody>
      </p:sp>
      <p:pic>
        <p:nvPicPr>
          <p:cNvPr id="29" name="Graphic 28">
            <a:extLst>
              <a:ext uri="{FF2B5EF4-FFF2-40B4-BE49-F238E27FC236}">
                <a16:creationId xmlns:a16="http://schemas.microsoft.com/office/drawing/2014/main" id="{A996E476-CB08-9216-C0A3-3BA150A59AA7}"/>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33258" y="1104042"/>
            <a:ext cx="257747" cy="2326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0"/>
              </a:ext>
            </a:extLst>
          </p:cNvPr>
          <p:cNvSpPr>
            <a:spLocks noGrp="1"/>
          </p:cNvSpPr>
          <p:nvPr>
            <p:ph type="sldNum" sz="quarter" idx="12"/>
          </p:nvPr>
        </p:nvSpPr>
        <p:spPr/>
        <p:txBody>
          <a:bodyPr/>
          <a:lstStyle/>
          <a:p>
            <a:fld id="{5A0D23CF-C5A3-5445-819D-C647D180BB4B}" type="slidenum">
              <a:rPr lang="da-DK" smtClean="0"/>
              <a:t>17</a:t>
            </a:fld>
            <a:endParaRPr lang="da-DK"/>
          </a:p>
        </p:txBody>
      </p:sp>
    </p:spTree>
    <p:custDataLst>
      <p:tags r:id="rId1"/>
    </p:custDataLst>
    <p:extLst>
      <p:ext uri="{BB962C8B-B14F-4D97-AF65-F5344CB8AC3E}">
        <p14:creationId xmlns:p14="http://schemas.microsoft.com/office/powerpoint/2010/main" val="2778030573"/>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sz="1000" b="1" i="0" u="none" strike="noStrike" cap="none" baseline="0">
                <a:solidFill>
                  <a:srgbClr val="5F7D69"/>
                </a:solidFill>
                <a:effectLst/>
                <a:uFill>
                  <a:solidFill>
                    <a:prstClr val="black">
                      <a:alpha val="0"/>
                    </a:prstClr>
                  </a:solidFill>
                </a:uFill>
                <a:latin typeface="IBM Plex Sans"/>
                <a:ea typeface="IBM Plex Sans"/>
                <a:cs typeface="IBM Plex Sans"/>
              </a:rPr>
              <a:t>CLICK TO INSERT NAME OF UNDERTAKING</a:t>
            </a:r>
          </a:p>
        </p:txBody>
      </p:sp>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Workforce – General characteristics (B8) </a:t>
            </a:r>
          </a:p>
        </p:txBody>
      </p:sp>
      <p:sp>
        <p:nvSpPr>
          <p:cNvPr id="21" name="Rectangle 7">
            <a:extLst>
              <a:ext uri="{FF2B5EF4-FFF2-40B4-BE49-F238E27FC236}">
                <a16:creationId xmlns:a16="http://schemas.microsoft.com/office/drawing/2014/main" id="{743F4A71-D05D-30CF-1F91-49C70E978614}"/>
              </a:ext>
            </a:extLst>
          </p:cNvPr>
          <p:cNvSpPr/>
          <p:nvPr/>
        </p:nvSpPr>
        <p:spPr>
          <a:xfrm>
            <a:off x="507999" y="1016000"/>
            <a:ext cx="7343772" cy="41518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be filled in in the Basic Module. </a:t>
            </a:r>
          </a:p>
          <a:p>
            <a:pPr>
              <a:lnSpc>
                <a:spcPct val="106000"/>
              </a:lnSpc>
            </a:pPr>
            <a:endParaRPr lang="da-DK" sz="900" spc="-10" dirty="0">
              <a:solidFill>
                <a:schemeClr val="bg1"/>
              </a:solidFill>
            </a:endParaRPr>
          </a:p>
        </p:txBody>
      </p:sp>
      <p:pic>
        <p:nvPicPr>
          <p:cNvPr id="22" name="Graphic 21">
            <a:extLst>
              <a:ext uri="{FF2B5EF4-FFF2-40B4-BE49-F238E27FC236}">
                <a16:creationId xmlns:a16="http://schemas.microsoft.com/office/drawing/2014/main" id="{4C912116-5BCF-7A6F-1703-0CB1C6AC5183}"/>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1095978"/>
            <a:ext cx="207455" cy="232601"/>
          </a:xfrm>
          <a:prstGeom prst="rect">
            <a:avLst/>
          </a:prstGeom>
        </p:spPr>
      </p:pic>
      <p:graphicFrame>
        <p:nvGraphicFramePr>
          <p:cNvPr id="8" name="Table 7">
            <a:extLst>
              <a:ext uri="{FF2B5EF4-FFF2-40B4-BE49-F238E27FC236}">
                <a16:creationId xmlns:a16="http://schemas.microsoft.com/office/drawing/2014/main" id="{CE6D2864-50B1-0967-9DFF-408DD8B377E5}"/>
              </a:ext>
            </a:extLst>
          </p:cNvPr>
          <p:cNvGraphicFramePr>
            <a:graphicFrameLocks noGrp="1"/>
          </p:cNvGraphicFramePr>
          <p:nvPr>
            <p:extLst>
              <p:ext uri="{D42A27DB-BD31-4B8C-83A1-F6EECF244321}">
                <p14:modId xmlns:p14="http://schemas.microsoft.com/office/powerpoint/2010/main" val="4155724824"/>
              </p:ext>
            </p:extLst>
          </p:nvPr>
        </p:nvGraphicFramePr>
        <p:xfrm>
          <a:off x="507993" y="1501872"/>
          <a:ext cx="7343774" cy="1296000"/>
        </p:xfrm>
        <a:graphic>
          <a:graphicData uri="http://schemas.openxmlformats.org/drawingml/2006/table">
            <a:tbl>
              <a:tblPr firstRow="1">
                <a:tableStyleId>{2A488322-F2BA-4B5B-9748-0D474271808F}</a:tableStyleId>
              </a:tblPr>
              <a:tblGrid>
                <a:gridCol w="3671887">
                  <a:extLst>
                    <a:ext uri="{9D8B030D-6E8A-4147-A177-3AD203B41FA5}">
                      <a16:colId xmlns:a16="http://schemas.microsoft.com/office/drawing/2014/main" val="2698153288"/>
                    </a:ext>
                  </a:extLst>
                </a:gridCol>
                <a:gridCol w="3671887">
                  <a:extLst>
                    <a:ext uri="{9D8B030D-6E8A-4147-A177-3AD203B41FA5}">
                      <a16:colId xmlns:a16="http://schemas.microsoft.com/office/drawing/2014/main" val="2119413191"/>
                    </a:ext>
                  </a:extLst>
                </a:gridCol>
              </a:tblGrid>
              <a:tr h="324000">
                <a:tc>
                  <a:txBody>
                    <a:bodyPr/>
                    <a:lstStyle/>
                    <a:p>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Type of contract </a:t>
                      </a: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(paragraph 39(a))</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Number of employees (headcount or full-time equivalents)</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324000">
                <a:tc>
                  <a:txBody>
                    <a:bodyPr/>
                    <a:lstStyle/>
                    <a:p>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Temporary employment</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[Headcount or full-time equivalents]</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977038530"/>
                  </a:ext>
                </a:extLst>
              </a:tr>
              <a:tr h="324000">
                <a:tc>
                  <a:txBody>
                    <a:bodyPr/>
                    <a:lstStyle/>
                    <a:p>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Permanent employment</a:t>
                      </a:r>
                      <a:endParaRPr lang="en-GB" sz="900" b="0">
                        <a:solidFill>
                          <a:schemeClr val="tx2"/>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[Headcount or full-time equivalents]</a:t>
                      </a:r>
                      <a:endParaRPr lang="da-DK" sz="900" b="0">
                        <a:solidFill>
                          <a:srgbClr val="2D55FF"/>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324000">
                <a:tc>
                  <a:txBody>
                    <a:bodyPr/>
                    <a:lstStyle/>
                    <a:p>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Total number of employees</a:t>
                      </a:r>
                      <a:endParaRPr lang="en-GB" sz="900" b="0">
                        <a:solidFill>
                          <a:schemeClr val="tx2"/>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[Headcount or full-time equivalents]</a:t>
                      </a:r>
                      <a:endParaRPr lang="da-DK" sz="900" b="0" dirty="0">
                        <a:solidFill>
                          <a:srgbClr val="2D55FF"/>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191813939"/>
                  </a:ext>
                </a:extLst>
              </a:tr>
            </a:tbl>
          </a:graphicData>
        </a:graphic>
      </p:graphicFrame>
      <p:sp>
        <p:nvSpPr>
          <p:cNvPr id="23" name="Rectangle 7">
            <a:extLst>
              <a:ext uri="{FF2B5EF4-FFF2-40B4-BE49-F238E27FC236}">
                <a16:creationId xmlns:a16="http://schemas.microsoft.com/office/drawing/2014/main" id="{E50E3CB9-A8B8-AD0E-EF4E-81CB464E900C}"/>
              </a:ext>
            </a:extLst>
          </p:cNvPr>
          <p:cNvSpPr/>
          <p:nvPr/>
        </p:nvSpPr>
        <p:spPr>
          <a:xfrm>
            <a:off x="518600" y="3129905"/>
            <a:ext cx="7343772" cy="83873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be filled in in the Basic Module. </a:t>
            </a:r>
          </a:p>
          <a:p>
            <a:pPr>
              <a:lnSpc>
                <a:spcPct val="106000"/>
              </a:lnSpc>
            </a:pPr>
            <a:endParaRPr lang="da-DK" sz="900" spc="-10" dirty="0">
              <a:solidFill>
                <a:schemeClr val="bg1"/>
              </a:solidFill>
            </a:endParaRPr>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When determining gender diversity, you can, for example, choose to use the social security numbers of your employees as a starting point, but consider whether this is representative of your undertaking’s specific employee group.</a:t>
            </a:r>
          </a:p>
        </p:txBody>
      </p:sp>
      <p:pic>
        <p:nvPicPr>
          <p:cNvPr id="24" name="Graphic 23">
            <a:extLst>
              <a:ext uri="{FF2B5EF4-FFF2-40B4-BE49-F238E27FC236}">
                <a16:creationId xmlns:a16="http://schemas.microsoft.com/office/drawing/2014/main" id="{2B8280E2-AB9D-6354-0B51-2E2E5800200E}"/>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1" y="3209508"/>
            <a:ext cx="207455" cy="232601"/>
          </a:xfrm>
          <a:prstGeom prst="rect">
            <a:avLst/>
          </a:prstGeom>
        </p:spPr>
      </p:pic>
      <p:graphicFrame>
        <p:nvGraphicFramePr>
          <p:cNvPr id="9" name="Table 8">
            <a:extLst>
              <a:ext uri="{FF2B5EF4-FFF2-40B4-BE49-F238E27FC236}">
                <a16:creationId xmlns:a16="http://schemas.microsoft.com/office/drawing/2014/main" id="{746843BE-938A-9316-3C8E-320134DF837C}"/>
              </a:ext>
            </a:extLst>
          </p:cNvPr>
          <p:cNvGraphicFramePr>
            <a:graphicFrameLocks noGrp="1"/>
          </p:cNvGraphicFramePr>
          <p:nvPr>
            <p:extLst>
              <p:ext uri="{D42A27DB-BD31-4B8C-83A1-F6EECF244321}">
                <p14:modId xmlns:p14="http://schemas.microsoft.com/office/powerpoint/2010/main" val="2104426965"/>
              </p:ext>
            </p:extLst>
          </p:nvPr>
        </p:nvGraphicFramePr>
        <p:xfrm>
          <a:off x="507993" y="4114000"/>
          <a:ext cx="7343774" cy="1728000"/>
        </p:xfrm>
        <a:graphic>
          <a:graphicData uri="http://schemas.openxmlformats.org/drawingml/2006/table">
            <a:tbl>
              <a:tblPr firstRow="1">
                <a:tableStyleId>{2A488322-F2BA-4B5B-9748-0D474271808F}</a:tableStyleId>
              </a:tblPr>
              <a:tblGrid>
                <a:gridCol w="3671887">
                  <a:extLst>
                    <a:ext uri="{9D8B030D-6E8A-4147-A177-3AD203B41FA5}">
                      <a16:colId xmlns:a16="http://schemas.microsoft.com/office/drawing/2014/main" val="2698153288"/>
                    </a:ext>
                  </a:extLst>
                </a:gridCol>
                <a:gridCol w="3671887">
                  <a:extLst>
                    <a:ext uri="{9D8B030D-6E8A-4147-A177-3AD203B41FA5}">
                      <a16:colId xmlns:a16="http://schemas.microsoft.com/office/drawing/2014/main" val="2119413191"/>
                    </a:ext>
                  </a:extLst>
                </a:gridCol>
              </a:tblGrid>
              <a:tr h="288000">
                <a:tc>
                  <a:txBody>
                    <a:bodyPr/>
                    <a:lstStyle/>
                    <a:p>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Gender</a:t>
                      </a: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 (paragraph 39(b))</a:t>
                      </a:r>
                      <a:endParaRPr lang="en-GB" sz="900" b="0">
                        <a:solidFill>
                          <a:schemeClr val="tx2"/>
                        </a:solidFill>
                        <a:latin typeface="+mn-lt"/>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Number of employees (headcount or full-time equivalents)</a:t>
                      </a:r>
                      <a:endParaRPr lang="da-DK" sz="900" b="1" noProof="0" dirty="0">
                        <a:solidFill>
                          <a:schemeClr val="tx2"/>
                        </a:solidFill>
                        <a:latin typeface="+mn-lt"/>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288000">
                <a:tc>
                  <a:txBody>
                    <a:bodyPr/>
                    <a:lstStyle/>
                    <a:p>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Male</a:t>
                      </a:r>
                      <a:endParaRPr lang="en-GB" sz="900" b="0">
                        <a:solidFill>
                          <a:schemeClr val="tx2"/>
                        </a:solidFill>
                        <a:latin typeface="+mn-lt"/>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[Headcount or full-time equivalents]</a:t>
                      </a:r>
                      <a:endParaRPr lang="da-DK" sz="900" b="0">
                        <a:solidFill>
                          <a:srgbClr val="2D55FF"/>
                        </a:solidFill>
                        <a:latin typeface="+mn-lt"/>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288000">
                <a:tc>
                  <a:txBody>
                    <a:bodyPr/>
                    <a:lstStyle/>
                    <a:p>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Female</a:t>
                      </a:r>
                      <a:endParaRPr lang="en-GB" sz="900" b="0">
                        <a:solidFill>
                          <a:schemeClr val="tx2"/>
                        </a:solidFill>
                        <a:latin typeface="+mn-lt"/>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[Headcount or full-time equivalents]</a:t>
                      </a:r>
                      <a:endParaRPr lang="da-DK" sz="900" b="0" dirty="0">
                        <a:solidFill>
                          <a:srgbClr val="2D55FF"/>
                        </a:solidFill>
                        <a:latin typeface="+mn-lt"/>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191813939"/>
                  </a:ext>
                </a:extLst>
              </a:tr>
              <a:tr h="288000">
                <a:tc>
                  <a:txBody>
                    <a:bodyPr/>
                    <a:lstStyle/>
                    <a:p>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Other</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[Headcount or full-time equivalents]</a:t>
                      </a:r>
                      <a:endParaRPr kumimoji="0" lang="da-DK" sz="900" b="0" i="0" u="none" strike="noStrike" kern="1200" cap="none" spc="0" normalizeH="0" baseline="0" noProof="0">
                        <a:ln>
                          <a:noFill/>
                        </a:ln>
                        <a:solidFill>
                          <a:srgbClr val="2D55FF"/>
                        </a:solidFill>
                        <a:effectLst/>
                        <a:uLnTx/>
                        <a:uFillTx/>
                        <a:latin typeface="+mn-lt"/>
                        <a:ea typeface="+mn-ea"/>
                        <a:cs typeface="+mn-cs"/>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495992891"/>
                  </a:ext>
                </a:extLst>
              </a:tr>
              <a:tr h="288000">
                <a:tc>
                  <a:txBody>
                    <a:bodyPr/>
                    <a:lstStyle/>
                    <a:p>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Not registered</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[Headcount or full-time equivalents]</a:t>
                      </a:r>
                      <a:endParaRPr kumimoji="0" lang="da-DK" sz="900" b="0" i="0" u="none" strike="noStrike" kern="1200" cap="none" spc="0" normalizeH="0" baseline="0" noProof="0">
                        <a:ln>
                          <a:noFill/>
                        </a:ln>
                        <a:solidFill>
                          <a:srgbClr val="2D55FF"/>
                        </a:solidFill>
                        <a:effectLst/>
                        <a:uLnTx/>
                        <a:uFillTx/>
                        <a:latin typeface="+mn-lt"/>
                        <a:ea typeface="+mn-ea"/>
                        <a:cs typeface="+mn-cs"/>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151098499"/>
                  </a:ext>
                </a:extLst>
              </a:tr>
              <a:tr h="288000">
                <a:tc>
                  <a:txBody>
                    <a:bodyPr/>
                    <a:lstStyle/>
                    <a:p>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Total number of employees</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[Headcount or full-time equivalents]</a:t>
                      </a:r>
                      <a:endParaRPr kumimoji="0" lang="da-DK" sz="900" b="0" i="0" u="none" strike="noStrike" kern="1200" cap="none" spc="0" normalizeH="0" baseline="0" noProof="0" dirty="0">
                        <a:ln>
                          <a:noFill/>
                        </a:ln>
                        <a:solidFill>
                          <a:srgbClr val="2D55FF"/>
                        </a:solidFill>
                        <a:effectLst/>
                        <a:uLnTx/>
                        <a:uFillTx/>
                        <a:latin typeface="+mn-lt"/>
                        <a:ea typeface="+mn-ea"/>
                        <a:cs typeface="+mn-cs"/>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41900251"/>
                  </a:ext>
                </a:extLst>
              </a:tr>
            </a:tbl>
          </a:graphicData>
        </a:graphic>
      </p:graphicFrame>
      <p:sp>
        <p:nvSpPr>
          <p:cNvPr id="10" name="Rectangle 9">
            <a:extLst>
              <a:ext uri="{FF2B5EF4-FFF2-40B4-BE49-F238E27FC236}">
                <a16:creationId xmlns:a16="http://schemas.microsoft.com/office/drawing/2014/main" id="{BF7B8674-8E86-C2D3-7728-AD21F161D0A0}"/>
              </a:ext>
            </a:extLst>
          </p:cNvPr>
          <p:cNvSpPr/>
          <p:nvPr/>
        </p:nvSpPr>
        <p:spPr>
          <a:xfrm>
            <a:off x="8169275" y="1016000"/>
            <a:ext cx="3514725" cy="1296000"/>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Defined terms</a:t>
            </a:r>
          </a:p>
          <a:p>
            <a:pPr algn="l">
              <a:lnSpc>
                <a:spcPct val="106000"/>
              </a:lnSpc>
            </a:pPr>
            <a:endParaRPr lang="da-DK" sz="900" spc="-10" dirty="0">
              <a:solidFill>
                <a:schemeClr val="tx2"/>
              </a:solidFill>
            </a:endParaRPr>
          </a:p>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Full-time equivalents </a:t>
            </a: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Indicates the workload of an employee in a way that makes workloads comparable in different contexts. </a:t>
            </a:r>
            <a:br>
              <a:rPr lang="hr-HR" sz="900" dirty="0">
                <a:solidFill>
                  <a:srgbClr val="1B4528"/>
                </a:solidFill>
                <a:uFill>
                  <a:solidFill>
                    <a:prstClr val="black">
                      <a:alpha val="0"/>
                    </a:prstClr>
                  </a:solidFill>
                </a:uFill>
                <a:latin typeface="IBM Plex Sans"/>
                <a:ea typeface="IBM Plex Sans"/>
                <a:cs typeface="IBM Plex Sans"/>
              </a:rPr>
            </a:b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A full-time equivalent of 1.0 corresponds to one full-time position.</a:t>
            </a:r>
          </a:p>
          <a:p>
            <a:pPr algn="l">
              <a:lnSpc>
                <a:spcPct val="106000"/>
              </a:lnSpc>
            </a:pPr>
            <a:endParaRPr lang="da-DK" sz="900" spc="-10" dirty="0">
              <a:solidFill>
                <a:schemeClr val="tx2"/>
              </a:solidFill>
            </a:endParaRPr>
          </a:p>
        </p:txBody>
      </p:sp>
      <p:pic>
        <p:nvPicPr>
          <p:cNvPr id="29" name="Graphic 28">
            <a:extLst>
              <a:ext uri="{FF2B5EF4-FFF2-40B4-BE49-F238E27FC236}">
                <a16:creationId xmlns:a16="http://schemas.microsoft.com/office/drawing/2014/main" id="{A996E476-CB08-9216-C0A3-3BA150A59AA7}"/>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33258" y="1104042"/>
            <a:ext cx="257747" cy="2326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0"/>
              </a:ext>
            </a:extLst>
          </p:cNvPr>
          <p:cNvSpPr>
            <a:spLocks noGrp="1"/>
          </p:cNvSpPr>
          <p:nvPr>
            <p:ph type="sldNum" sz="quarter" idx="12"/>
          </p:nvPr>
        </p:nvSpPr>
        <p:spPr/>
        <p:txBody>
          <a:bodyPr/>
          <a:lstStyle/>
          <a:p>
            <a:fld id="{5A0D23CF-C5A3-5445-819D-C647D180BB4B}" type="slidenum">
              <a:rPr lang="da-DK" smtClean="0"/>
              <a:t>18</a:t>
            </a:fld>
            <a:endParaRPr lang="da-DK"/>
          </a:p>
        </p:txBody>
      </p:sp>
    </p:spTree>
    <p:custDataLst>
      <p:tags r:id="rId1"/>
    </p:custDataLst>
    <p:extLst>
      <p:ext uri="{BB962C8B-B14F-4D97-AF65-F5344CB8AC3E}">
        <p14:creationId xmlns:p14="http://schemas.microsoft.com/office/powerpoint/2010/main" val="229897180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sz="1000" b="1" i="0" u="none" strike="noStrike" cap="none" baseline="0" dirty="0">
                <a:solidFill>
                  <a:srgbClr val="5F7D69"/>
                </a:solidFill>
                <a:effectLst/>
                <a:uFill>
                  <a:solidFill>
                    <a:prstClr val="black">
                      <a:alpha val="0"/>
                    </a:prstClr>
                  </a:solidFill>
                </a:uFill>
                <a:latin typeface="IBM Plex Sans"/>
                <a:ea typeface="IBM Plex Sans"/>
                <a:cs typeface="IBM Plex Sans"/>
              </a:rPr>
              <a:t>CLICK TO INSERT NAME OF UNDERTAKING</a:t>
            </a:r>
          </a:p>
        </p:txBody>
      </p:sp>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Workforce – General characteristics (B8) – continued</a:t>
            </a:r>
          </a:p>
        </p:txBody>
      </p:sp>
      <p:sp>
        <p:nvSpPr>
          <p:cNvPr id="12" name="Rectangle 7">
            <a:extLst>
              <a:ext uri="{FF2B5EF4-FFF2-40B4-BE49-F238E27FC236}">
                <a16:creationId xmlns:a16="http://schemas.microsoft.com/office/drawing/2014/main" id="{2B881DB8-5B63-9A3C-42A7-86D5BF88894B}"/>
              </a:ext>
            </a:extLst>
          </p:cNvPr>
          <p:cNvSpPr/>
          <p:nvPr/>
        </p:nvSpPr>
        <p:spPr>
          <a:xfrm>
            <a:off x="433537" y="981085"/>
            <a:ext cx="7343772" cy="76630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be filled in, if applicable,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cf.</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 </a:t>
            </a:r>
            <a:r>
              <a:rPr lang="en-GB" sz="900" i="0" u="none" strike="noStrike" cap="none" baseline="0" dirty="0">
                <a:solidFill>
                  <a:srgbClr val="FFFFFF"/>
                </a:solidFill>
                <a:effectLst/>
                <a:uFill>
                  <a:solidFill>
                    <a:prstClr val="black">
                      <a:alpha val="0"/>
                    </a:prstClr>
                  </a:solidFill>
                </a:uFill>
                <a:latin typeface="IBM Plex Sans"/>
                <a:ea typeface="IBM Plex Sans"/>
                <a:cs typeface="IBM Plex Sans"/>
              </a:rPr>
              <a:t>the</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Basic Module.</a:t>
            </a:r>
          </a:p>
          <a:p>
            <a:pPr>
              <a:lnSpc>
                <a:spcPct val="106000"/>
              </a:lnSpc>
            </a:pPr>
            <a:endParaRPr lang="da-DK" sz="900" spc="-10" dirty="0">
              <a:solidFill>
                <a:schemeClr val="bg1"/>
              </a:solidFill>
            </a:endParaRPr>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breakdown of the number of employees by country should only be disclosed if your undertaking operates in countries other than Denmark. </a:t>
            </a:r>
          </a:p>
        </p:txBody>
      </p:sp>
      <p:pic>
        <p:nvPicPr>
          <p:cNvPr id="17" name="Graphic 7">
            <a:extLst>
              <a:ext uri="{FF2B5EF4-FFF2-40B4-BE49-F238E27FC236}">
                <a16:creationId xmlns:a16="http://schemas.microsoft.com/office/drawing/2014/main" id="{DE84D584-52B8-7762-201E-DE39DEADB23F}"/>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8557" y="1057782"/>
            <a:ext cx="207455" cy="232601"/>
          </a:xfrm>
          <a:prstGeom prst="rect">
            <a:avLst/>
          </a:prstGeom>
        </p:spPr>
      </p:pic>
      <p:graphicFrame>
        <p:nvGraphicFramePr>
          <p:cNvPr id="13" name="Table 13">
            <a:extLst>
              <a:ext uri="{FF2B5EF4-FFF2-40B4-BE49-F238E27FC236}">
                <a16:creationId xmlns:a16="http://schemas.microsoft.com/office/drawing/2014/main" id="{7B83144D-9572-90B8-4162-BC58638F29A4}"/>
              </a:ext>
            </a:extLst>
          </p:cNvPr>
          <p:cNvGraphicFramePr>
            <a:graphicFrameLocks noGrp="1"/>
          </p:cNvGraphicFramePr>
          <p:nvPr>
            <p:extLst>
              <p:ext uri="{D42A27DB-BD31-4B8C-83A1-F6EECF244321}">
                <p14:modId xmlns:p14="http://schemas.microsoft.com/office/powerpoint/2010/main" val="1520564446"/>
              </p:ext>
            </p:extLst>
          </p:nvPr>
        </p:nvGraphicFramePr>
        <p:xfrm>
          <a:off x="433537" y="1796950"/>
          <a:ext cx="7343776" cy="1469520"/>
        </p:xfrm>
        <a:graphic>
          <a:graphicData uri="http://schemas.openxmlformats.org/drawingml/2006/table">
            <a:tbl>
              <a:tblPr firstRow="1">
                <a:tableStyleId>{2A488322-F2BA-4B5B-9748-0D474271808F}</a:tableStyleId>
              </a:tblPr>
              <a:tblGrid>
                <a:gridCol w="3925812">
                  <a:extLst>
                    <a:ext uri="{9D8B030D-6E8A-4147-A177-3AD203B41FA5}">
                      <a16:colId xmlns:a16="http://schemas.microsoft.com/office/drawing/2014/main" val="2698153288"/>
                    </a:ext>
                  </a:extLst>
                </a:gridCol>
                <a:gridCol w="3417964">
                  <a:extLst>
                    <a:ext uri="{9D8B030D-6E8A-4147-A177-3AD203B41FA5}">
                      <a16:colId xmlns:a16="http://schemas.microsoft.com/office/drawing/2014/main" val="2119413191"/>
                    </a:ext>
                  </a:extLst>
                </a:gridCol>
              </a:tblGrid>
              <a:tr h="288000">
                <a:tc>
                  <a:txBody>
                    <a:bodyPr/>
                    <a:lstStyle/>
                    <a:p>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Country (where the employment contract was concluded)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39(c))</a:t>
                      </a:r>
                      <a:endParaRPr lang="en-GB" sz="900" b="0" dirty="0">
                        <a:solidFill>
                          <a:schemeClr val="tx2"/>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Number of employees (headcount or full-time equivalents)</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288000">
                <a:tc>
                  <a:txBody>
                    <a:bodyPr/>
                    <a:lstStyle/>
                    <a:p>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Denmark</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[Headcount or full-time equivalents]</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977038530"/>
                  </a:ext>
                </a:extLst>
              </a:tr>
              <a:tr h="288000">
                <a:tc>
                  <a:txBody>
                    <a:bodyPr/>
                    <a:lstStyle/>
                    <a:p>
                      <a:r>
                        <a:rPr lang="en-GB" sz="900" b="0" i="0" u="none" strike="noStrike" cap="none" baseline="0">
                          <a:solidFill>
                            <a:srgbClr val="2D55FF"/>
                          </a:solidFill>
                          <a:effectLst/>
                          <a:uFill>
                            <a:solidFill>
                              <a:prstClr val="black">
                                <a:alpha val="0"/>
                              </a:prstClr>
                            </a:solidFill>
                          </a:uFill>
                          <a:latin typeface="Calibri"/>
                          <a:ea typeface="Calibri"/>
                          <a:cs typeface="Calibri"/>
                        </a:rPr>
                        <a:t>[</a:t>
                      </a: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Country b</a:t>
                      </a:r>
                      <a:r>
                        <a:rPr lang="en-GB" sz="900" b="0" i="0" u="none" strike="noStrike" cap="none" baseline="0">
                          <a:solidFill>
                            <a:srgbClr val="2D55FF"/>
                          </a:solidFill>
                          <a:effectLst/>
                          <a:uFill>
                            <a:solidFill>
                              <a:prstClr val="black">
                                <a:alpha val="0"/>
                              </a:prstClr>
                            </a:solidFill>
                          </a:uFill>
                          <a:latin typeface="Calibri"/>
                          <a:ea typeface="Calibri"/>
                          <a:cs typeface="Calibri"/>
                        </a:rPr>
                        <a:t>]</a:t>
                      </a:r>
                      <a:endParaRPr lang="en-GB" sz="900" b="0">
                        <a:solidFill>
                          <a:srgbClr val="2D55FF"/>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[Headcount or full-time equivalents]</a:t>
                      </a:r>
                      <a:endParaRPr lang="da-DK" sz="900" b="0">
                        <a:solidFill>
                          <a:srgbClr val="2D55FF"/>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288000">
                <a:tc>
                  <a:txBody>
                    <a:bodyPr/>
                    <a:lstStyle/>
                    <a:p>
                      <a:r>
                        <a:rPr lang="en-GB" sz="900" b="0" i="0" u="none" strike="noStrike" cap="none" baseline="0" dirty="0">
                          <a:solidFill>
                            <a:srgbClr val="2D55FF"/>
                          </a:solidFill>
                          <a:effectLst/>
                          <a:uFill>
                            <a:solidFill>
                              <a:prstClr val="black">
                                <a:alpha val="0"/>
                              </a:prstClr>
                            </a:solidFill>
                          </a:uFill>
                          <a:latin typeface="Calibri"/>
                          <a:ea typeface="Calibri"/>
                          <a:cs typeface="Calibri"/>
                        </a:rPr>
                        <a:t>[</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Country c</a:t>
                      </a:r>
                      <a:r>
                        <a:rPr lang="en-GB" sz="900" b="0" i="0" u="none" strike="noStrike" cap="none" baseline="0" dirty="0">
                          <a:solidFill>
                            <a:srgbClr val="2D55FF"/>
                          </a:solidFill>
                          <a:effectLst/>
                          <a:uFill>
                            <a:solidFill>
                              <a:prstClr val="black">
                                <a:alpha val="0"/>
                              </a:prstClr>
                            </a:solidFill>
                          </a:uFill>
                          <a:latin typeface="Calibri"/>
                          <a:ea typeface="Calibri"/>
                          <a:cs typeface="Calibri"/>
                        </a:rPr>
                        <a:t>]</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[Headcount or full-time equivalents]</a:t>
                      </a:r>
                      <a:endParaRPr lang="da-DK" sz="900" b="0">
                        <a:solidFill>
                          <a:srgbClr val="2D55FF"/>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191813939"/>
                  </a:ext>
                </a:extLst>
              </a:tr>
              <a:tr h="288000">
                <a:tc>
                  <a:txBody>
                    <a:bodyPr/>
                    <a:lstStyle/>
                    <a:p>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Total number of employees</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[Headcount or full-time equivalents]</a:t>
                      </a:r>
                      <a:endParaRPr lang="da-DK" sz="900" b="0" dirty="0">
                        <a:solidFill>
                          <a:srgbClr val="2D55FF"/>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495992891"/>
                  </a:ext>
                </a:extLst>
              </a:tr>
            </a:tbl>
          </a:graphicData>
        </a:graphic>
      </p:graphicFrame>
      <p:sp>
        <p:nvSpPr>
          <p:cNvPr id="21" name="Rectangle 7">
            <a:extLst>
              <a:ext uri="{FF2B5EF4-FFF2-40B4-BE49-F238E27FC236}">
                <a16:creationId xmlns:a16="http://schemas.microsoft.com/office/drawing/2014/main" id="{743F4A71-D05D-30CF-1F91-49C70E978614}"/>
              </a:ext>
            </a:extLst>
          </p:cNvPr>
          <p:cNvSpPr/>
          <p:nvPr/>
        </p:nvSpPr>
        <p:spPr>
          <a:xfrm>
            <a:off x="433537" y="3537636"/>
            <a:ext cx="7343772" cy="72144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be filled in, if applicable,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cf.</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 </a:t>
            </a:r>
            <a:r>
              <a:rPr lang="en-GB" sz="900" i="0" u="none" strike="noStrike" cap="none" baseline="0" dirty="0">
                <a:solidFill>
                  <a:srgbClr val="FFFFFF"/>
                </a:solidFill>
                <a:effectLst/>
                <a:uFill>
                  <a:solidFill>
                    <a:prstClr val="black">
                      <a:alpha val="0"/>
                    </a:prstClr>
                  </a:solidFill>
                </a:uFill>
                <a:latin typeface="IBM Plex Sans"/>
                <a:ea typeface="IBM Plex Sans"/>
                <a:cs typeface="IBM Plex Sans"/>
              </a:rPr>
              <a:t>the</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Basic Module.</a:t>
            </a:r>
          </a:p>
          <a:p>
            <a:pPr>
              <a:lnSpc>
                <a:spcPct val="106000"/>
              </a:lnSpc>
            </a:pPr>
            <a:endParaRPr lang="da-DK" sz="900" spc="-10" dirty="0">
              <a:solidFill>
                <a:schemeClr val="bg1"/>
              </a:solidFill>
            </a:endParaRPr>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employee turnover rate should only be filled in if your undertaking has 50 or more employees. </a:t>
            </a:r>
          </a:p>
        </p:txBody>
      </p:sp>
      <p:pic>
        <p:nvPicPr>
          <p:cNvPr id="18" name="Graphic 7">
            <a:extLst>
              <a:ext uri="{FF2B5EF4-FFF2-40B4-BE49-F238E27FC236}">
                <a16:creationId xmlns:a16="http://schemas.microsoft.com/office/drawing/2014/main" id="{2F500231-D627-E395-F93F-FB53A3FF1629}"/>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8599" y="3623517"/>
            <a:ext cx="207455" cy="232601"/>
          </a:xfrm>
          <a:prstGeom prst="rect">
            <a:avLst/>
          </a:prstGeom>
        </p:spPr>
      </p:pic>
      <p:sp>
        <p:nvSpPr>
          <p:cNvPr id="19" name="TextBox 18">
            <a:extLst>
              <a:ext uri="{FF2B5EF4-FFF2-40B4-BE49-F238E27FC236}">
                <a16:creationId xmlns:a16="http://schemas.microsoft.com/office/drawing/2014/main" id="{B50E7401-7672-4B4F-B277-12B180E2659B}"/>
              </a:ext>
            </a:extLst>
          </p:cNvPr>
          <p:cNvSpPr txBox="1"/>
          <p:nvPr/>
        </p:nvSpPr>
        <p:spPr>
          <a:xfrm>
            <a:off x="433532" y="4335754"/>
            <a:ext cx="5662468" cy="574718"/>
          </a:xfrm>
          <a:prstGeom prst="rect">
            <a:avLst/>
          </a:prstGeom>
          <a:solidFill>
            <a:srgbClr val="D1DAD4"/>
          </a:solidFill>
          <a:ln w="6350">
            <a:solidFill>
              <a:srgbClr val="1B4528"/>
            </a:solidFill>
          </a:ln>
        </p:spPr>
        <p:txBody>
          <a:bodyPr wrap="square" lIns="36000" tIns="216000" rIns="36000" bIns="216000" rtlCol="0">
            <a:spAutoFit/>
          </a:bodyPr>
          <a:lstStyle/>
          <a:p>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Employee turnover rate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40)</a:t>
            </a:r>
          </a:p>
        </p:txBody>
      </p:sp>
      <p:graphicFrame>
        <p:nvGraphicFramePr>
          <p:cNvPr id="8" name="Table 7">
            <a:extLst>
              <a:ext uri="{FF2B5EF4-FFF2-40B4-BE49-F238E27FC236}">
                <a16:creationId xmlns:a16="http://schemas.microsoft.com/office/drawing/2014/main" id="{CE6D2864-50B1-0967-9DFF-408DD8B377E5}"/>
              </a:ext>
            </a:extLst>
          </p:cNvPr>
          <p:cNvGraphicFramePr>
            <a:graphicFrameLocks noGrp="1"/>
          </p:cNvGraphicFramePr>
          <p:nvPr>
            <p:extLst>
              <p:ext uri="{D42A27DB-BD31-4B8C-83A1-F6EECF244321}">
                <p14:modId xmlns:p14="http://schemas.microsoft.com/office/powerpoint/2010/main" val="3593868517"/>
              </p:ext>
            </p:extLst>
          </p:nvPr>
        </p:nvGraphicFramePr>
        <p:xfrm>
          <a:off x="6096000" y="4337044"/>
          <a:ext cx="1642325" cy="576000"/>
        </p:xfrm>
        <a:graphic>
          <a:graphicData uri="http://schemas.openxmlformats.org/drawingml/2006/table">
            <a:tbl>
              <a:tblPr firstRow="1" firstCol="1">
                <a:tableStyleId>{2A488322-F2BA-4B5B-9748-0D474271808F}</a:tableStyleId>
              </a:tblPr>
              <a:tblGrid>
                <a:gridCol w="1642325">
                  <a:extLst>
                    <a:ext uri="{9D8B030D-6E8A-4147-A177-3AD203B41FA5}">
                      <a16:colId xmlns:a16="http://schemas.microsoft.com/office/drawing/2014/main" val="2119413191"/>
                    </a:ext>
                  </a:extLst>
                </a:gridCol>
              </a:tblGrid>
              <a:tr h="288000">
                <a:tc>
                  <a:txBody>
                    <a:bodyPr/>
                    <a:lstStyle/>
                    <a:p>
                      <a:r>
                        <a:rPr lang="en-GB" sz="900" b="1" i="0" u="none" strike="noStrike" cap="none" baseline="0" dirty="0">
                          <a:solidFill>
                            <a:srgbClr val="2D55FF"/>
                          </a:solidFill>
                          <a:effectLst/>
                          <a:uFill>
                            <a:solidFill>
                              <a:prstClr val="black">
                                <a:alpha val="0"/>
                              </a:prstClr>
                            </a:solidFill>
                          </a:uFill>
                          <a:latin typeface="Calibri"/>
                          <a:ea typeface="Calibri"/>
                          <a:cs typeface="Calibri"/>
                        </a:rPr>
                        <a:t>[</a:t>
                      </a:r>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Insert year</a:t>
                      </a:r>
                      <a:r>
                        <a:rPr lang="en-GB" sz="900" b="1" i="0" u="none" strike="noStrike" cap="none" baseline="0" dirty="0">
                          <a:solidFill>
                            <a:srgbClr val="2D55FF"/>
                          </a:solidFill>
                          <a:effectLst/>
                          <a:uFill>
                            <a:solidFill>
                              <a:prstClr val="black">
                                <a:alpha val="0"/>
                              </a:prstClr>
                            </a:solidFill>
                          </a:uFill>
                          <a:latin typeface="Calibri"/>
                          <a:ea typeface="Calibri"/>
                          <a:cs typeface="Calibri"/>
                        </a:rPr>
                        <a:t>]</a:t>
                      </a:r>
                      <a:endParaRPr lang="da-DK" sz="900" b="1" noProof="0" dirty="0">
                        <a:solidFill>
                          <a:srgbClr val="2D55FF"/>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288000">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in %]</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977038530"/>
                  </a:ext>
                </a:extLst>
              </a:tr>
            </a:tbl>
          </a:graphicData>
        </a:graphic>
      </p:graphicFrame>
      <p:sp>
        <p:nvSpPr>
          <p:cNvPr id="2" name="Rectangle 18">
            <a:extLst>
              <a:ext uri="{FF2B5EF4-FFF2-40B4-BE49-F238E27FC236}">
                <a16:creationId xmlns:a16="http://schemas.microsoft.com/office/drawing/2014/main" id="{B944E8BA-7C94-7119-B91A-FF0C3D26488E}"/>
              </a:ext>
            </a:extLst>
          </p:cNvPr>
          <p:cNvSpPr/>
          <p:nvPr/>
        </p:nvSpPr>
        <p:spPr>
          <a:xfrm>
            <a:off x="433533" y="4980727"/>
            <a:ext cx="7343776" cy="1173012"/>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Guidance on how to fill in disclosure </a:t>
            </a:r>
          </a:p>
          <a:p>
            <a:pPr algn="l">
              <a:lnSpc>
                <a:spcPct val="106000"/>
              </a:lnSpc>
            </a:pPr>
            <a:endParaRPr lang="da-DK" sz="900" b="1" spc="-10">
              <a:solidFill>
                <a:schemeClr val="tx2"/>
              </a:solidFill>
            </a:endParaRPr>
          </a:p>
          <a:p>
            <a:pPr algn="l"/>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To calculate your undertaking’s employee turnover rate, use the following formula:</a:t>
            </a:r>
          </a:p>
        </p:txBody>
      </p:sp>
      <p:pic>
        <p:nvPicPr>
          <p:cNvPr id="11" name="Graphic 20">
            <a:extLst>
              <a:ext uri="{FF2B5EF4-FFF2-40B4-BE49-F238E27FC236}">
                <a16:creationId xmlns:a16="http://schemas.microsoft.com/office/drawing/2014/main" id="{7FD58F62-120C-4E31-CD3E-6C58FAE964C9}"/>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8556" y="5091446"/>
            <a:ext cx="207455" cy="232601"/>
          </a:xfrm>
          <a:prstGeom prst="rect">
            <a:avLst/>
          </a:prstGeom>
        </p:spPr>
      </p:pic>
      <p:sp>
        <p:nvSpPr>
          <p:cNvPr id="10" name="Rectangle 9">
            <a:extLst>
              <a:ext uri="{FF2B5EF4-FFF2-40B4-BE49-F238E27FC236}">
                <a16:creationId xmlns:a16="http://schemas.microsoft.com/office/drawing/2014/main" id="{BF7B8674-8E86-C2D3-7728-AD21F161D0A0}"/>
              </a:ext>
            </a:extLst>
          </p:cNvPr>
          <p:cNvSpPr/>
          <p:nvPr/>
        </p:nvSpPr>
        <p:spPr>
          <a:xfrm>
            <a:off x="8169275" y="1016000"/>
            <a:ext cx="3514725" cy="2943352"/>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Defined terms</a:t>
            </a:r>
          </a:p>
          <a:p>
            <a:pPr algn="l">
              <a:lnSpc>
                <a:spcPct val="106000"/>
              </a:lnSpc>
            </a:pPr>
            <a:endParaRPr lang="da-DK" sz="900" b="1" spc="-10" dirty="0">
              <a:solidFill>
                <a:schemeClr val="tx2"/>
              </a:solidFill>
              <a:latin typeface="+mj-lt"/>
            </a:endParaRPr>
          </a:p>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Country (where the employment contract was concluded)</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a:t>
            </a: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In the table, you shall state the total number of employees your undertaking has in countries outside Denmark. This includes both permanent employees and employees in various forms of temporary employment. The country is the country where the employment contract was </a:t>
            </a:r>
            <a:r>
              <a:rPr lang="en-GB" sz="900" b="0" i="0" u="sng" strike="noStrike" cap="none" baseline="0" dirty="0">
                <a:solidFill>
                  <a:srgbClr val="1B4528"/>
                </a:solidFill>
                <a:effectLst/>
                <a:uFill>
                  <a:solidFill>
                    <a:srgbClr val="1B4528"/>
                  </a:solidFill>
                </a:uFill>
                <a:latin typeface="IBM Plex Sans"/>
                <a:ea typeface="IBM Plex Sans"/>
                <a:cs typeface="IBM Plex Sans"/>
              </a:rPr>
              <a:t>concluded</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a:t>
            </a:r>
          </a:p>
          <a:p>
            <a:pPr algn="l">
              <a:lnSpc>
                <a:spcPct val="106000"/>
              </a:lnSpc>
            </a:pPr>
            <a:endParaRPr lang="da-DK" sz="900" spc="-10" dirty="0">
              <a:solidFill>
                <a:schemeClr val="tx2"/>
              </a:solidFill>
              <a:latin typeface="+mj-lt"/>
            </a:endParaRP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It is irrelevant where the employee resides. An employee may, for example, have a Danish employment contract but reside in a country other than Denmark.</a:t>
            </a:r>
          </a:p>
          <a:p>
            <a:pPr algn="l">
              <a:lnSpc>
                <a:spcPct val="106000"/>
              </a:lnSpc>
            </a:pPr>
            <a:endParaRPr lang="da-DK" sz="900" b="1" spc="-10" dirty="0">
              <a:solidFill>
                <a:schemeClr val="tx2"/>
              </a:solidFill>
              <a:latin typeface="+mj-lt"/>
            </a:endParaRPr>
          </a:p>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Employee turnover rate</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refers to employees who leave your undertaking either voluntarily or due to dismissal, retirement or death as a result of a work-related accident.</a:t>
            </a:r>
          </a:p>
        </p:txBody>
      </p:sp>
      <p:pic>
        <p:nvPicPr>
          <p:cNvPr id="29" name="Graphic 28">
            <a:extLst>
              <a:ext uri="{FF2B5EF4-FFF2-40B4-BE49-F238E27FC236}">
                <a16:creationId xmlns:a16="http://schemas.microsoft.com/office/drawing/2014/main" id="{A996E476-CB08-9216-C0A3-3BA150A59AA7}"/>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33258" y="1104042"/>
            <a:ext cx="257747" cy="2326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t>19</a:t>
            </a:fld>
            <a:endParaRPr lang="da-DK"/>
          </a:p>
        </p:txBody>
      </p:sp>
      <p:graphicFrame>
        <p:nvGraphicFramePr>
          <p:cNvPr id="20" name="Table 11">
            <a:extLst>
              <a:ext uri="{FF2B5EF4-FFF2-40B4-BE49-F238E27FC236}">
                <a16:creationId xmlns:a16="http://schemas.microsoft.com/office/drawing/2014/main" id="{0CB514E1-3273-44C1-8673-3EAF114E42BE}"/>
              </a:ext>
            </a:extLst>
          </p:cNvPr>
          <p:cNvGraphicFramePr>
            <a:graphicFrameLocks noGrp="1"/>
          </p:cNvGraphicFramePr>
          <p:nvPr>
            <p:extLst>
              <p:ext uri="{D42A27DB-BD31-4B8C-83A1-F6EECF244321}">
                <p14:modId xmlns:p14="http://schemas.microsoft.com/office/powerpoint/2010/main" val="1885956622"/>
              </p:ext>
            </p:extLst>
          </p:nvPr>
        </p:nvGraphicFramePr>
        <p:xfrm>
          <a:off x="518599" y="5571618"/>
          <a:ext cx="4774761" cy="457200"/>
        </p:xfrm>
        <a:graphic>
          <a:graphicData uri="http://schemas.openxmlformats.org/drawingml/2006/table">
            <a:tbl>
              <a:tblPr firstRow="1" bandRow="1">
                <a:tableStyleId>{5C22544A-7EE6-4342-B048-85BDC9FD1C3A}</a:tableStyleId>
              </a:tblPr>
              <a:tblGrid>
                <a:gridCol w="4774761">
                  <a:extLst>
                    <a:ext uri="{9D8B030D-6E8A-4147-A177-3AD203B41FA5}">
                      <a16:colId xmlns:a16="http://schemas.microsoft.com/office/drawing/2014/main" val="1369390912"/>
                    </a:ext>
                  </a:extLst>
                </a:gridCol>
              </a:tblGrid>
              <a:tr h="149013">
                <a:tc>
                  <a:txBody>
                    <a:bodyPr/>
                    <a:lstStyle/>
                    <a:p>
                      <a:pPr algn="ctr"/>
                      <a:r>
                        <a:rPr lang="en-GB" sz="900" b="0" i="1" u="none" strike="noStrike" cap="none" baseline="0" dirty="0">
                          <a:solidFill>
                            <a:srgbClr val="1B4528"/>
                          </a:solidFill>
                          <a:effectLst/>
                          <a:uFill>
                            <a:solidFill>
                              <a:prstClr val="black">
                                <a:alpha val="0"/>
                              </a:prstClr>
                            </a:solidFill>
                          </a:uFill>
                          <a:latin typeface="+mn-lt"/>
                          <a:ea typeface="+mn-ea"/>
                          <a:cs typeface="IBM Plex Sans"/>
                        </a:rPr>
                        <a:t>Number of employees who left the undertaking during the reporting year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1B4528"/>
                      </a:solidFill>
                      <a:prstDash val="solid"/>
                      <a:round/>
                      <a:headEnd type="none" w="med" len="med"/>
                      <a:tailEnd type="none" w="med" len="med"/>
                    </a:lnB>
                    <a:lnTlToBr w="12700" cmpd="sng">
                      <a:noFill/>
                      <a:prstDash val="solid"/>
                    </a:lnTlToBr>
                    <a:lnBlToTr w="12700" cmpd="sng">
                      <a:noFill/>
                      <a:prstDash val="solid"/>
                    </a:lnBlToTr>
                    <a:solidFill>
                      <a:srgbClr val="D1DAD4"/>
                    </a:solidFill>
                  </a:tcPr>
                </a:tc>
                <a:extLst>
                  <a:ext uri="{0D108BD9-81ED-4DB2-BD59-A6C34878D82A}">
                    <a16:rowId xmlns:a16="http://schemas.microsoft.com/office/drawing/2014/main" val="3458230441"/>
                  </a:ext>
                </a:extLst>
              </a:tr>
              <a:tr h="149013">
                <a:tc>
                  <a:txBody>
                    <a:bodyPr/>
                    <a:lstStyle/>
                    <a:p>
                      <a:pPr algn="ctr"/>
                      <a:r>
                        <a:rPr lang="en-GB" sz="900" b="0" i="1" u="none" strike="noStrike" cap="none" baseline="0" dirty="0">
                          <a:solidFill>
                            <a:srgbClr val="1B4528"/>
                          </a:solidFill>
                          <a:effectLst/>
                          <a:uFill>
                            <a:solidFill>
                              <a:prstClr val="black">
                                <a:alpha val="0"/>
                              </a:prstClr>
                            </a:solidFill>
                          </a:uFill>
                          <a:latin typeface="+mn-lt"/>
                          <a:ea typeface="+mn-ea"/>
                          <a:cs typeface="IBM Plex Sans"/>
                        </a:rPr>
                        <a:t>Average number of employees during the reporting year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1B452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1DAD4"/>
                    </a:solidFill>
                  </a:tcPr>
                </a:tc>
                <a:extLst>
                  <a:ext uri="{0D108BD9-81ED-4DB2-BD59-A6C34878D82A}">
                    <a16:rowId xmlns:a16="http://schemas.microsoft.com/office/drawing/2014/main" val="3871965723"/>
                  </a:ext>
                </a:extLst>
              </a:tr>
            </a:tbl>
          </a:graphicData>
        </a:graphic>
      </p:graphicFrame>
      <p:graphicFrame>
        <p:nvGraphicFramePr>
          <p:cNvPr id="3" name="Table 8">
            <a:extLst>
              <a:ext uri="{FF2B5EF4-FFF2-40B4-BE49-F238E27FC236}">
                <a16:creationId xmlns:a16="http://schemas.microsoft.com/office/drawing/2014/main" id="{C214C9FE-7050-459D-9D69-3C9CAB54D06F}"/>
              </a:ext>
            </a:extLst>
          </p:cNvPr>
          <p:cNvGraphicFramePr>
            <a:graphicFrameLocks noGrp="1"/>
          </p:cNvGraphicFramePr>
          <p:nvPr>
            <p:extLst>
              <p:ext uri="{D42A27DB-BD31-4B8C-83A1-F6EECF244321}">
                <p14:modId xmlns:p14="http://schemas.microsoft.com/office/powerpoint/2010/main" val="2338284533"/>
              </p:ext>
            </p:extLst>
          </p:nvPr>
        </p:nvGraphicFramePr>
        <p:xfrm>
          <a:off x="5293360" y="5671072"/>
          <a:ext cx="2301069" cy="425429"/>
        </p:xfrm>
        <a:graphic>
          <a:graphicData uri="http://schemas.openxmlformats.org/drawingml/2006/table">
            <a:tbl>
              <a:tblPr firstRow="1" bandRow="1">
                <a:tableStyleId>{5C22544A-7EE6-4342-B048-85BDC9FD1C3A}</a:tableStyleId>
              </a:tblPr>
              <a:tblGrid>
                <a:gridCol w="496849">
                  <a:extLst>
                    <a:ext uri="{9D8B030D-6E8A-4147-A177-3AD203B41FA5}">
                      <a16:colId xmlns:a16="http://schemas.microsoft.com/office/drawing/2014/main" val="2955521821"/>
                    </a:ext>
                  </a:extLst>
                </a:gridCol>
                <a:gridCol w="1804220">
                  <a:extLst>
                    <a:ext uri="{9D8B030D-6E8A-4147-A177-3AD203B41FA5}">
                      <a16:colId xmlns:a16="http://schemas.microsoft.com/office/drawing/2014/main" val="3484021368"/>
                    </a:ext>
                  </a:extLst>
                </a:gridCol>
              </a:tblGrid>
              <a:tr h="4254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1" u="none" strike="noStrike" cap="none" baseline="0" dirty="0">
                          <a:solidFill>
                            <a:srgbClr val="1B4528"/>
                          </a:solidFill>
                          <a:effectLst/>
                          <a:uFill>
                            <a:solidFill>
                              <a:prstClr val="black">
                                <a:alpha val="0"/>
                              </a:prstClr>
                            </a:solidFill>
                          </a:uFill>
                          <a:latin typeface="+mn-lt"/>
                          <a:ea typeface="+mn-ea"/>
                          <a:cs typeface="IBM Plex Sans"/>
                        </a:rPr>
                        <a:t>X 100</a:t>
                      </a:r>
                    </a:p>
                    <a:p>
                      <a:endParaRPr lang="hr-HR" sz="900" dirty="0"/>
                    </a:p>
                  </a:txBody>
                  <a:tcPr>
                    <a:lnL w="12700" cmpd="sng">
                      <a:noFill/>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1" u="none" strike="noStrike" cap="none" baseline="0" dirty="0">
                          <a:solidFill>
                            <a:srgbClr val="1B4528"/>
                          </a:solidFill>
                          <a:effectLst/>
                          <a:uFill>
                            <a:solidFill>
                              <a:prstClr val="black">
                                <a:alpha val="0"/>
                              </a:prstClr>
                            </a:solidFill>
                          </a:uFill>
                          <a:latin typeface="+mn-lt"/>
                          <a:ea typeface="+mn-ea"/>
                          <a:cs typeface="IBM Plex Sans"/>
                        </a:rPr>
                        <a:t>= Employee turnover rate</a:t>
                      </a:r>
                    </a:p>
                    <a:p>
                      <a:endParaRPr lang="hr-HR" sz="900" dirty="0"/>
                    </a:p>
                  </a:txBody>
                  <a:tcPr>
                    <a:lnL w="12700" cap="flat" cmpd="sng" algn="ctr">
                      <a:no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rgbClr val="D1DAD4"/>
                    </a:solidFill>
                  </a:tcPr>
                </a:tc>
                <a:extLst>
                  <a:ext uri="{0D108BD9-81ED-4DB2-BD59-A6C34878D82A}">
                    <a16:rowId xmlns:a16="http://schemas.microsoft.com/office/drawing/2014/main" val="3035814457"/>
                  </a:ext>
                </a:extLst>
              </a:tr>
            </a:tbl>
          </a:graphicData>
        </a:graphic>
      </p:graphicFrame>
    </p:spTree>
    <p:custDataLst>
      <p:tags r:id="rId1"/>
    </p:custDataLst>
    <p:extLst>
      <p:ext uri="{BB962C8B-B14F-4D97-AF65-F5344CB8AC3E}">
        <p14:creationId xmlns:p14="http://schemas.microsoft.com/office/powerpoint/2010/main" val="73926901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AD5A226A-E9C7-8F96-89B2-041A17C446E7}"/>
              </a:ext>
              <a:ext uri="{C183D7F6-B498-43B3-948B-1728B52AA6E4}">
                <adec:decorative xmlns:adec="http://schemas.microsoft.com/office/drawing/2017/decorative" val="0"/>
              </a:ext>
            </a:extLst>
          </p:cNvPr>
          <p:cNvSpPr>
            <a:spLocks noGrp="1"/>
          </p:cNvSpPr>
          <p:nvPr>
            <p:ph type="title"/>
          </p:nvPr>
        </p:nvSpPr>
        <p:spPr>
          <a:xfrm>
            <a:off x="518600" y="453545"/>
            <a:ext cx="11165400" cy="252091"/>
          </a:xfrm>
        </p:spPr>
        <p:txBody>
          <a:bodyPr/>
          <a:lstStyle/>
          <a:p>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Overview of disclosures in the </a:t>
            </a:r>
            <a:r>
              <a:rPr lang="en-GB" sz="1800" b="1" i="0" u="sng" strike="noStrike" cap="none" baseline="0" dirty="0">
                <a:solidFill>
                  <a:srgbClr val="1B4528"/>
                </a:solidFill>
                <a:effectLst/>
                <a:uFill>
                  <a:solidFill>
                    <a:srgbClr val="1B4528"/>
                  </a:solidFill>
                </a:uFill>
                <a:latin typeface="IBM Plex Sans"/>
                <a:ea typeface="IBM Plex Sans"/>
                <a:cs typeface="IBM Plex Sans"/>
              </a:rPr>
              <a:t>Basic Module</a:t>
            </a:r>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 </a:t>
            </a:r>
          </a:p>
        </p:txBody>
      </p:sp>
      <p:sp>
        <p:nvSpPr>
          <p:cNvPr id="2" name="TextBox 1">
            <a:extLst>
              <a:ext uri="{FF2B5EF4-FFF2-40B4-BE49-F238E27FC236}">
                <a16:creationId xmlns:a16="http://schemas.microsoft.com/office/drawing/2014/main" id="{534D5FA2-DAB9-4D02-A4F6-55129CBC52D1}"/>
              </a:ext>
            </a:extLst>
          </p:cNvPr>
          <p:cNvSpPr txBox="1"/>
          <p:nvPr/>
        </p:nvSpPr>
        <p:spPr>
          <a:xfrm>
            <a:off x="506062" y="1038940"/>
            <a:ext cx="3714254" cy="257369"/>
          </a:xfrm>
          <a:prstGeom prst="rect">
            <a:avLst/>
          </a:prstGeom>
          <a:solidFill>
            <a:srgbClr val="BBC7BF"/>
          </a:solidFill>
          <a:ln>
            <a:solidFill>
              <a:srgbClr val="1B4528"/>
            </a:solidFill>
          </a:ln>
        </p:spPr>
        <p:txBody>
          <a:bodyPr wrap="square" lIns="36000" tIns="36000" rIns="36000" bIns="3600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1200" b="1" i="0" u="none" strike="noStrike" cap="none" baseline="0" dirty="0">
                <a:solidFill>
                  <a:srgbClr val="1B4528"/>
                </a:solidFill>
                <a:effectLst/>
                <a:uFill>
                  <a:solidFill>
                    <a:prstClr val="black">
                      <a:alpha val="0"/>
                    </a:prstClr>
                  </a:solidFill>
                </a:uFill>
                <a:latin typeface="IBM Plex Sans"/>
                <a:ea typeface="IBM Plex Sans"/>
                <a:cs typeface="IBM Plex Sans"/>
              </a:rPr>
              <a:t>General </a:t>
            </a:r>
            <a:r>
              <a:rPr lang="en-GB" sz="1200" b="1" dirty="0">
                <a:solidFill>
                  <a:srgbClr val="1B4528"/>
                </a:solidFill>
                <a:uFill>
                  <a:solidFill>
                    <a:prstClr val="black">
                      <a:alpha val="0"/>
                    </a:prstClr>
                  </a:solidFill>
                </a:uFill>
                <a:latin typeface="IBM Plex Sans"/>
              </a:rPr>
              <a:t>information</a:t>
            </a:r>
          </a:p>
        </p:txBody>
      </p:sp>
      <p:graphicFrame>
        <p:nvGraphicFramePr>
          <p:cNvPr id="13" name="Table 2">
            <a:extLst>
              <a:ext uri="{FF2B5EF4-FFF2-40B4-BE49-F238E27FC236}">
                <a16:creationId xmlns:a16="http://schemas.microsoft.com/office/drawing/2014/main" id="{443172F3-D2E5-4308-8227-83B167DE6513}"/>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288619253"/>
              </p:ext>
            </p:extLst>
          </p:nvPr>
        </p:nvGraphicFramePr>
        <p:xfrm>
          <a:off x="508661" y="1295840"/>
          <a:ext cx="3711655" cy="3435840"/>
        </p:xfrm>
        <a:graphic>
          <a:graphicData uri="http://schemas.openxmlformats.org/drawingml/2006/table">
            <a:tbl>
              <a:tblPr firstRow="1">
                <a:tableStyleId>{2A488322-F2BA-4B5B-9748-0D474271808F}</a:tableStyleId>
              </a:tblPr>
              <a:tblGrid>
                <a:gridCol w="654418">
                  <a:extLst>
                    <a:ext uri="{9D8B030D-6E8A-4147-A177-3AD203B41FA5}">
                      <a16:colId xmlns:a16="http://schemas.microsoft.com/office/drawing/2014/main" val="1902117154"/>
                    </a:ext>
                  </a:extLst>
                </a:gridCol>
                <a:gridCol w="3057237">
                  <a:extLst>
                    <a:ext uri="{9D8B030D-6E8A-4147-A177-3AD203B41FA5}">
                      <a16:colId xmlns:a16="http://schemas.microsoft.com/office/drawing/2014/main" val="1904521774"/>
                    </a:ext>
                  </a:extLst>
                </a:gridCol>
              </a:tblGrid>
              <a:tr h="2048679">
                <a:tc>
                  <a:txBody>
                    <a:bodyPr/>
                    <a:lstStyle/>
                    <a:p>
                      <a:pPr algn="l"/>
                      <a:endParaRPr lang="da-DK" sz="900" b="0" kern="1200" spc="-10" noProof="0" dirty="0">
                        <a:solidFill>
                          <a:schemeClr val="tx2"/>
                        </a:solidFill>
                        <a:latin typeface="+mn-lt"/>
                        <a:ea typeface="+mn-ea"/>
                        <a:cs typeface="+mn-cs"/>
                      </a:endParaRPr>
                    </a:p>
                    <a:p>
                      <a:pPr algn="l"/>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a:t>
                      </a:r>
                    </a:p>
                    <a:p>
                      <a:pPr algn="l"/>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a:t>
                      </a:r>
                    </a:p>
                    <a:p>
                      <a:pPr algn="l"/>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a:t>
                      </a:r>
                    </a:p>
                    <a:p>
                      <a:pPr algn="l"/>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a:t>
                      </a:r>
                    </a:p>
                    <a:p>
                      <a:pPr algn="l"/>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a:t>
                      </a:r>
                    </a:p>
                    <a:p>
                      <a:pPr algn="l"/>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a:t>
                      </a:r>
                    </a:p>
                    <a:p>
                      <a:pPr algn="l"/>
                      <a:endParaRPr lang="da-DK" sz="900" b="0" kern="1200" spc="-10" noProof="0" dirty="0">
                        <a:solidFill>
                          <a:schemeClr val="tx2"/>
                        </a:solidFill>
                        <a:latin typeface="+mn-lt"/>
                        <a:ea typeface="+mn-ea"/>
                        <a:cs typeface="+mn-cs"/>
                      </a:endParaRPr>
                    </a:p>
                    <a:p>
                      <a:pPr algn="l"/>
                      <a:endParaRPr lang="da-DK"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 if applicable</a:t>
                      </a:r>
                    </a:p>
                    <a:p>
                      <a:pPr algn="l"/>
                      <a:endParaRPr lang="hr-HR" sz="900" b="0" kern="1200" spc="-10" noProof="0" dirty="0">
                        <a:solidFill>
                          <a:schemeClr val="tx2"/>
                        </a:solidFill>
                        <a:latin typeface="+mn-lt"/>
                        <a:ea typeface="+mn-ea"/>
                        <a:cs typeface="+mn-cs"/>
                      </a:endParaRPr>
                    </a:p>
                    <a:p>
                      <a:pPr algn="l"/>
                      <a:endParaRPr lang="da-DK"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 if applicable</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rtl="0" eaLnBrk="1" fontAlgn="auto" latinLnBrk="0" hangingPunct="1">
                        <a:lnSpc>
                          <a:spcPct val="100000"/>
                        </a:lnSpc>
                        <a:spcBef>
                          <a:spcPct val="0"/>
                        </a:spcBef>
                        <a:spcAft>
                          <a:spcPct val="0"/>
                        </a:spcAft>
                        <a:buClrTx/>
                        <a:buSzTx/>
                        <a:buFont typeface="Arial" panose="020B0604020202020204" pitchFamily="34" charset="0"/>
                        <a:buNone/>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Basis for preparation (B1)</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The undertaking’s legal form</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NACE sector classification code(s)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Size of balance sheet</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Turnover </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Number of employees </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Addresses and geolocation of significant assets and facilities owned, leased or managed by the undertaking</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da-DK" sz="900" b="0" kern="1200" spc="-10" dirty="0">
                        <a:solidFill>
                          <a:schemeClr val="tx2"/>
                        </a:solidFill>
                        <a:latin typeface="+mn-lt"/>
                        <a:ea typeface="+mn-ea"/>
                        <a:cs typeface="+mn-cs"/>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Omissions of classified information</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endParaRPr lang="da-DK" sz="900" b="0" kern="1200" spc="-10" dirty="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da-DK" sz="900" b="0" kern="1200" spc="-10" dirty="0">
                        <a:solidFill>
                          <a:schemeClr val="tx2"/>
                        </a:solidFill>
                        <a:latin typeface="+mn-lt"/>
                        <a:ea typeface="+mn-ea"/>
                        <a:cs typeface="+mn-cs"/>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Brief description of your undertaking’s sustainability-related certification(s) or label(s), if applicable</a:t>
                      </a:r>
                      <a:endParaRPr lang="da-DK" sz="900" b="0" kern="1200" spc="-10" noProof="0" dirty="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1940256071"/>
                  </a:ext>
                </a:extLst>
              </a:tr>
              <a:tr h="992994">
                <a:tc>
                  <a: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da-DK"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hr-HR"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da-DK"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 if applicable</a:t>
                      </a:r>
                    </a:p>
                    <a:p>
                      <a:pPr algn="l"/>
                      <a:endParaRPr lang="da-DK" sz="900" b="0" kern="1200" spc="-10" noProof="0" dirty="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rtl="0" eaLnBrk="1" fontAlgn="auto" latinLnBrk="0" hangingPunct="1">
                        <a:lnSpc>
                          <a:spcPct val="100000"/>
                        </a:lnSpc>
                        <a:spcBef>
                          <a:spcPct val="0"/>
                        </a:spcBef>
                        <a:spcAft>
                          <a:spcPct val="0"/>
                        </a:spcAft>
                        <a:buClrTx/>
                        <a:buSzTx/>
                        <a:buFont typeface="Arial" panose="020B0604020202020204" pitchFamily="34" charset="0"/>
                        <a:buNone/>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Practices, policies and future initiatives for transitioning towards a more sustainable economy (B2)</a:t>
                      </a:r>
                      <a:endParaRPr lang="da-DK" sz="900" b="0" kern="1200" spc="-10" noProof="0" dirty="0">
                        <a:solidFill>
                          <a:schemeClr val="tx2"/>
                        </a:solidFill>
                        <a:latin typeface="+mn-lt"/>
                        <a:ea typeface="+mn-ea"/>
                        <a:cs typeface="+mn-cs"/>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If your undertaking has already put in place specific practices, policies or initiatives to support the transitioning to a more sustainable economy, please indicate this by answering YES/NO in the template 	</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da-DK" sz="900" b="0" kern="1200" spc="-10" noProof="0" dirty="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391882193"/>
                  </a:ext>
                </a:extLst>
              </a:tr>
            </a:tbl>
          </a:graphicData>
        </a:graphic>
      </p:graphicFrame>
      <p:sp>
        <p:nvSpPr>
          <p:cNvPr id="9" name="TextBox 8">
            <a:extLst>
              <a:ext uri="{FF2B5EF4-FFF2-40B4-BE49-F238E27FC236}">
                <a16:creationId xmlns:a16="http://schemas.microsoft.com/office/drawing/2014/main" id="{57E5D17B-3650-4C24-B0A1-9222177A4973}"/>
              </a:ext>
            </a:extLst>
          </p:cNvPr>
          <p:cNvSpPr txBox="1"/>
          <p:nvPr/>
        </p:nvSpPr>
        <p:spPr>
          <a:xfrm>
            <a:off x="4340560" y="1043551"/>
            <a:ext cx="3700142" cy="257369"/>
          </a:xfrm>
          <a:prstGeom prst="rect">
            <a:avLst/>
          </a:prstGeom>
          <a:solidFill>
            <a:srgbClr val="BBC7BF"/>
          </a:solidFill>
          <a:ln>
            <a:solidFill>
              <a:srgbClr val="1B4528"/>
            </a:solidFill>
          </a:ln>
        </p:spPr>
        <p:txBody>
          <a:bodyPr wrap="square" lIns="36000" tIns="36000" rIns="36000" bIns="36000" rtlCol="0">
            <a:spAutoFit/>
          </a:bodyPr>
          <a:lstStyle/>
          <a:p>
            <a:pPr algn="l"/>
            <a:r>
              <a:rPr lang="en-GB" sz="1200" b="1" i="0" u="none" strike="noStrike" cap="none" baseline="0" dirty="0">
                <a:solidFill>
                  <a:srgbClr val="1B4528"/>
                </a:solidFill>
                <a:effectLst/>
                <a:uFill>
                  <a:solidFill>
                    <a:prstClr val="black">
                      <a:alpha val="0"/>
                    </a:prstClr>
                  </a:solidFill>
                </a:uFill>
                <a:latin typeface="IBM Plex Sans"/>
                <a:ea typeface="IBM Plex Sans"/>
                <a:cs typeface="IBM Plex Sans"/>
              </a:rPr>
              <a:t>Environment data</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 </a:t>
            </a:r>
            <a:endParaRPr lang="da-DK" sz="900" b="0" kern="1200" spc="-10" noProof="0" dirty="0">
              <a:solidFill>
                <a:schemeClr val="tx2"/>
              </a:solidFill>
              <a:latin typeface="+mn-lt"/>
              <a:ea typeface="+mn-ea"/>
              <a:cs typeface="+mn-cs"/>
            </a:endParaRPr>
          </a:p>
        </p:txBody>
      </p:sp>
      <p:graphicFrame>
        <p:nvGraphicFramePr>
          <p:cNvPr id="12" name="Table 2">
            <a:extLst>
              <a:ext uri="{FF2B5EF4-FFF2-40B4-BE49-F238E27FC236}">
                <a16:creationId xmlns:a16="http://schemas.microsoft.com/office/drawing/2014/main" id="{292E5002-3ACB-4540-AA8D-E1A5076F8406}"/>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156642824"/>
              </p:ext>
            </p:extLst>
          </p:nvPr>
        </p:nvGraphicFramePr>
        <p:xfrm>
          <a:off x="4344731" y="1309622"/>
          <a:ext cx="3700142" cy="5232600"/>
        </p:xfrm>
        <a:graphic>
          <a:graphicData uri="http://schemas.openxmlformats.org/drawingml/2006/table">
            <a:tbl>
              <a:tblPr firstRow="1" firstCol="1">
                <a:tableStyleId>{2A488322-F2BA-4B5B-9748-0D474271808F}</a:tableStyleId>
              </a:tblPr>
              <a:tblGrid>
                <a:gridCol w="716796">
                  <a:extLst>
                    <a:ext uri="{9D8B030D-6E8A-4147-A177-3AD203B41FA5}">
                      <a16:colId xmlns:a16="http://schemas.microsoft.com/office/drawing/2014/main" val="1902117154"/>
                    </a:ext>
                  </a:extLst>
                </a:gridCol>
                <a:gridCol w="2983346">
                  <a:extLst>
                    <a:ext uri="{9D8B030D-6E8A-4147-A177-3AD203B41FA5}">
                      <a16:colId xmlns:a16="http://schemas.microsoft.com/office/drawing/2014/main" val="1904521774"/>
                    </a:ext>
                  </a:extLst>
                </a:gridCol>
              </a:tblGrid>
              <a:tr h="331469">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rtl="0" eaLnBrk="1" fontAlgn="auto" latinLnBrk="0" hangingPunct="1">
                        <a:lnSpc>
                          <a:spcPct val="100000"/>
                        </a:lnSpc>
                        <a:spcBef>
                          <a:spcPct val="0"/>
                        </a:spcBef>
                        <a:spcAft>
                          <a:spcPct val="0"/>
                        </a:spcAft>
                        <a:buClrTx/>
                        <a:buSzTx/>
                        <a:buFontTx/>
                        <a:buNone/>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Energy consumption (B3)</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Electricity: Renewable/Non-renewable</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Fuels: Renewable/Non-renewable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2442156864"/>
                  </a:ext>
                </a:extLst>
              </a:tr>
              <a:tr h="331469">
                <a:tc>
                  <a: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da-DK"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a:t>
                      </a:r>
                    </a:p>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a:t>
                      </a:r>
                    </a:p>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a:t>
                      </a:r>
                    </a:p>
                    <a:p>
                      <a:pPr marL="0" marR="0" lvl="0" indent="0" algn="l" defTabSz="914400" rtl="0" eaLnBrk="1" fontAlgn="auto" latinLnBrk="0" hangingPunct="1">
                        <a:lnSpc>
                          <a:spcPct val="100000"/>
                        </a:lnSpc>
                        <a:spcBef>
                          <a:spcPct val="0"/>
                        </a:spcBef>
                        <a:spcAft>
                          <a:spcPct val="0"/>
                        </a:spcAft>
                        <a:buClrTx/>
                        <a:buSzTx/>
                        <a:buFontTx/>
                        <a:buNone/>
                        <a:defRPr/>
                      </a:pPr>
                      <a:endParaRPr lang="da-DK"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May</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Greenhouse Gas (GHG) emissions (B3)</a:t>
                      </a:r>
                      <a:endParaRPr lang="da-DK" sz="900" b="0" kern="1200" spc="-10" noProof="0" dirty="0">
                        <a:solidFill>
                          <a:schemeClr val="tx2"/>
                        </a:solidFill>
                        <a:latin typeface="+mn-lt"/>
                        <a:ea typeface="+mn-ea"/>
                        <a:cs typeface="+mn-cs"/>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Scope 1 </a:t>
                      </a:r>
                      <a:r>
                        <a:rPr lang="en-GB" sz="900" b="0" i="0" u="none" strike="noStrike" cap="none" baseline="0" dirty="0" err="1">
                          <a:solidFill>
                            <a:srgbClr val="1B4528"/>
                          </a:solidFill>
                          <a:effectLst/>
                          <a:uFill>
                            <a:solidFill>
                              <a:prstClr val="black">
                                <a:alpha val="0"/>
                              </a:prstClr>
                            </a:solidFill>
                          </a:uFill>
                          <a:latin typeface="IBM Plex Sans"/>
                          <a:ea typeface="IBM Plex Sans"/>
                          <a:cs typeface="IBM Plex Sans"/>
                        </a:rPr>
                        <a:t>CO₂eq</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emissions </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Scope 2 </a:t>
                      </a:r>
                      <a:r>
                        <a:rPr lang="en-GB" sz="900" b="0" i="0" u="none" strike="noStrike" cap="none" baseline="0" dirty="0" err="1">
                          <a:solidFill>
                            <a:srgbClr val="1B4528"/>
                          </a:solidFill>
                          <a:effectLst/>
                          <a:uFill>
                            <a:solidFill>
                              <a:prstClr val="black">
                                <a:alpha val="0"/>
                              </a:prstClr>
                            </a:solidFill>
                          </a:uFill>
                          <a:latin typeface="IBM Plex Sans"/>
                          <a:ea typeface="IBM Plex Sans"/>
                          <a:cs typeface="IBM Plex Sans"/>
                        </a:rPr>
                        <a:t>CO₂eq</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emissions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GHG intensity </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endParaRPr lang="da-DK" sz="900" b="0" kern="1200" spc="-10" dirty="0">
                        <a:solidFill>
                          <a:schemeClr val="tx2"/>
                        </a:solidFill>
                        <a:latin typeface="+mn-lt"/>
                        <a:ea typeface="+mn-ea"/>
                        <a:cs typeface="+mn-cs"/>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Scope 3 </a:t>
                      </a:r>
                      <a:r>
                        <a:rPr lang="en-GB" sz="900" b="0" i="0" u="none" strike="noStrike" cap="none" baseline="0" dirty="0" err="1">
                          <a:solidFill>
                            <a:srgbClr val="1B4528"/>
                          </a:solidFill>
                          <a:effectLst/>
                          <a:uFill>
                            <a:solidFill>
                              <a:prstClr val="black">
                                <a:alpha val="0"/>
                              </a:prstClr>
                            </a:solidFill>
                          </a:uFill>
                          <a:latin typeface="IBM Plex Sans"/>
                          <a:ea typeface="IBM Plex Sans"/>
                          <a:cs typeface="IBM Plex Sans"/>
                        </a:rPr>
                        <a:t>CO₂eq</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emissions </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2972839680"/>
                  </a:ext>
                </a:extLst>
              </a:tr>
              <a:tr h="331469">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 if applicable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Pollution of air, water and soil (B4)</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Disclosure only required if your undertaking is already required by law to report on pollutants, </a:t>
                      </a:r>
                      <a:br>
                        <a:rPr lang="hr-HR" sz="900" b="0" i="0" u="none" strike="noStrike" cap="none" baseline="0" dirty="0">
                          <a:solidFill>
                            <a:srgbClr val="1B4528"/>
                          </a:solidFill>
                          <a:effectLst/>
                          <a:uFill>
                            <a:solidFill>
                              <a:prstClr val="black">
                                <a:alpha val="0"/>
                              </a:prstClr>
                            </a:solidFill>
                          </a:uFill>
                          <a:latin typeface="IBM Plex Sans"/>
                          <a:ea typeface="IBM Plex Sans"/>
                          <a:cs typeface="IBM Plex Sans"/>
                        </a:rPr>
                      </a:b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or if it does so voluntarily.</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576431257"/>
                  </a:ext>
                </a:extLst>
              </a:tr>
              <a:tr h="331469">
                <a:tc>
                  <a: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da-DK"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 if applicable</a:t>
                      </a:r>
                    </a:p>
                    <a:p>
                      <a:pPr marL="0" marR="0" lvl="0" indent="0" algn="l" defTabSz="914400" rtl="0" eaLnBrk="1" fontAlgn="auto" latinLnBrk="0" hangingPunct="1">
                        <a:lnSpc>
                          <a:spcPct val="100000"/>
                        </a:lnSpc>
                        <a:spcBef>
                          <a:spcPct val="0"/>
                        </a:spcBef>
                        <a:spcAft>
                          <a:spcPct val="0"/>
                        </a:spcAft>
                        <a:buClrTx/>
                        <a:buSzTx/>
                        <a:buFontTx/>
                        <a:buNone/>
                        <a:defRPr/>
                      </a:pPr>
                      <a:endParaRPr lang="da-DK"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May</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Biodiversity (B5)</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Reporting on sites located in or near biodiversity-sensitive areas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endParaRPr lang="da-DK" sz="900" b="0" dirty="0">
                        <a:solidFill>
                          <a:schemeClr val="tx2"/>
                        </a:solidFill>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Land use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2491277326"/>
                  </a:ext>
                </a:extLst>
              </a:tr>
              <a:tr h="331469">
                <a:tc>
                  <a: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da-DK"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a:t>
                      </a:r>
                    </a:p>
                    <a:p>
                      <a:pPr marL="0" marR="0" lvl="0" indent="0" algn="l" defTabSz="914400" rtl="0" eaLnBrk="1" fontAlgn="auto" latinLnBrk="0" hangingPunct="1">
                        <a:lnSpc>
                          <a:spcPct val="100000"/>
                        </a:lnSpc>
                        <a:spcBef>
                          <a:spcPct val="0"/>
                        </a:spcBef>
                        <a:spcAft>
                          <a:spcPct val="0"/>
                        </a:spcAft>
                        <a:buClrTx/>
                        <a:buSzTx/>
                        <a:buFontTx/>
                        <a:buNone/>
                        <a:defRPr/>
                      </a:pPr>
                      <a:endParaRPr lang="da-DK"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 if applicable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Water (B6)</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Water withdrawal</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da-DK" sz="900" b="0" kern="1200" spc="-10" noProof="0" dirty="0">
                        <a:solidFill>
                          <a:schemeClr val="tx2"/>
                        </a:solidFill>
                        <a:latin typeface="+mn-lt"/>
                        <a:ea typeface="+mn-ea"/>
                        <a:cs typeface="+mn-cs"/>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Water consumption </a:t>
                      </a:r>
                    </a:p>
                    <a:p>
                      <a:pPr marL="0" marR="0" lvl="0" indent="0" algn="l" defTabSz="914400" rtl="0" eaLnBrk="1" fontAlgn="auto" latinLnBrk="0" hangingPunct="1">
                        <a:lnSpc>
                          <a:spcPct val="100000"/>
                        </a:lnSpc>
                        <a:spcBef>
                          <a:spcPct val="0"/>
                        </a:spcBef>
                        <a:spcAft>
                          <a:spcPct val="0"/>
                        </a:spcAft>
                        <a:buClrTx/>
                        <a:buSzTx/>
                        <a:buFontTx/>
                        <a:buNone/>
                        <a:defRPr/>
                      </a:pPr>
                      <a:endParaRPr lang="da-DK" sz="900" b="0" kern="1200" spc="-10" noProof="0" dirty="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3504949788"/>
                  </a:ext>
                </a:extLst>
              </a:tr>
              <a:tr h="331469">
                <a:tc>
                  <a: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da-DK"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da-DK"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a:t>
                      </a:r>
                    </a:p>
                    <a:p>
                      <a:pPr marL="0" marR="0" lvl="0" indent="0" algn="l" defTabSz="914400" rtl="0" eaLnBrk="1" fontAlgn="auto" latinLnBrk="0" hangingPunct="1">
                        <a:lnSpc>
                          <a:spcPct val="100000"/>
                        </a:lnSpc>
                        <a:spcBef>
                          <a:spcPct val="0"/>
                        </a:spcBef>
                        <a:spcAft>
                          <a:spcPct val="0"/>
                        </a:spcAft>
                        <a:buClrTx/>
                        <a:buSzTx/>
                        <a:buFontTx/>
                        <a:buNone/>
                        <a:defRPr/>
                      </a:pPr>
                      <a:endParaRPr lang="hr-HR"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da-DK"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a:t>
                      </a:r>
                      <a:endParaRPr lang="hr-HR" sz="900" b="0" i="0" u="none" strike="noStrike" cap="none" baseline="0" dirty="0">
                        <a:solidFill>
                          <a:srgbClr val="1B4528"/>
                        </a:solidFill>
                        <a:effectLst/>
                        <a:uFill>
                          <a:solidFill>
                            <a:prstClr val="black">
                              <a:alpha val="0"/>
                            </a:prstClr>
                          </a:solidFill>
                        </a:uFill>
                        <a:latin typeface="IBM Plex Sans"/>
                        <a:ea typeface="IBM Plex Sans"/>
                        <a:cs typeface="IBM Plex Sans"/>
                      </a:endParaRPr>
                    </a:p>
                    <a:p>
                      <a:pPr marL="0" marR="0" lvl="0" indent="0" algn="l" defTabSz="914400" rtl="0" eaLnBrk="1" fontAlgn="auto" latinLnBrk="0" hangingPunct="1">
                        <a:lnSpc>
                          <a:spcPct val="100000"/>
                        </a:lnSpc>
                        <a:spcBef>
                          <a:spcPct val="0"/>
                        </a:spcBef>
                        <a:spcAft>
                          <a:spcPct val="0"/>
                        </a:spcAft>
                        <a:buClrTx/>
                        <a:buSzTx/>
                        <a:buFontTx/>
                        <a:buNone/>
                        <a:defRPr/>
                      </a:pPr>
                      <a:endPar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endParaRPr>
                    </a:p>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a:t>
                      </a:r>
                      <a:endParaRPr lang="da-DK"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da-DK"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 if applicable</a:t>
                      </a:r>
                    </a:p>
                    <a:p>
                      <a:pPr marL="0" marR="0" lvl="0" indent="0" algn="l" defTabSz="914400" rtl="0" eaLnBrk="1" fontAlgn="auto" latinLnBrk="0" hangingPunct="1">
                        <a:lnSpc>
                          <a:spcPct val="100000"/>
                        </a:lnSpc>
                        <a:spcBef>
                          <a:spcPct val="0"/>
                        </a:spcBef>
                        <a:spcAft>
                          <a:spcPct val="0"/>
                        </a:spcAft>
                        <a:buClrTx/>
                        <a:buSzTx/>
                        <a:buFontTx/>
                        <a:buNone/>
                        <a:defRPr/>
                      </a:pPr>
                      <a:endParaRPr lang="da-DK" sz="900" b="0" kern="1200" spc="-10" noProof="0" dirty="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Resource use, circular economy and waste management (B7)</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Application of circular economy principles (YES/NO). </a:t>
                      </a:r>
                      <a:br>
                        <a:rPr sz="900" dirty="0"/>
                      </a:b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If YES: Description of how circular economy principles are applied </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Total annual generation of waste (hazardous/non-hazardous)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Total annual waste diverted for recycling or reuse </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endParaRPr lang="da-DK" sz="900" b="0" kern="1200" spc="-10" noProof="0" dirty="0">
                        <a:solidFill>
                          <a:schemeClr val="tx2"/>
                        </a:solidFill>
                        <a:latin typeface="+mn-lt"/>
                        <a:ea typeface="+mn-ea"/>
                        <a:cs typeface="+mn-cs"/>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If the undertaking operates in a sector using significant material flows, the annual mass-flow </a:t>
                      </a:r>
                      <a:br>
                        <a:rPr lang="hr-HR" sz="900" b="0" i="0" u="none" strike="noStrike" cap="none" baseline="0" dirty="0">
                          <a:solidFill>
                            <a:srgbClr val="1B4528"/>
                          </a:solidFill>
                          <a:effectLst/>
                          <a:uFill>
                            <a:solidFill>
                              <a:prstClr val="black">
                                <a:alpha val="0"/>
                              </a:prstClr>
                            </a:solidFill>
                          </a:uFill>
                          <a:latin typeface="IBM Plex Sans"/>
                          <a:ea typeface="IBM Plex Sans"/>
                          <a:cs typeface="IBM Plex Sans"/>
                        </a:rPr>
                      </a:b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of key materials shall be disclosed</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1350390184"/>
                  </a:ext>
                </a:extLst>
              </a:tr>
            </a:tbl>
          </a:graphicData>
        </a:graphic>
      </p:graphicFrame>
      <p:sp>
        <p:nvSpPr>
          <p:cNvPr id="10" name="TextBox 9">
            <a:extLst>
              <a:ext uri="{FF2B5EF4-FFF2-40B4-BE49-F238E27FC236}">
                <a16:creationId xmlns:a16="http://schemas.microsoft.com/office/drawing/2014/main" id="{B05C966C-BEA8-41A4-9E5E-FB5364761DE9}"/>
              </a:ext>
            </a:extLst>
          </p:cNvPr>
          <p:cNvSpPr txBox="1"/>
          <p:nvPr/>
        </p:nvSpPr>
        <p:spPr>
          <a:xfrm>
            <a:off x="8168791" y="1043551"/>
            <a:ext cx="3707101" cy="257369"/>
          </a:xfrm>
          <a:prstGeom prst="rect">
            <a:avLst/>
          </a:prstGeom>
          <a:solidFill>
            <a:srgbClr val="BBC7BF"/>
          </a:solidFill>
          <a:ln>
            <a:solidFill>
              <a:srgbClr val="1B4528"/>
            </a:solidFill>
          </a:ln>
        </p:spPr>
        <p:txBody>
          <a:bodyPr wrap="square" lIns="36000" tIns="36000" rIns="36000" bIns="36000" rtlCol="0">
            <a:spAutoFit/>
          </a:bodyPr>
          <a:lstStyle/>
          <a:p>
            <a:pPr algn="l"/>
            <a:r>
              <a:rPr lang="en-GB" sz="1200" b="1" i="0" u="none" strike="noStrike" cap="none" baseline="0" dirty="0">
                <a:solidFill>
                  <a:srgbClr val="1B4528"/>
                </a:solidFill>
                <a:effectLst/>
                <a:uFill>
                  <a:solidFill>
                    <a:prstClr val="black">
                      <a:alpha val="0"/>
                    </a:prstClr>
                  </a:solidFill>
                </a:uFill>
                <a:latin typeface="IBM Plex Sans"/>
                <a:ea typeface="IBM Plex Sans"/>
                <a:cs typeface="IBM Plex Sans"/>
              </a:rPr>
              <a:t>Social disclosures</a:t>
            </a:r>
          </a:p>
        </p:txBody>
      </p:sp>
      <p:graphicFrame>
        <p:nvGraphicFramePr>
          <p:cNvPr id="8" name="Table 2">
            <a:extLst>
              <a:ext uri="{FF2B5EF4-FFF2-40B4-BE49-F238E27FC236}">
                <a16:creationId xmlns:a16="http://schemas.microsoft.com/office/drawing/2014/main" id="{535B9D1C-4292-45BE-9BFB-832E6684F5ED}"/>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762057872"/>
              </p:ext>
            </p:extLst>
          </p:nvPr>
        </p:nvGraphicFramePr>
        <p:xfrm>
          <a:off x="8170863" y="1309623"/>
          <a:ext cx="3707101" cy="3782160"/>
        </p:xfrm>
        <a:graphic>
          <a:graphicData uri="http://schemas.openxmlformats.org/drawingml/2006/table">
            <a:tbl>
              <a:tblPr firstRow="1" firstCol="1">
                <a:tableStyleId>{2A488322-F2BA-4B5B-9748-0D474271808F}</a:tableStyleId>
              </a:tblPr>
              <a:tblGrid>
                <a:gridCol w="659101">
                  <a:extLst>
                    <a:ext uri="{9D8B030D-6E8A-4147-A177-3AD203B41FA5}">
                      <a16:colId xmlns:a16="http://schemas.microsoft.com/office/drawing/2014/main" val="1902117154"/>
                    </a:ext>
                  </a:extLst>
                </a:gridCol>
                <a:gridCol w="3048000">
                  <a:extLst>
                    <a:ext uri="{9D8B030D-6E8A-4147-A177-3AD203B41FA5}">
                      <a16:colId xmlns:a16="http://schemas.microsoft.com/office/drawing/2014/main" val="1904521774"/>
                    </a:ext>
                  </a:extLst>
                </a:gridCol>
              </a:tblGrid>
              <a:tr h="325914">
                <a:tc>
                  <a:txBody>
                    <a:bodyPr/>
                    <a:lstStyle/>
                    <a:p>
                      <a:pPr algn="l"/>
                      <a:endParaRPr lang="da-DK" sz="300" b="0" kern="1200" spc="-10" noProof="0" dirty="0">
                        <a:solidFill>
                          <a:schemeClr val="tx2"/>
                        </a:solidFill>
                        <a:latin typeface="+mn-lt"/>
                        <a:ea typeface="+mn-ea"/>
                        <a:cs typeface="+mn-cs"/>
                      </a:endParaRPr>
                    </a:p>
                    <a:p>
                      <a:pPr algn="l"/>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a:t>
                      </a:r>
                    </a:p>
                    <a:p>
                      <a:pPr algn="l"/>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a:t>
                      </a:r>
                    </a:p>
                    <a:p>
                      <a:pPr algn="l"/>
                      <a:endParaRPr lang="da-DK"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 if applicable</a:t>
                      </a:r>
                      <a:endParaRPr lang="da-DK" sz="900" b="0" kern="1200" spc="-10" noProof="0" dirty="0">
                        <a:solidFill>
                          <a:schemeClr val="tx2"/>
                        </a:solidFill>
                        <a:latin typeface="+mn-lt"/>
                        <a:ea typeface="+mn-ea"/>
                        <a:cs typeface="+mn-cs"/>
                      </a:endParaRPr>
                    </a:p>
                    <a:p>
                      <a:pPr algn="l"/>
                      <a:endParaRPr lang="da-DK" sz="900" b="0" kern="1200" spc="-10" noProof="0" dirty="0">
                        <a:solidFill>
                          <a:schemeClr val="tx2"/>
                        </a:solidFill>
                        <a:latin typeface="+mn-lt"/>
                        <a:ea typeface="+mn-ea"/>
                        <a:cs typeface="+mn-cs"/>
                      </a:endParaRPr>
                    </a:p>
                    <a:p>
                      <a:pPr algn="l"/>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 if applicable</a:t>
                      </a:r>
                      <a:endParaRPr lang="da-DK" sz="900" b="0" kern="1200" spc="-10" noProof="0" dirty="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lvl="0" algn="l">
                        <a:buNone/>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Workforce – General characteristics (B8)</a:t>
                      </a:r>
                    </a:p>
                    <a:p>
                      <a:pPr marL="171450" lvl="0" indent="-171450" algn="l">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Type of contract</a:t>
                      </a:r>
                    </a:p>
                    <a:p>
                      <a:pPr marL="171450" lvl="0" indent="-171450" algn="l">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Gender diversity</a:t>
                      </a:r>
                    </a:p>
                    <a:p>
                      <a:pPr marL="0" lvl="0" indent="0" algn="l">
                        <a:buFont typeface="Arial" panose="020B0604020202020204" pitchFamily="34" charset="0"/>
                        <a:buNone/>
                      </a:pPr>
                      <a:endParaRPr lang="da-DK" sz="900" b="0" i="0" u="none" strike="noStrike" kern="1200" spc="-10" dirty="0">
                        <a:solidFill>
                          <a:srgbClr val="1B4528"/>
                        </a:solidFill>
                        <a:latin typeface="+mn-lt"/>
                        <a:ea typeface="+mn-ea"/>
                        <a:cs typeface="+mn-cs"/>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Employment contracts in countries other than Denmark</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endParaRPr lang="da-DK" sz="900" b="0" i="0" u="none" strike="noStrike" kern="1200" spc="-10" noProof="0" dirty="0">
                        <a:solidFill>
                          <a:srgbClr val="1B4528"/>
                        </a:solidFill>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endParaRPr lang="da-DK" sz="900" b="0" i="0" u="none" strike="noStrike" kern="1200" spc="-10" noProof="0" dirty="0">
                        <a:solidFill>
                          <a:srgbClr val="1B4528"/>
                        </a:solidFill>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Employee turnover rate (only reported for companies with 50 or more employees)</a:t>
                      </a:r>
                      <a:endParaRPr lang="da-DK" sz="900" dirty="0"/>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180349995"/>
                  </a:ext>
                </a:extLst>
              </a:tr>
              <a:tr h="325914">
                <a:tc>
                  <a:txBody>
                    <a:bodyPr/>
                    <a:lstStyle/>
                    <a:p>
                      <a:pPr algn="l"/>
                      <a:endParaRPr lang="da-DK" sz="900" b="0" kern="1200" spc="-10" noProof="0" dirty="0">
                        <a:solidFill>
                          <a:schemeClr val="tx2"/>
                        </a:solidFill>
                        <a:latin typeface="+mn-lt"/>
                        <a:ea typeface="+mn-ea"/>
                        <a:cs typeface="+mn-cs"/>
                      </a:endParaRPr>
                    </a:p>
                    <a:p>
                      <a:pPr algn="l"/>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a:t>
                      </a:r>
                    </a:p>
                    <a:p>
                      <a:pPr algn="l"/>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lvl="0" algn="l" defTabSz="914400" rtl="0" eaLnBrk="1" latinLnBrk="0" hangingPunct="1">
                        <a:buNone/>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Workforce – Health and safety (B9)</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Own workforce: Recordable work-related accidents </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Own workforce: Work-related fatalities </a:t>
                      </a:r>
                      <a:endParaRPr lang="da-DK" sz="900" b="1" i="0" u="none" strike="noStrike" kern="1200" spc="-10" dirty="0">
                        <a:solidFill>
                          <a:srgbClr val="1B4528"/>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1940256071"/>
                  </a:ext>
                </a:extLst>
              </a:tr>
              <a:tr h="325914">
                <a:tc>
                  <a:txBody>
                    <a:bodyPr/>
                    <a:lstStyle/>
                    <a:p>
                      <a:pPr algn="l"/>
                      <a:endParaRPr lang="da-DK" sz="900" b="0" kern="1200" spc="-10" noProof="0" dirty="0">
                        <a:solidFill>
                          <a:schemeClr val="tx2"/>
                        </a:solidFill>
                        <a:latin typeface="+mn-lt"/>
                        <a:ea typeface="+mn-ea"/>
                        <a:cs typeface="+mn-cs"/>
                      </a:endParaRPr>
                    </a:p>
                    <a:p>
                      <a:pPr algn="l"/>
                      <a:endParaRPr lang="hr-HR" sz="900" b="0" i="0" u="none" strike="noStrike" cap="none" baseline="0" dirty="0">
                        <a:solidFill>
                          <a:srgbClr val="1B4528"/>
                        </a:solidFill>
                        <a:effectLst/>
                        <a:uFill>
                          <a:solidFill>
                            <a:prstClr val="black">
                              <a:alpha val="0"/>
                            </a:prstClr>
                          </a:solidFill>
                        </a:uFill>
                        <a:latin typeface="IBM Plex Sans"/>
                        <a:ea typeface="IBM Plex Sans"/>
                        <a:cs typeface="IBM Plex Sans"/>
                      </a:endParaRPr>
                    </a:p>
                    <a:p>
                      <a:pPr algn="l"/>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a:t>
                      </a:r>
                    </a:p>
                    <a:p>
                      <a:pPr algn="l"/>
                      <a:endParaRPr lang="hr-HR" sz="900" b="0" kern="1200" spc="-10" noProof="0" dirty="0">
                        <a:solidFill>
                          <a:schemeClr val="tx2"/>
                        </a:solidFill>
                        <a:latin typeface="+mn-lt"/>
                        <a:ea typeface="+mn-ea"/>
                        <a:cs typeface="+mn-cs"/>
                      </a:endParaRPr>
                    </a:p>
                    <a:p>
                      <a:pPr algn="l"/>
                      <a:endParaRPr lang="da-DK" sz="900" b="0" kern="1200" spc="-10" noProof="0" dirty="0">
                        <a:solidFill>
                          <a:schemeClr val="tx2"/>
                        </a:solidFill>
                        <a:latin typeface="+mn-lt"/>
                        <a:ea typeface="+mn-ea"/>
                        <a:cs typeface="+mn-cs"/>
                      </a:endParaRPr>
                    </a:p>
                    <a:p>
                      <a:pPr algn="l"/>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 if applicable</a:t>
                      </a:r>
                    </a:p>
                    <a:p>
                      <a:pPr algn="l"/>
                      <a:endParaRPr lang="hr-HR" sz="900" b="0" i="0" u="none" strike="noStrike" kern="1200" spc="-10" noProof="0" dirty="0">
                        <a:solidFill>
                          <a:schemeClr val="tx2"/>
                        </a:solidFill>
                        <a:latin typeface="+mn-lt"/>
                        <a:ea typeface="+mn-ea"/>
                        <a:cs typeface="+mn-cs"/>
                      </a:endParaRPr>
                    </a:p>
                    <a:p>
                      <a:pPr algn="l"/>
                      <a:endParaRPr lang="da-DK" sz="900" b="0" i="0" u="none" strike="noStrike" kern="1200" spc="-10" noProof="0" dirty="0">
                        <a:solidFill>
                          <a:schemeClr val="tx2"/>
                        </a:solidFill>
                        <a:latin typeface="+mn-lt"/>
                        <a:ea typeface="+mn-ea"/>
                        <a:cs typeface="+mn-cs"/>
                      </a:endParaRPr>
                    </a:p>
                    <a:p>
                      <a:pPr algn="l"/>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a:t>
                      </a:r>
                    </a:p>
                    <a:p>
                      <a:pPr algn="l"/>
                      <a:endParaRPr lang="da-DK" sz="900" b="0" i="0" u="none" strike="noStrike" kern="1200" spc="-10" noProof="0" dirty="0">
                        <a:solidFill>
                          <a:schemeClr val="tx2"/>
                        </a:solidFill>
                        <a:latin typeface="+mn-lt"/>
                        <a:ea typeface="+mn-ea"/>
                        <a:cs typeface="+mn-cs"/>
                      </a:endParaRPr>
                    </a:p>
                    <a:p>
                      <a:pPr algn="l"/>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a:t>
                      </a:r>
                    </a:p>
                    <a:p>
                      <a:pPr algn="l"/>
                      <a:endParaRPr lang="da-DK" sz="900" b="0" kern="1200" spc="-10" noProof="0" dirty="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Workforce – Remuneration, collective bargaining and training (B10)</a:t>
                      </a:r>
                      <a:endParaRPr lang="da-DK" sz="900" b="0" i="0" u="none" strike="noStrike" kern="1200" spc="-10" noProof="0" dirty="0">
                        <a:solidFill>
                          <a:srgbClr val="1B4528"/>
                        </a:solidFill>
                        <a:latin typeface="+mn-lt"/>
                        <a:ea typeface="+mn-ea"/>
                        <a:cs typeface="+mn-cs"/>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Information about remuneration above/below minimum wage</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da-DK" sz="900" b="0" i="0" u="none" strike="noStrike" kern="1200" spc="-10" noProof="0" dirty="0">
                        <a:solidFill>
                          <a:srgbClr val="1B4528"/>
                        </a:solidFill>
                        <a:latin typeface="+mn-lt"/>
                        <a:ea typeface="+mn-ea"/>
                        <a:cs typeface="+mn-cs"/>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Pay gap between male and female employees (only disclosed for companies with more than 150 employees)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endParaRPr lang="da-DK" sz="900" b="0" dirty="0">
                        <a:solidFill>
                          <a:schemeClr val="tx2"/>
                        </a:solidFill>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Percentage of employees covered by collective bargaining agreements </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Average number of annual training hours per employee </a:t>
                      </a:r>
                      <a:endParaRPr lang="da-DK" sz="900" b="0" i="0" u="none" strike="noStrike" kern="1200" spc="-10" noProof="0" dirty="0">
                        <a:solidFill>
                          <a:srgbClr val="1B4528"/>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1735917724"/>
                  </a:ext>
                </a:extLst>
              </a:tr>
            </a:tbl>
          </a:graphicData>
        </a:graphic>
      </p:graphicFrame>
      <p:sp>
        <p:nvSpPr>
          <p:cNvPr id="14" name="TextBox 13">
            <a:extLst>
              <a:ext uri="{FF2B5EF4-FFF2-40B4-BE49-F238E27FC236}">
                <a16:creationId xmlns:a16="http://schemas.microsoft.com/office/drawing/2014/main" id="{06AC1952-0EE7-4C28-AFEE-EDB37FCAAF92}"/>
              </a:ext>
            </a:extLst>
          </p:cNvPr>
          <p:cNvSpPr txBox="1"/>
          <p:nvPr/>
        </p:nvSpPr>
        <p:spPr>
          <a:xfrm>
            <a:off x="8169288" y="5357405"/>
            <a:ext cx="3714253" cy="257369"/>
          </a:xfrm>
          <a:prstGeom prst="rect">
            <a:avLst/>
          </a:prstGeom>
          <a:solidFill>
            <a:srgbClr val="BBC7BF"/>
          </a:solidFill>
          <a:ln>
            <a:solidFill>
              <a:srgbClr val="1B4528"/>
            </a:solidFill>
          </a:ln>
        </p:spPr>
        <p:txBody>
          <a:bodyPr wrap="square" lIns="36000" tIns="36000" rIns="36000" bIns="36000" rtlCol="0">
            <a:spAutoFit/>
          </a:bodyPr>
          <a:lstStyle/>
          <a:p>
            <a:pPr algn="l"/>
            <a:r>
              <a:rPr lang="en-GB" sz="1200" b="1" i="0" u="none" strike="noStrike" cap="none" baseline="0" dirty="0">
                <a:solidFill>
                  <a:srgbClr val="1B4528"/>
                </a:solidFill>
                <a:effectLst/>
                <a:uFill>
                  <a:solidFill>
                    <a:prstClr val="black">
                      <a:alpha val="0"/>
                    </a:prstClr>
                  </a:solidFill>
                </a:uFill>
                <a:latin typeface="IBM Plex Sans"/>
                <a:ea typeface="IBM Plex Sans"/>
                <a:cs typeface="IBM Plex Sans"/>
              </a:rPr>
              <a:t>Governance disclosures</a:t>
            </a:r>
          </a:p>
        </p:txBody>
      </p:sp>
      <p:graphicFrame>
        <p:nvGraphicFramePr>
          <p:cNvPr id="11" name="Table 2">
            <a:extLst>
              <a:ext uri="{FF2B5EF4-FFF2-40B4-BE49-F238E27FC236}">
                <a16:creationId xmlns:a16="http://schemas.microsoft.com/office/drawing/2014/main" id="{49833EB8-7C9E-4331-8009-2A4948EB621F}"/>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705373276"/>
              </p:ext>
            </p:extLst>
          </p:nvPr>
        </p:nvGraphicFramePr>
        <p:xfrm>
          <a:off x="8170863" y="5617174"/>
          <a:ext cx="3707101" cy="483480"/>
        </p:xfrm>
        <a:graphic>
          <a:graphicData uri="http://schemas.openxmlformats.org/drawingml/2006/table">
            <a:tbl>
              <a:tblPr firstRow="1">
                <a:tableStyleId>{2A488322-F2BA-4B5B-9748-0D474271808F}</a:tableStyleId>
              </a:tblPr>
              <a:tblGrid>
                <a:gridCol w="675998">
                  <a:extLst>
                    <a:ext uri="{9D8B030D-6E8A-4147-A177-3AD203B41FA5}">
                      <a16:colId xmlns:a16="http://schemas.microsoft.com/office/drawing/2014/main" val="1902117154"/>
                    </a:ext>
                  </a:extLst>
                </a:gridCol>
                <a:gridCol w="3031103">
                  <a:extLst>
                    <a:ext uri="{9D8B030D-6E8A-4147-A177-3AD203B41FA5}">
                      <a16:colId xmlns:a16="http://schemas.microsoft.com/office/drawing/2014/main" val="1904521774"/>
                    </a:ext>
                  </a:extLst>
                </a:gridCol>
              </a:tblGrid>
              <a:tr h="325914">
                <a:tc>
                  <a:txBody>
                    <a:bodyPr/>
                    <a:lstStyle/>
                    <a:p>
                      <a:pPr lvl="0" algn="l">
                        <a:buNone/>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 if applicable</a:t>
                      </a:r>
                      <a:endParaRPr lang="da-DK" dirty="0"/>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lvl="0" algn="l">
                        <a:buNone/>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Governance (B11)</a:t>
                      </a:r>
                    </a:p>
                    <a:p>
                      <a:pPr marL="171450" lvl="0" indent="-171450" algn="l">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Number of convictions and fines for corruption and bribery</a:t>
                      </a:r>
                      <a:endParaRPr lang="da-DK" dirty="0"/>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625880347"/>
                  </a:ext>
                </a:extLst>
              </a:tr>
            </a:tbl>
          </a:graphicData>
        </a:graphic>
      </p:graphicFrame>
    </p:spTree>
    <p:custDataLst>
      <p:tags r:id="rId1"/>
    </p:custDataLst>
    <p:extLst>
      <p:ext uri="{BB962C8B-B14F-4D97-AF65-F5344CB8AC3E}">
        <p14:creationId xmlns:p14="http://schemas.microsoft.com/office/powerpoint/2010/main" val="291756000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sz="1000" b="1" i="0" u="none" strike="noStrike" cap="none" baseline="0" dirty="0">
                <a:solidFill>
                  <a:srgbClr val="5F7D69"/>
                </a:solidFill>
                <a:effectLst/>
                <a:uFill>
                  <a:solidFill>
                    <a:prstClr val="black">
                      <a:alpha val="0"/>
                    </a:prstClr>
                  </a:solidFill>
                </a:uFill>
                <a:latin typeface="IBM Plex Sans"/>
                <a:ea typeface="IBM Plex Sans"/>
                <a:cs typeface="IBM Plex Sans"/>
              </a:rPr>
              <a:t>CLICK TO INSERT NAME OF UNDERTAKING</a:t>
            </a:r>
          </a:p>
        </p:txBody>
      </p:sp>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Workforce – Health and safety (B9)</a:t>
            </a:r>
          </a:p>
        </p:txBody>
      </p:sp>
      <p:sp>
        <p:nvSpPr>
          <p:cNvPr id="7" name="Rectangle 7">
            <a:extLst>
              <a:ext uri="{FF2B5EF4-FFF2-40B4-BE49-F238E27FC236}">
                <a16:creationId xmlns:a16="http://schemas.microsoft.com/office/drawing/2014/main" id="{B01ED3E8-8487-AF26-27EC-A7F24207A7DF}"/>
              </a:ext>
            </a:extLst>
          </p:cNvPr>
          <p:cNvSpPr/>
          <p:nvPr/>
        </p:nvSpPr>
        <p:spPr>
          <a:xfrm>
            <a:off x="507999" y="1016000"/>
            <a:ext cx="7343772" cy="41518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a:t>
            </a:r>
            <a:r>
              <a:rPr lang="hr-HR" sz="900" b="1" i="0" u="none" strike="noStrike" cap="none" baseline="0" dirty="0">
                <a:solidFill>
                  <a:srgbClr val="FFFFFF"/>
                </a:solidFill>
                <a:effectLst/>
                <a:uFill>
                  <a:solidFill>
                    <a:prstClr val="black">
                      <a:alpha val="0"/>
                    </a:prstClr>
                  </a:solidFill>
                </a:uFill>
                <a:latin typeface="IBM Plex Sans"/>
                <a:ea typeface="IBM Plex Sans"/>
                <a:cs typeface="IBM Plex Sans"/>
              </a:rPr>
              <a:t>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be filled in in the Basic Module.</a:t>
            </a:r>
          </a:p>
        </p:txBody>
      </p:sp>
      <p:pic>
        <p:nvPicPr>
          <p:cNvPr id="8" name="Graphic 7">
            <a:extLst>
              <a:ext uri="{FF2B5EF4-FFF2-40B4-BE49-F238E27FC236}">
                <a16:creationId xmlns:a16="http://schemas.microsoft.com/office/drawing/2014/main" id="{ACEA3762-3160-9279-EDAA-43B57F79C69D}"/>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802" y="1095978"/>
            <a:ext cx="207455" cy="232601"/>
          </a:xfrm>
          <a:prstGeom prst="rect">
            <a:avLst/>
          </a:prstGeom>
        </p:spPr>
      </p:pic>
      <p:graphicFrame>
        <p:nvGraphicFramePr>
          <p:cNvPr id="13" name="Table 12">
            <a:extLst>
              <a:ext uri="{FF2B5EF4-FFF2-40B4-BE49-F238E27FC236}">
                <a16:creationId xmlns:a16="http://schemas.microsoft.com/office/drawing/2014/main" id="{AE932BB9-32D4-19FC-5E73-EB89688D4CBF}"/>
              </a:ext>
            </a:extLst>
          </p:cNvPr>
          <p:cNvGraphicFramePr>
            <a:graphicFrameLocks noGrp="1"/>
          </p:cNvGraphicFramePr>
          <p:nvPr>
            <p:extLst>
              <p:ext uri="{D42A27DB-BD31-4B8C-83A1-F6EECF244321}">
                <p14:modId xmlns:p14="http://schemas.microsoft.com/office/powerpoint/2010/main" val="785835862"/>
              </p:ext>
            </p:extLst>
          </p:nvPr>
        </p:nvGraphicFramePr>
        <p:xfrm>
          <a:off x="507999" y="1526400"/>
          <a:ext cx="7343769" cy="864000"/>
        </p:xfrm>
        <a:graphic>
          <a:graphicData uri="http://schemas.openxmlformats.org/drawingml/2006/table">
            <a:tbl>
              <a:tblPr firstRow="1">
                <a:tableStyleId>{2A488322-F2BA-4B5B-9748-0D474271808F}</a:tableStyleId>
              </a:tblPr>
              <a:tblGrid>
                <a:gridCol w="5727156">
                  <a:extLst>
                    <a:ext uri="{9D8B030D-6E8A-4147-A177-3AD203B41FA5}">
                      <a16:colId xmlns:a16="http://schemas.microsoft.com/office/drawing/2014/main" val="2698153288"/>
                    </a:ext>
                  </a:extLst>
                </a:gridCol>
                <a:gridCol w="1616613">
                  <a:extLst>
                    <a:ext uri="{9D8B030D-6E8A-4147-A177-3AD203B41FA5}">
                      <a16:colId xmlns:a16="http://schemas.microsoft.com/office/drawing/2014/main" val="2119413191"/>
                    </a:ext>
                  </a:extLst>
                </a:gridCol>
              </a:tblGrid>
              <a:tr h="288000">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Recordable work-related accidents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41(a))</a:t>
                      </a:r>
                      <a:endParaRPr lang="en-GB" sz="900" b="0" dirty="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Year </a:t>
                      </a:r>
                      <a:r>
                        <a:rPr lang="en-GB" sz="900" b="1" i="0" u="none" strike="noStrike" cap="none" baseline="0" dirty="0">
                          <a:solidFill>
                            <a:srgbClr val="2D55FF"/>
                          </a:solidFill>
                          <a:effectLst/>
                          <a:uFill>
                            <a:solidFill>
                              <a:prstClr val="black">
                                <a:alpha val="0"/>
                              </a:prstClr>
                            </a:solidFill>
                          </a:uFill>
                          <a:latin typeface="Calibri"/>
                          <a:ea typeface="Calibri"/>
                          <a:cs typeface="Calibri"/>
                        </a:rPr>
                        <a:t>[</a:t>
                      </a:r>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Insert year</a:t>
                      </a:r>
                      <a:r>
                        <a:rPr lang="en-GB" sz="900" b="1" i="0" u="none" strike="noStrike" cap="none" baseline="0" dirty="0">
                          <a:solidFill>
                            <a:srgbClr val="2D55FF"/>
                          </a:solidFill>
                          <a:effectLst/>
                          <a:uFill>
                            <a:solidFill>
                              <a:prstClr val="black">
                                <a:alpha val="0"/>
                              </a:prstClr>
                            </a:solidFill>
                          </a:uFill>
                          <a:latin typeface="Calibri"/>
                          <a:ea typeface="Calibri"/>
                          <a:cs typeface="Calibri"/>
                        </a:rPr>
                        <a:t>]</a:t>
                      </a:r>
                      <a:endParaRPr lang="da-DK" sz="900" b="1" noProof="0" dirty="0">
                        <a:solidFill>
                          <a:srgbClr val="2D55FF"/>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288000">
                <a:tc>
                  <a:txBody>
                    <a:bodyPr/>
                    <a:lstStyle/>
                    <a:p>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Number</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number]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288000">
                <a:tc>
                  <a:txBody>
                    <a:bodyPr/>
                    <a:lstStyle/>
                    <a:p>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Rate</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number]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39040515"/>
                  </a:ext>
                </a:extLst>
              </a:tr>
            </a:tbl>
          </a:graphicData>
        </a:graphic>
      </p:graphicFrame>
      <p:sp>
        <p:nvSpPr>
          <p:cNvPr id="21" name="Rectangle 7">
            <a:extLst>
              <a:ext uri="{FF2B5EF4-FFF2-40B4-BE49-F238E27FC236}">
                <a16:creationId xmlns:a16="http://schemas.microsoft.com/office/drawing/2014/main" id="{7EFAA828-141C-9C06-1160-F1BB8D2E8904}"/>
              </a:ext>
            </a:extLst>
          </p:cNvPr>
          <p:cNvSpPr/>
          <p:nvPr/>
        </p:nvSpPr>
        <p:spPr>
          <a:xfrm>
            <a:off x="507999" y="2586115"/>
            <a:ext cx="7343772" cy="41518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be filled in in the Basic Module.</a:t>
            </a:r>
          </a:p>
        </p:txBody>
      </p:sp>
      <p:pic>
        <p:nvPicPr>
          <p:cNvPr id="22" name="Graphic 21">
            <a:extLst>
              <a:ext uri="{FF2B5EF4-FFF2-40B4-BE49-F238E27FC236}">
                <a16:creationId xmlns:a16="http://schemas.microsoft.com/office/drawing/2014/main" id="{5DAA0E52-883D-310C-F34E-12DBDA05BA46}"/>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802" y="2666093"/>
            <a:ext cx="207455" cy="232601"/>
          </a:xfrm>
          <a:prstGeom prst="rect">
            <a:avLst/>
          </a:prstGeom>
        </p:spPr>
      </p:pic>
      <p:graphicFrame>
        <p:nvGraphicFramePr>
          <p:cNvPr id="9" name="Table 8">
            <a:extLst>
              <a:ext uri="{FF2B5EF4-FFF2-40B4-BE49-F238E27FC236}">
                <a16:creationId xmlns:a16="http://schemas.microsoft.com/office/drawing/2014/main" id="{F34D7173-AC05-2CA2-966F-6F3A8736B5C6}"/>
              </a:ext>
            </a:extLst>
          </p:cNvPr>
          <p:cNvGraphicFramePr>
            <a:graphicFrameLocks noGrp="1"/>
          </p:cNvGraphicFramePr>
          <p:nvPr>
            <p:extLst>
              <p:ext uri="{D42A27DB-BD31-4B8C-83A1-F6EECF244321}">
                <p14:modId xmlns:p14="http://schemas.microsoft.com/office/powerpoint/2010/main" val="3578587821"/>
              </p:ext>
            </p:extLst>
          </p:nvPr>
        </p:nvGraphicFramePr>
        <p:xfrm>
          <a:off x="507999" y="3102591"/>
          <a:ext cx="7343769" cy="864000"/>
        </p:xfrm>
        <a:graphic>
          <a:graphicData uri="http://schemas.openxmlformats.org/drawingml/2006/table">
            <a:tbl>
              <a:tblPr firstRow="1">
                <a:tableStyleId>{2A488322-F2BA-4B5B-9748-0D474271808F}</a:tableStyleId>
              </a:tblPr>
              <a:tblGrid>
                <a:gridCol w="5727156">
                  <a:extLst>
                    <a:ext uri="{9D8B030D-6E8A-4147-A177-3AD203B41FA5}">
                      <a16:colId xmlns:a16="http://schemas.microsoft.com/office/drawing/2014/main" val="2698153288"/>
                    </a:ext>
                  </a:extLst>
                </a:gridCol>
                <a:gridCol w="1616613">
                  <a:extLst>
                    <a:ext uri="{9D8B030D-6E8A-4147-A177-3AD203B41FA5}">
                      <a16:colId xmlns:a16="http://schemas.microsoft.com/office/drawing/2014/main" val="2119413191"/>
                    </a:ext>
                  </a:extLst>
                </a:gridCol>
              </a:tblGrid>
              <a:tr h="288000">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Work-related fatalities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41(b))</a:t>
                      </a:r>
                      <a:endParaRPr lang="en-GB" sz="900" b="0" dirty="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Year </a:t>
                      </a:r>
                      <a:r>
                        <a:rPr lang="en-GB" sz="900" b="1" i="0" u="none" strike="noStrike" cap="none" baseline="0" dirty="0">
                          <a:solidFill>
                            <a:srgbClr val="2D55FF"/>
                          </a:solidFill>
                          <a:effectLst/>
                          <a:uFill>
                            <a:solidFill>
                              <a:prstClr val="black">
                                <a:alpha val="0"/>
                              </a:prstClr>
                            </a:solidFill>
                          </a:uFill>
                          <a:latin typeface="Calibri"/>
                          <a:ea typeface="Calibri"/>
                          <a:cs typeface="Calibri"/>
                        </a:rPr>
                        <a:t>[</a:t>
                      </a:r>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Insert year</a:t>
                      </a:r>
                      <a:r>
                        <a:rPr lang="en-GB" sz="900" b="1" i="0" u="none" strike="noStrike" cap="none" baseline="0" dirty="0">
                          <a:solidFill>
                            <a:srgbClr val="2D55FF"/>
                          </a:solidFill>
                          <a:effectLst/>
                          <a:uFill>
                            <a:solidFill>
                              <a:prstClr val="black">
                                <a:alpha val="0"/>
                              </a:prstClr>
                            </a:solidFill>
                          </a:uFill>
                          <a:latin typeface="Calibri"/>
                          <a:ea typeface="Calibri"/>
                          <a:cs typeface="Calibri"/>
                        </a:rPr>
                        <a:t>]</a:t>
                      </a:r>
                      <a:endParaRPr lang="da-DK" sz="900" b="1" noProof="0" dirty="0">
                        <a:solidFill>
                          <a:srgbClr val="2D55FF"/>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288000">
                <a:tc>
                  <a:txBody>
                    <a:bodyPr/>
                    <a:lstStyle/>
                    <a:p>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As a result of work-related injuries and work-related accidents</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number]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288000">
                <a:tc>
                  <a:txBody>
                    <a:bodyPr/>
                    <a:lstStyle/>
                    <a:p>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Due to work-related ill health</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number]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39040515"/>
                  </a:ext>
                </a:extLst>
              </a:tr>
            </a:tbl>
          </a:graphicData>
        </a:graphic>
      </p:graphicFrame>
      <p:sp>
        <p:nvSpPr>
          <p:cNvPr id="19" name="Rectangle 18">
            <a:extLst>
              <a:ext uri="{FF2B5EF4-FFF2-40B4-BE49-F238E27FC236}">
                <a16:creationId xmlns:a16="http://schemas.microsoft.com/office/drawing/2014/main" id="{5E6DD59F-7103-EFCF-A12E-E9F96640387C}"/>
              </a:ext>
            </a:extLst>
          </p:cNvPr>
          <p:cNvSpPr/>
          <p:nvPr/>
        </p:nvSpPr>
        <p:spPr>
          <a:xfrm>
            <a:off x="507999" y="4167960"/>
            <a:ext cx="7343776" cy="1348920"/>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Guidance on how to fill in disclosure </a:t>
            </a:r>
          </a:p>
          <a:p>
            <a:pPr algn="l">
              <a:lnSpc>
                <a:spcPct val="106000"/>
              </a:lnSpc>
            </a:pPr>
            <a:endParaRPr lang="da-DK" sz="900" b="1" spc="-10" dirty="0">
              <a:solidFill>
                <a:schemeClr val="tx2"/>
              </a:solidFill>
            </a:endParaRPr>
          </a:p>
          <a:p>
            <a:pPr algn="l"/>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The rate of recordable work-related accidents (paragraph 41(a)) shall be calculated using the following formula:</a:t>
            </a:r>
          </a:p>
          <a:p>
            <a:pPr algn="l"/>
            <a:endParaRPr lang="da-DK" sz="900" spc="-10" dirty="0">
              <a:solidFill>
                <a:schemeClr val="tx2"/>
              </a:solidFill>
            </a:endParaRPr>
          </a:p>
          <a:p>
            <a:pPr algn="l"/>
            <a:endParaRPr lang="da-DK" sz="900" spc="-10" dirty="0">
              <a:solidFill>
                <a:schemeClr val="tx2"/>
              </a:solidFill>
            </a:endParaRPr>
          </a:p>
          <a:p>
            <a:pPr algn="l"/>
            <a:endParaRPr lang="da-DK" sz="900" spc="-10" dirty="0">
              <a:solidFill>
                <a:schemeClr val="tx2"/>
              </a:solidFill>
            </a:endParaRPr>
          </a:p>
        </p:txBody>
      </p:sp>
      <p:pic>
        <p:nvPicPr>
          <p:cNvPr id="20" name="Graphic 19">
            <a:extLst>
              <a:ext uri="{FF2B5EF4-FFF2-40B4-BE49-F238E27FC236}">
                <a16:creationId xmlns:a16="http://schemas.microsoft.com/office/drawing/2014/main" id="{75E17D6E-72AE-27CA-C626-49F6C7246BB8}"/>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9188" y="4237288"/>
            <a:ext cx="207455" cy="232601"/>
          </a:xfrm>
          <a:prstGeom prst="rect">
            <a:avLst/>
          </a:prstGeom>
        </p:spPr>
      </p:pic>
      <p:graphicFrame>
        <p:nvGraphicFramePr>
          <p:cNvPr id="23" name="Table 11">
            <a:extLst>
              <a:ext uri="{FF2B5EF4-FFF2-40B4-BE49-F238E27FC236}">
                <a16:creationId xmlns:a16="http://schemas.microsoft.com/office/drawing/2014/main" id="{A9ABFB1E-F118-4A97-826C-3AF757B82D65}"/>
              </a:ext>
            </a:extLst>
          </p:cNvPr>
          <p:cNvGraphicFramePr>
            <a:graphicFrameLocks noGrp="1"/>
          </p:cNvGraphicFramePr>
          <p:nvPr>
            <p:extLst>
              <p:ext uri="{D42A27DB-BD31-4B8C-83A1-F6EECF244321}">
                <p14:modId xmlns:p14="http://schemas.microsoft.com/office/powerpoint/2010/main" val="3143035248"/>
              </p:ext>
            </p:extLst>
          </p:nvPr>
        </p:nvGraphicFramePr>
        <p:xfrm>
          <a:off x="639989" y="4744837"/>
          <a:ext cx="4033612" cy="581620"/>
        </p:xfrm>
        <a:graphic>
          <a:graphicData uri="http://schemas.openxmlformats.org/drawingml/2006/table">
            <a:tbl>
              <a:tblPr firstRow="1" bandRow="1">
                <a:tableStyleId>{5C22544A-7EE6-4342-B048-85BDC9FD1C3A}</a:tableStyleId>
              </a:tblPr>
              <a:tblGrid>
                <a:gridCol w="4033612">
                  <a:extLst>
                    <a:ext uri="{9D8B030D-6E8A-4147-A177-3AD203B41FA5}">
                      <a16:colId xmlns:a16="http://schemas.microsoft.com/office/drawing/2014/main" val="1369390912"/>
                    </a:ext>
                  </a:extLst>
                </a:gridCol>
              </a:tblGrid>
              <a:tr h="307818">
                <a:tc>
                  <a:txBody>
                    <a:bodyPr/>
                    <a:lstStyle/>
                    <a:p>
                      <a:pPr algn="ctr"/>
                      <a:r>
                        <a:rPr lang="en-GB" sz="900" b="0" i="1" u="none" strike="noStrike" cap="none" baseline="0" dirty="0">
                          <a:solidFill>
                            <a:srgbClr val="1B4528"/>
                          </a:solidFill>
                          <a:effectLst/>
                          <a:uFill>
                            <a:solidFill>
                              <a:prstClr val="black">
                                <a:alpha val="0"/>
                              </a:prstClr>
                            </a:solidFill>
                          </a:uFill>
                          <a:latin typeface="+mn-lt"/>
                          <a:ea typeface="+mn-ea"/>
                          <a:cs typeface="IBM Plex Sans"/>
                        </a:rPr>
                        <a:t>Number of recordable work-related accidents in the reporting year</a:t>
                      </a:r>
                      <a:endParaRPr lang="en-GB" sz="900" b="0" i="1" dirty="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1B4528"/>
                      </a:solidFill>
                      <a:prstDash val="solid"/>
                      <a:round/>
                      <a:headEnd type="none" w="med" len="med"/>
                      <a:tailEnd type="none" w="med" len="med"/>
                    </a:lnB>
                    <a:lnTlToBr w="12700" cmpd="sng">
                      <a:noFill/>
                      <a:prstDash val="solid"/>
                    </a:lnTlToBr>
                    <a:lnBlToTr w="12700" cmpd="sng">
                      <a:noFill/>
                      <a:prstDash val="solid"/>
                    </a:lnBlToTr>
                    <a:solidFill>
                      <a:srgbClr val="D1DAD4"/>
                    </a:solidFill>
                  </a:tcPr>
                </a:tc>
                <a:extLst>
                  <a:ext uri="{0D108BD9-81ED-4DB2-BD59-A6C34878D82A}">
                    <a16:rowId xmlns:a16="http://schemas.microsoft.com/office/drawing/2014/main" val="3458230441"/>
                  </a:ext>
                </a:extLst>
              </a:tr>
              <a:tr h="273802">
                <a:tc>
                  <a:txBody>
                    <a:bodyPr/>
                    <a:lstStyle/>
                    <a:p>
                      <a:pPr algn="ctr"/>
                      <a:r>
                        <a:rPr lang="en-GB" sz="900" b="0" i="1" u="none" strike="noStrike" cap="none" baseline="0" dirty="0">
                          <a:solidFill>
                            <a:srgbClr val="1B4528"/>
                          </a:solidFill>
                          <a:effectLst/>
                          <a:uFill>
                            <a:solidFill>
                              <a:prstClr val="black">
                                <a:alpha val="0"/>
                              </a:prstClr>
                            </a:solidFill>
                          </a:uFill>
                          <a:latin typeface="+mn-lt"/>
                          <a:ea typeface="+mn-ea"/>
                          <a:cs typeface="IBM Plex Sans"/>
                        </a:rPr>
                        <a:t>Total number of hours worked by all employees during the reporting year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1B452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1DAD4"/>
                    </a:solidFill>
                  </a:tcPr>
                </a:tc>
                <a:extLst>
                  <a:ext uri="{0D108BD9-81ED-4DB2-BD59-A6C34878D82A}">
                    <a16:rowId xmlns:a16="http://schemas.microsoft.com/office/drawing/2014/main" val="3871965723"/>
                  </a:ext>
                </a:extLst>
              </a:tr>
            </a:tbl>
          </a:graphicData>
        </a:graphic>
      </p:graphicFrame>
      <p:graphicFrame>
        <p:nvGraphicFramePr>
          <p:cNvPr id="24" name="Table 8">
            <a:extLst>
              <a:ext uri="{FF2B5EF4-FFF2-40B4-BE49-F238E27FC236}">
                <a16:creationId xmlns:a16="http://schemas.microsoft.com/office/drawing/2014/main" id="{FB95C51E-99BD-465D-847B-2E0F4CC6E72B}"/>
              </a:ext>
            </a:extLst>
          </p:cNvPr>
          <p:cNvGraphicFramePr>
            <a:graphicFrameLocks noGrp="1"/>
          </p:cNvGraphicFramePr>
          <p:nvPr>
            <p:extLst>
              <p:ext uri="{D42A27DB-BD31-4B8C-83A1-F6EECF244321}">
                <p14:modId xmlns:p14="http://schemas.microsoft.com/office/powerpoint/2010/main" val="2911241790"/>
              </p:ext>
            </p:extLst>
          </p:nvPr>
        </p:nvGraphicFramePr>
        <p:xfrm>
          <a:off x="4744720" y="4836296"/>
          <a:ext cx="3076568" cy="483644"/>
        </p:xfrm>
        <a:graphic>
          <a:graphicData uri="http://schemas.openxmlformats.org/drawingml/2006/table">
            <a:tbl>
              <a:tblPr firstRow="1" firstCol="1" bandRow="1">
                <a:tableStyleId>{5C22544A-7EE6-4342-B048-85BDC9FD1C3A}</a:tableStyleId>
              </a:tblPr>
              <a:tblGrid>
                <a:gridCol w="675018">
                  <a:extLst>
                    <a:ext uri="{9D8B030D-6E8A-4147-A177-3AD203B41FA5}">
                      <a16:colId xmlns:a16="http://schemas.microsoft.com/office/drawing/2014/main" val="2955521821"/>
                    </a:ext>
                  </a:extLst>
                </a:gridCol>
                <a:gridCol w="2401550">
                  <a:extLst>
                    <a:ext uri="{9D8B030D-6E8A-4147-A177-3AD203B41FA5}">
                      <a16:colId xmlns:a16="http://schemas.microsoft.com/office/drawing/2014/main" val="3484021368"/>
                    </a:ext>
                  </a:extLst>
                </a:gridCol>
              </a:tblGrid>
              <a:tr h="483644">
                <a:tc>
                  <a:txBody>
                    <a:bodyPr/>
                    <a:lstStyle/>
                    <a:p>
                      <a:pPr algn="l"/>
                      <a:r>
                        <a:rPr lang="en-GB" sz="900" b="0" i="1" u="none" strike="noStrike" cap="none" baseline="0" dirty="0">
                          <a:solidFill>
                            <a:srgbClr val="1B4528"/>
                          </a:solidFill>
                          <a:effectLst/>
                          <a:uFill>
                            <a:solidFill>
                              <a:prstClr val="black">
                                <a:alpha val="0"/>
                              </a:prstClr>
                            </a:solidFill>
                          </a:uFill>
                          <a:latin typeface="+mn-lt"/>
                          <a:ea typeface="+mn-ea"/>
                          <a:cs typeface="IBM Plex Sans"/>
                        </a:rPr>
                        <a:t>x 200,000</a:t>
                      </a:r>
                    </a:p>
                    <a:p>
                      <a:endParaRPr lang="hr-HR" sz="900" dirty="0"/>
                    </a:p>
                  </a:txBody>
                  <a:tcPr marL="36000" marR="36000" marB="0" anchor="ctr">
                    <a:lnL w="12700" cmpd="sng">
                      <a:noFill/>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D1DAD4"/>
                    </a:solidFill>
                  </a:tcPr>
                </a:tc>
                <a:tc>
                  <a:txBody>
                    <a:bodyPr/>
                    <a:lstStyle/>
                    <a:p>
                      <a:pPr algn="l"/>
                      <a:r>
                        <a:rPr lang="en-GB" sz="900" b="0" i="1" u="none" strike="noStrike" cap="none" baseline="0" dirty="0">
                          <a:solidFill>
                            <a:srgbClr val="1B4528"/>
                          </a:solidFill>
                          <a:effectLst/>
                          <a:uFill>
                            <a:solidFill>
                              <a:prstClr val="black">
                                <a:alpha val="0"/>
                              </a:prstClr>
                            </a:solidFill>
                          </a:uFill>
                          <a:latin typeface="+mn-lt"/>
                          <a:ea typeface="+mn-ea"/>
                          <a:cs typeface="IBM Plex Sans"/>
                        </a:rPr>
                        <a:t>= Rate of recordable work-related accidents</a:t>
                      </a:r>
                      <a:endParaRPr lang="en-GB" sz="900" b="0" i="1" dirty="0">
                        <a:solidFill>
                          <a:schemeClr val="tx2"/>
                        </a:solidFill>
                      </a:endParaRPr>
                    </a:p>
                    <a:p>
                      <a:endParaRPr lang="hr-HR" sz="900" dirty="0"/>
                    </a:p>
                  </a:txBody>
                  <a:tcPr marL="36000" marR="36000" marB="0" anchor="ctr">
                    <a:lnL w="12700" cap="flat" cmpd="sng" algn="ctr">
                      <a:no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rgbClr val="D1DAD4"/>
                    </a:solidFill>
                  </a:tcPr>
                </a:tc>
                <a:extLst>
                  <a:ext uri="{0D108BD9-81ED-4DB2-BD59-A6C34878D82A}">
                    <a16:rowId xmlns:a16="http://schemas.microsoft.com/office/drawing/2014/main" val="3035814457"/>
                  </a:ext>
                </a:extLst>
              </a:tr>
            </a:tbl>
          </a:graphicData>
        </a:graphic>
      </p:graphicFrame>
      <p:sp>
        <p:nvSpPr>
          <p:cNvPr id="26" name="Rectangle 25">
            <a:extLst>
              <a:ext uri="{FF2B5EF4-FFF2-40B4-BE49-F238E27FC236}">
                <a16:creationId xmlns:a16="http://schemas.microsoft.com/office/drawing/2014/main" id="{949DE5C0-1B0E-4C1E-87BD-AECA5066D9A7}"/>
              </a:ext>
            </a:extLst>
          </p:cNvPr>
          <p:cNvSpPr/>
          <p:nvPr/>
        </p:nvSpPr>
        <p:spPr>
          <a:xfrm>
            <a:off x="507991" y="5279319"/>
            <a:ext cx="7343776" cy="1424046"/>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You are welcome to estimate the number of working hours if you are unable to calculate the exact number.</a:t>
            </a:r>
          </a:p>
          <a:p>
            <a:pPr algn="l"/>
            <a:endParaRPr lang="da-DK" sz="900" spc="-10" dirty="0">
              <a:solidFill>
                <a:schemeClr val="tx2"/>
              </a:solidFill>
            </a:endParaRPr>
          </a:p>
          <a:p>
            <a:pPr algn="l"/>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Example of calculation: Undertaking A has 40 employees who are assumed to work 2,000 hours per year = 80,000 hours. </a:t>
            </a:r>
          </a:p>
          <a:p>
            <a:pPr algn="l"/>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If three work-related accidents are recorded in a given year, the rate will be: </a:t>
            </a:r>
          </a:p>
          <a:p>
            <a:pPr algn="l"/>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3/80,000*200,000 = 7.5 accidents per 100 employees in that year.</a:t>
            </a:r>
          </a:p>
          <a:p>
            <a:pPr algn="l"/>
            <a:endParaRPr lang="da-DK" sz="900" spc="-10" dirty="0">
              <a:solidFill>
                <a:schemeClr val="tx2"/>
              </a:solidFill>
            </a:endParaRPr>
          </a:p>
          <a:p>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The rate is calculated based on a common European assumption that a full-time working year consists of 2,000 hours per year, which is a higher number of hours on an annual basis than is often assumed in a Danish context. In order to compare rates of work-related accidents across companies in the EU, the figures shall therefore be multiplied by 200,000.</a:t>
            </a:r>
          </a:p>
          <a:p>
            <a:pPr algn="l"/>
            <a:endParaRPr lang="da-DK" sz="900" spc="-10" dirty="0">
              <a:solidFill>
                <a:schemeClr val="tx2"/>
              </a:solidFill>
            </a:endParaRPr>
          </a:p>
        </p:txBody>
      </p:sp>
      <p:sp>
        <p:nvSpPr>
          <p:cNvPr id="10" name="Rectangle 9">
            <a:extLst>
              <a:ext uri="{FF2B5EF4-FFF2-40B4-BE49-F238E27FC236}">
                <a16:creationId xmlns:a16="http://schemas.microsoft.com/office/drawing/2014/main" id="{BF7B8674-8E86-C2D3-7728-AD21F161D0A0}"/>
              </a:ext>
            </a:extLst>
          </p:cNvPr>
          <p:cNvSpPr/>
          <p:nvPr/>
        </p:nvSpPr>
        <p:spPr>
          <a:xfrm>
            <a:off x="8169275" y="1016001"/>
            <a:ext cx="3514725" cy="2685255"/>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Defined terms</a:t>
            </a:r>
          </a:p>
          <a:p>
            <a:pPr algn="l">
              <a:lnSpc>
                <a:spcPct val="106000"/>
              </a:lnSpc>
            </a:pPr>
            <a:endParaRPr lang="da-DK" sz="900" spc="-10">
              <a:solidFill>
                <a:schemeClr val="tx2"/>
              </a:solidFill>
            </a:endParaRPr>
          </a:p>
          <a:p>
            <a:pPr algn="l">
              <a:lnSpc>
                <a:spcPct val="106000"/>
              </a:lnSpc>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Work-related accident</a:t>
            </a:r>
          </a:p>
          <a:p>
            <a:pPr algn="l">
              <a:lnSpc>
                <a:spcPct val="106000"/>
              </a:lnSpc>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A work-related accident is a sudden event at work that leads to physical or mental harm. </a:t>
            </a:r>
          </a:p>
          <a:p>
            <a:pPr algn="l">
              <a:lnSpc>
                <a:spcPct val="106000"/>
              </a:lnSpc>
            </a:pPr>
            <a:endParaRPr lang="da-DK" sz="900" b="1" spc="-10">
              <a:solidFill>
                <a:schemeClr val="tx2"/>
              </a:solidFill>
              <a:latin typeface="+mj-lt"/>
            </a:endParaRPr>
          </a:p>
          <a:p>
            <a:pPr algn="l">
              <a:lnSpc>
                <a:spcPct val="106000"/>
              </a:lnSpc>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Work-related accidents – rate</a:t>
            </a:r>
          </a:p>
          <a:p>
            <a:pPr algn="l">
              <a:lnSpc>
                <a:spcPct val="106000"/>
              </a:lnSpc>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The rate indicates the number of work-related accidents per 100 full-time employees per year.</a:t>
            </a:r>
          </a:p>
          <a:p>
            <a:pPr algn="l">
              <a:lnSpc>
                <a:spcPct val="106000"/>
              </a:lnSpc>
            </a:pPr>
            <a:endParaRPr lang="da-DK" sz="900" spc="-10">
              <a:solidFill>
                <a:schemeClr val="tx2"/>
              </a:solidFill>
            </a:endParaRPr>
          </a:p>
          <a:p>
            <a:pPr algn="l">
              <a:lnSpc>
                <a:spcPct val="106000"/>
              </a:lnSpc>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Work-related deaths – Ill health</a:t>
            </a:r>
          </a:p>
          <a:p>
            <a:pPr algn="l">
              <a:lnSpc>
                <a:spcPct val="106000"/>
              </a:lnSpc>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Health problems resulting from smoking, drug and alcohol abuse, physical inactivity, unhealthy eating habits and psychosocial factors that are not related to work are not considered work-related.</a:t>
            </a:r>
          </a:p>
        </p:txBody>
      </p:sp>
      <p:pic>
        <p:nvPicPr>
          <p:cNvPr id="25" name="Graphic 24">
            <a:extLst>
              <a:ext uri="{FF2B5EF4-FFF2-40B4-BE49-F238E27FC236}">
                <a16:creationId xmlns:a16="http://schemas.microsoft.com/office/drawing/2014/main" id="{D36AA861-735B-0178-F637-AC7ECCEF961F}"/>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233258" y="1104042"/>
            <a:ext cx="257747" cy="232600"/>
          </a:xfrm>
          <a:prstGeom prst="rect">
            <a:avLst/>
          </a:prstGeom>
        </p:spPr>
      </p:pic>
      <p:sp>
        <p:nvSpPr>
          <p:cNvPr id="14" name="Rectangle 13">
            <a:extLst>
              <a:ext uri="{FF2B5EF4-FFF2-40B4-BE49-F238E27FC236}">
                <a16:creationId xmlns:a16="http://schemas.microsoft.com/office/drawing/2014/main" id="{EC89E36B-F560-CE14-9CFA-A38BA917466E}"/>
              </a:ext>
            </a:extLst>
          </p:cNvPr>
          <p:cNvSpPr/>
          <p:nvPr/>
        </p:nvSpPr>
        <p:spPr>
          <a:xfrm>
            <a:off x="8169275" y="3811343"/>
            <a:ext cx="3514725" cy="866551"/>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Possible data sources</a:t>
            </a:r>
          </a:p>
          <a:p>
            <a:pPr algn="l">
              <a:lnSpc>
                <a:spcPct val="106000"/>
              </a:lnSpc>
            </a:pPr>
            <a:endParaRPr lang="da-DK" sz="900" b="1" spc="-10" dirty="0">
              <a:solidFill>
                <a:schemeClr val="tx2"/>
              </a:solidFill>
            </a:endParaRPr>
          </a:p>
          <a:p>
            <a:pPr>
              <a:lnSpc>
                <a:spcPct val="106000"/>
              </a:lnSpc>
            </a:pPr>
            <a:r>
              <a:rPr lang="en-GB" sz="900" spc="-10" dirty="0">
                <a:solidFill>
                  <a:schemeClr val="accent1">
                    <a:lumMod val="90000"/>
                    <a:lumOff val="10000"/>
                  </a:schemeClr>
                </a:solidFill>
                <a:hlinkClick r:id="rId10" history="0">
                  <a:extLst>
                    <a:ext uri="{A12FA001-AC4F-418D-AE19-62706E023703}">
                      <ahyp:hlinkClr xmlns:ahyp="http://schemas.microsoft.com/office/drawing/2018/hyperlinkcolor" val="tx"/>
                    </a:ext>
                  </a:extLst>
                </a:hlinkClick>
              </a:rPr>
              <a:t>Read more about work-related accidents on the Danish Working Environment Authority’s website.</a:t>
            </a:r>
            <a:endParaRPr lang="da-DK" sz="900" spc="-10" dirty="0">
              <a:solidFill>
                <a:schemeClr val="accent1">
                  <a:lumMod val="90000"/>
                  <a:lumOff val="10000"/>
                </a:schemeClr>
              </a:solidFill>
            </a:endParaRPr>
          </a:p>
        </p:txBody>
      </p:sp>
      <p:pic>
        <p:nvPicPr>
          <p:cNvPr id="15" name="Graphic 14">
            <a:extLst>
              <a:ext uri="{FF2B5EF4-FFF2-40B4-BE49-F238E27FC236}">
                <a16:creationId xmlns:a16="http://schemas.microsoft.com/office/drawing/2014/main" id="{94A419A0-2897-CB74-5100-9E0650059B30}"/>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233258" y="3898110"/>
            <a:ext cx="226314" cy="226314"/>
          </a:xfrm>
          <a:prstGeom prst="rect">
            <a:avLst/>
          </a:prstGeom>
        </p:spPr>
      </p:pic>
      <p:pic>
        <p:nvPicPr>
          <p:cNvPr id="2" name="Graphic 15">
            <a:extLst>
              <a:ext uri="{FF2B5EF4-FFF2-40B4-BE49-F238E27FC236}">
                <a16:creationId xmlns:a16="http://schemas.microsoft.com/office/drawing/2014/main" id="{4A6B827A-FB4A-1E9A-8BDF-AC7A6AF600DF}"/>
              </a:ext>
              <a:ext uri="{C183D7F6-B498-43B3-948B-1728B52AA6E4}">
                <adec:decorative xmlns:adec="http://schemas.microsoft.com/office/drawing/2017/decorative" val="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330477" y="4286201"/>
            <a:ext cx="83482" cy="887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0"/>
              </a:ext>
            </a:extLst>
          </p:cNvPr>
          <p:cNvSpPr>
            <a:spLocks noGrp="1"/>
          </p:cNvSpPr>
          <p:nvPr>
            <p:ph type="sldNum" sz="quarter" idx="12"/>
          </p:nvPr>
        </p:nvSpPr>
        <p:spPr/>
        <p:txBody>
          <a:bodyPr/>
          <a:lstStyle/>
          <a:p>
            <a:fld id="{5A0D23CF-C5A3-5445-819D-C647D180BB4B}" type="slidenum">
              <a:rPr lang="da-DK" smtClean="0"/>
              <a:t>20</a:t>
            </a:fld>
            <a:endParaRPr lang="da-DK"/>
          </a:p>
        </p:txBody>
      </p:sp>
    </p:spTree>
    <p:custDataLst>
      <p:tags r:id="rId1"/>
    </p:custDataLst>
    <p:extLst>
      <p:ext uri="{BB962C8B-B14F-4D97-AF65-F5344CB8AC3E}">
        <p14:creationId xmlns:p14="http://schemas.microsoft.com/office/powerpoint/2010/main" val="103486206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sz="1000" b="1" i="0" u="none" strike="noStrike" cap="none" baseline="0" dirty="0">
                <a:solidFill>
                  <a:srgbClr val="5F7D69"/>
                </a:solidFill>
                <a:effectLst/>
                <a:uFill>
                  <a:solidFill>
                    <a:prstClr val="black">
                      <a:alpha val="0"/>
                    </a:prstClr>
                  </a:solidFill>
                </a:uFill>
                <a:latin typeface="IBM Plex Sans"/>
                <a:ea typeface="IBM Plex Sans"/>
                <a:cs typeface="IBM Plex Sans"/>
              </a:rPr>
              <a:t>CLICK TO INSERT NAME OF UNDERTAKING</a:t>
            </a:r>
          </a:p>
        </p:txBody>
      </p:sp>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a:xfrm>
            <a:off x="518599" y="513928"/>
            <a:ext cx="11404599" cy="249299"/>
          </a:xfrm>
        </p:spPr>
        <p:txBody>
          <a:bodyPr/>
          <a:lstStyle/>
          <a:p>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Workforce – Remuneration, collective bargaining and training (B10)</a:t>
            </a:r>
          </a:p>
        </p:txBody>
      </p:sp>
      <p:sp>
        <p:nvSpPr>
          <p:cNvPr id="11" name="Rectangle 7">
            <a:extLst>
              <a:ext uri="{FF2B5EF4-FFF2-40B4-BE49-F238E27FC236}">
                <a16:creationId xmlns:a16="http://schemas.microsoft.com/office/drawing/2014/main" id="{4DFE388F-E363-7FAC-DDBA-25A279BF1076}"/>
              </a:ext>
            </a:extLst>
          </p:cNvPr>
          <p:cNvSpPr/>
          <p:nvPr/>
        </p:nvSpPr>
        <p:spPr>
          <a:xfrm>
            <a:off x="507999" y="1015999"/>
            <a:ext cx="7343772" cy="47255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be filled in,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cf.</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Basic Module.</a:t>
            </a:r>
          </a:p>
          <a:p>
            <a:pPr>
              <a:lnSpc>
                <a:spcPct val="106000"/>
              </a:lnSpc>
            </a:pPr>
            <a:endParaRPr lang="da-DK" sz="900" spc="-10" dirty="0">
              <a:solidFill>
                <a:schemeClr val="bg1"/>
              </a:solidFill>
            </a:endParaRPr>
          </a:p>
          <a:p>
            <a:pPr>
              <a:lnSpc>
                <a:spcPct val="106000"/>
              </a:lnSpc>
            </a:pPr>
            <a:endParaRPr lang="da-DK" sz="900" spc="-10" dirty="0">
              <a:solidFill>
                <a:schemeClr val="bg1"/>
              </a:solidFill>
            </a:endParaRPr>
          </a:p>
          <a:p>
            <a:pPr>
              <a:lnSpc>
                <a:spcPct val="106000"/>
              </a:lnSpc>
            </a:pPr>
            <a:endParaRPr lang="da-DK" sz="900" spc="-10" dirty="0">
              <a:solidFill>
                <a:schemeClr val="bg1"/>
              </a:solidFill>
            </a:endParaRPr>
          </a:p>
          <a:p>
            <a:pPr>
              <a:lnSpc>
                <a:spcPct val="106000"/>
              </a:lnSpc>
            </a:pPr>
            <a:endParaRPr lang="da-DK" sz="900" spc="-10" dirty="0">
              <a:solidFill>
                <a:schemeClr val="bg1"/>
              </a:solidFill>
            </a:endParaRPr>
          </a:p>
        </p:txBody>
      </p:sp>
      <p:pic>
        <p:nvPicPr>
          <p:cNvPr id="14" name="Graphic 13">
            <a:extLst>
              <a:ext uri="{FF2B5EF4-FFF2-40B4-BE49-F238E27FC236}">
                <a16:creationId xmlns:a16="http://schemas.microsoft.com/office/drawing/2014/main" id="{3B84A967-CBF4-6B29-406D-7AE11E6574E2}"/>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1095978"/>
            <a:ext cx="207455" cy="232601"/>
          </a:xfrm>
          <a:prstGeom prst="rect">
            <a:avLst/>
          </a:prstGeom>
        </p:spPr>
      </p:pic>
      <p:graphicFrame>
        <p:nvGraphicFramePr>
          <p:cNvPr id="9" name="Tabel 8">
            <a:extLst>
              <a:ext uri="{FF2B5EF4-FFF2-40B4-BE49-F238E27FC236}">
                <a16:creationId xmlns:a16="http://schemas.microsoft.com/office/drawing/2014/main" id="{42A3F9AE-42FA-ED31-AE3B-FDC12F2818CA}"/>
              </a:ext>
            </a:extLst>
          </p:cNvPr>
          <p:cNvGraphicFramePr>
            <a:graphicFrameLocks noGrp="1"/>
          </p:cNvGraphicFramePr>
          <p:nvPr>
            <p:extLst>
              <p:ext uri="{D42A27DB-BD31-4B8C-83A1-F6EECF244321}">
                <p14:modId xmlns:p14="http://schemas.microsoft.com/office/powerpoint/2010/main" val="593344306"/>
              </p:ext>
            </p:extLst>
          </p:nvPr>
        </p:nvGraphicFramePr>
        <p:xfrm>
          <a:off x="507995" y="1540256"/>
          <a:ext cx="7343776" cy="634320"/>
        </p:xfrm>
        <a:graphic>
          <a:graphicData uri="http://schemas.openxmlformats.org/drawingml/2006/table">
            <a:tbl>
              <a:tblPr firstRow="1">
                <a:tableStyleId>{2A488322-F2BA-4B5B-9748-0D474271808F}</a:tableStyleId>
              </a:tblPr>
              <a:tblGrid>
                <a:gridCol w="4032107">
                  <a:extLst>
                    <a:ext uri="{9D8B030D-6E8A-4147-A177-3AD203B41FA5}">
                      <a16:colId xmlns:a16="http://schemas.microsoft.com/office/drawing/2014/main" val="160727125"/>
                    </a:ext>
                  </a:extLst>
                </a:gridCol>
                <a:gridCol w="1701210">
                  <a:extLst>
                    <a:ext uri="{9D8B030D-6E8A-4147-A177-3AD203B41FA5}">
                      <a16:colId xmlns:a16="http://schemas.microsoft.com/office/drawing/2014/main" val="1767985329"/>
                    </a:ext>
                  </a:extLst>
                </a:gridCol>
                <a:gridCol w="1610459">
                  <a:extLst>
                    <a:ext uri="{9D8B030D-6E8A-4147-A177-3AD203B41FA5}">
                      <a16:colId xmlns:a16="http://schemas.microsoft.com/office/drawing/2014/main" val="1397164534"/>
                    </a:ext>
                  </a:extLst>
                </a:gridCol>
              </a:tblGrid>
              <a:tr h="288000">
                <a:tc>
                  <a:txBody>
                    <a:bodyPr/>
                    <a:lstStyle/>
                    <a:p>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Information on minimum wage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(42(a))</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ct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Yes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ct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No</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4203607533"/>
                  </a:ext>
                </a:extLst>
              </a:tr>
              <a:tr h="0">
                <a:tc>
                  <a:txBody>
                    <a:bodyPr/>
                    <a:lstStyle/>
                    <a:p>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In </a:t>
                      </a:r>
                      <a:r>
                        <a:rPr lang="en-GB" sz="900" b="0" i="0" u="none" strike="noStrike" cap="none" baseline="0" dirty="0">
                          <a:solidFill>
                            <a:srgbClr val="2D55FF"/>
                          </a:solidFill>
                          <a:effectLst/>
                          <a:uFill>
                            <a:solidFill>
                              <a:prstClr val="black">
                                <a:alpha val="0"/>
                              </a:prstClr>
                            </a:solidFill>
                          </a:uFill>
                          <a:latin typeface="Calibri"/>
                          <a:ea typeface="Calibri"/>
                          <a:cs typeface="Calibri"/>
                        </a:rPr>
                        <a:t>[In</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sert name of undertaking</a:t>
                      </a:r>
                      <a:r>
                        <a:rPr lang="en-GB" sz="900" b="0" i="0" u="none" strike="noStrike" cap="none" baseline="0" dirty="0">
                          <a:solidFill>
                            <a:srgbClr val="2D55FF"/>
                          </a:solidFill>
                          <a:effectLst/>
                          <a:uFill>
                            <a:solidFill>
                              <a:prstClr val="black">
                                <a:alpha val="0"/>
                              </a:prstClr>
                            </a:solidFill>
                          </a:uFill>
                          <a:latin typeface="Calibri"/>
                          <a:ea typeface="Calibri"/>
                          <a:cs typeface="Calibri"/>
                        </a:rPr>
                        <a:t>]</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the pay received by all employees is at least at the level of the minimum wage. </a:t>
                      </a:r>
                      <a:endParaRPr lang="en-GB" sz="900" b="0" dirty="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ct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[Tick the appropriate box]</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[Tick the appropriate box]</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393907362"/>
                  </a:ext>
                </a:extLst>
              </a:tr>
            </a:tbl>
          </a:graphicData>
        </a:graphic>
      </p:graphicFrame>
      <p:sp>
        <p:nvSpPr>
          <p:cNvPr id="16" name="Rectangle 7">
            <a:extLst>
              <a:ext uri="{FF2B5EF4-FFF2-40B4-BE49-F238E27FC236}">
                <a16:creationId xmlns:a16="http://schemas.microsoft.com/office/drawing/2014/main" id="{53A025DB-22EC-96FE-5F2A-6CE4ABDBB072}"/>
              </a:ext>
            </a:extLst>
          </p:cNvPr>
          <p:cNvSpPr/>
          <p:nvPr/>
        </p:nvSpPr>
        <p:spPr>
          <a:xfrm>
            <a:off x="507999" y="2869935"/>
            <a:ext cx="7343772" cy="78655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be filled in, if applicable,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cf.</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 the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Basic Module.</a:t>
            </a:r>
          </a:p>
          <a:p>
            <a:pPr>
              <a:lnSpc>
                <a:spcPct val="106000"/>
              </a:lnSpc>
            </a:pPr>
            <a:endParaRPr lang="da-DK" sz="900" spc="-10" dirty="0">
              <a:solidFill>
                <a:schemeClr val="bg1"/>
              </a:solidFill>
            </a:endParaRPr>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This is only an information requirement if your undertaking has 150 or more employees. </a:t>
            </a:r>
          </a:p>
          <a:p>
            <a:pPr>
              <a:lnSpc>
                <a:spcPct val="106000"/>
              </a:lnSpc>
            </a:pPr>
            <a:endParaRPr lang="da-DK" sz="900" spc="-10" dirty="0">
              <a:solidFill>
                <a:schemeClr val="bg1"/>
              </a:solidFill>
            </a:endParaRPr>
          </a:p>
        </p:txBody>
      </p:sp>
      <p:pic>
        <p:nvPicPr>
          <p:cNvPr id="17" name="Graphic 16">
            <a:extLst>
              <a:ext uri="{FF2B5EF4-FFF2-40B4-BE49-F238E27FC236}">
                <a16:creationId xmlns:a16="http://schemas.microsoft.com/office/drawing/2014/main" id="{FC04FC9A-2E46-4FD6-3E07-CA156FA2DD20}"/>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6126" y="3010952"/>
            <a:ext cx="207455" cy="232601"/>
          </a:xfrm>
          <a:prstGeom prst="rect">
            <a:avLst/>
          </a:prstGeom>
        </p:spPr>
      </p:pic>
      <p:sp>
        <p:nvSpPr>
          <p:cNvPr id="19" name="TextBox 18">
            <a:extLst>
              <a:ext uri="{FF2B5EF4-FFF2-40B4-BE49-F238E27FC236}">
                <a16:creationId xmlns:a16="http://schemas.microsoft.com/office/drawing/2014/main" id="{0976EC82-40E1-4ADE-8639-36DACF67DCC9}"/>
              </a:ext>
            </a:extLst>
          </p:cNvPr>
          <p:cNvSpPr txBox="1"/>
          <p:nvPr/>
        </p:nvSpPr>
        <p:spPr>
          <a:xfrm>
            <a:off x="507994" y="3786570"/>
            <a:ext cx="5731641" cy="647421"/>
          </a:xfrm>
          <a:prstGeom prst="rect">
            <a:avLst/>
          </a:prstGeom>
          <a:solidFill>
            <a:srgbClr val="D1DAD4"/>
          </a:solidFill>
          <a:ln w="6350">
            <a:solidFill>
              <a:srgbClr val="1B4528"/>
            </a:solidFill>
          </a:ln>
        </p:spPr>
        <p:txBody>
          <a:bodyPr wrap="square" lIns="36000" tIns="252000" rIns="36000" bIns="25200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Percentage gap in pay between male and female employees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42(b))</a:t>
            </a:r>
          </a:p>
        </p:txBody>
      </p:sp>
      <p:graphicFrame>
        <p:nvGraphicFramePr>
          <p:cNvPr id="15" name="Table 14">
            <a:extLst>
              <a:ext uri="{FF2B5EF4-FFF2-40B4-BE49-F238E27FC236}">
                <a16:creationId xmlns:a16="http://schemas.microsoft.com/office/drawing/2014/main" id="{CA1FDBC3-7734-85A8-5D2E-AC2673ED8187}"/>
              </a:ext>
            </a:extLst>
          </p:cNvPr>
          <p:cNvGraphicFramePr>
            <a:graphicFrameLocks noGrp="1"/>
          </p:cNvGraphicFramePr>
          <p:nvPr>
            <p:extLst>
              <p:ext uri="{D42A27DB-BD31-4B8C-83A1-F6EECF244321}">
                <p14:modId xmlns:p14="http://schemas.microsoft.com/office/powerpoint/2010/main" val="3882828324"/>
              </p:ext>
            </p:extLst>
          </p:nvPr>
        </p:nvGraphicFramePr>
        <p:xfrm>
          <a:off x="6239635" y="3786746"/>
          <a:ext cx="1612136" cy="652320"/>
        </p:xfrm>
        <a:graphic>
          <a:graphicData uri="http://schemas.openxmlformats.org/drawingml/2006/table">
            <a:tbl>
              <a:tblPr firstRow="1">
                <a:tableStyleId>{2A488322-F2BA-4B5B-9748-0D474271808F}</a:tableStyleId>
              </a:tblPr>
              <a:tblGrid>
                <a:gridCol w="1612136">
                  <a:extLst>
                    <a:ext uri="{9D8B030D-6E8A-4147-A177-3AD203B41FA5}">
                      <a16:colId xmlns:a16="http://schemas.microsoft.com/office/drawing/2014/main" val="2119413191"/>
                    </a:ext>
                  </a:extLst>
                </a:gridCol>
              </a:tblGrid>
              <a:tr h="306000">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Year </a:t>
                      </a:r>
                      <a:r>
                        <a:rPr lang="en-GB" sz="900" b="1" i="0" u="none" strike="noStrike" cap="none" baseline="0" dirty="0">
                          <a:solidFill>
                            <a:srgbClr val="2D55FF"/>
                          </a:solidFill>
                          <a:effectLst/>
                          <a:uFill>
                            <a:solidFill>
                              <a:prstClr val="black">
                                <a:alpha val="0"/>
                              </a:prstClr>
                            </a:solidFill>
                          </a:uFill>
                          <a:latin typeface="Calibri"/>
                          <a:ea typeface="Calibri"/>
                          <a:cs typeface="Calibri"/>
                        </a:rPr>
                        <a:t>[</a:t>
                      </a:r>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Insert year</a:t>
                      </a:r>
                      <a:r>
                        <a:rPr lang="en-GB" sz="900" b="1" i="0" u="none" strike="noStrike" cap="none" baseline="0" dirty="0">
                          <a:solidFill>
                            <a:srgbClr val="2D55FF"/>
                          </a:solidFill>
                          <a:effectLst/>
                          <a:uFill>
                            <a:solidFill>
                              <a:prstClr val="black">
                                <a:alpha val="0"/>
                              </a:prstClr>
                            </a:solidFill>
                          </a:uFill>
                          <a:latin typeface="Calibri"/>
                          <a:ea typeface="Calibri"/>
                          <a:cs typeface="Calibri"/>
                        </a:rPr>
                        <a:t>]</a:t>
                      </a:r>
                      <a:endParaRPr lang="da-DK" sz="900" b="1" noProof="0" dirty="0">
                        <a:solidFill>
                          <a:srgbClr val="2D55FF"/>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288000">
                <a:tc>
                  <a:txBody>
                    <a:bodyPr/>
                    <a:lstStyle/>
                    <a:p>
                      <a:pPr algn="ctr"/>
                      <a:r>
                        <a:rPr lang="en-GB" sz="900" b="0" i="0" u="none" strike="noStrike" cap="none" baseline="0" dirty="0">
                          <a:solidFill>
                            <a:schemeClr val="accent2">
                              <a:lumMod val="50000"/>
                            </a:schemeClr>
                          </a:solidFill>
                          <a:effectLst/>
                          <a:uFill>
                            <a:solidFill>
                              <a:prstClr val="black">
                                <a:alpha val="0"/>
                              </a:prstClr>
                            </a:solidFill>
                          </a:uFill>
                          <a:latin typeface="IBM Plex Sans"/>
                          <a:ea typeface="IBM Plex Sans"/>
                          <a:cs typeface="IBM Plex Sans"/>
                        </a:rPr>
                        <a:t>[</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the percentage gap in pay]</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bl>
          </a:graphicData>
        </a:graphic>
      </p:graphicFrame>
      <p:sp>
        <p:nvSpPr>
          <p:cNvPr id="22" name="Rectangle 21">
            <a:extLst>
              <a:ext uri="{FF2B5EF4-FFF2-40B4-BE49-F238E27FC236}">
                <a16:creationId xmlns:a16="http://schemas.microsoft.com/office/drawing/2014/main" id="{5D563187-F5D8-B9A2-2897-4386D5CEDEA2}"/>
              </a:ext>
            </a:extLst>
          </p:cNvPr>
          <p:cNvSpPr/>
          <p:nvPr/>
        </p:nvSpPr>
        <p:spPr>
          <a:xfrm>
            <a:off x="507995" y="4515354"/>
            <a:ext cx="7343776" cy="1400814"/>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Guidance on how to fill in disclosure </a:t>
            </a:r>
          </a:p>
          <a:p>
            <a:pPr algn="l">
              <a:lnSpc>
                <a:spcPct val="106000"/>
              </a:lnSpc>
            </a:pPr>
            <a:endParaRPr lang="da-DK" sz="900" spc="-10">
              <a:solidFill>
                <a:schemeClr val="tx2"/>
              </a:solidFill>
            </a:endParaRPr>
          </a:p>
          <a:p>
            <a:pPr algn="l">
              <a:lnSpc>
                <a:spcPct val="106000"/>
              </a:lnSpc>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You can use the following formula to calculate the percentage gap in pay:</a:t>
            </a:r>
          </a:p>
        </p:txBody>
      </p:sp>
      <p:graphicFrame>
        <p:nvGraphicFramePr>
          <p:cNvPr id="20" name="Table 11">
            <a:extLst>
              <a:ext uri="{FF2B5EF4-FFF2-40B4-BE49-F238E27FC236}">
                <a16:creationId xmlns:a16="http://schemas.microsoft.com/office/drawing/2014/main" id="{4EA0A1F3-FF6E-4FBB-9714-920B91E0252F}"/>
              </a:ext>
            </a:extLst>
          </p:cNvPr>
          <p:cNvGraphicFramePr>
            <a:graphicFrameLocks noGrp="1"/>
          </p:cNvGraphicFramePr>
          <p:nvPr>
            <p:extLst>
              <p:ext uri="{D42A27DB-BD31-4B8C-83A1-F6EECF244321}">
                <p14:modId xmlns:p14="http://schemas.microsoft.com/office/powerpoint/2010/main" val="1302929897"/>
              </p:ext>
            </p:extLst>
          </p:nvPr>
        </p:nvGraphicFramePr>
        <p:xfrm>
          <a:off x="803581" y="5167662"/>
          <a:ext cx="3605859" cy="594360"/>
        </p:xfrm>
        <a:graphic>
          <a:graphicData uri="http://schemas.openxmlformats.org/drawingml/2006/table">
            <a:tbl>
              <a:tblPr firstRow="1" bandRow="1">
                <a:tableStyleId>{5C22544A-7EE6-4342-B048-85BDC9FD1C3A}</a:tableStyleId>
              </a:tblPr>
              <a:tblGrid>
                <a:gridCol w="3605859">
                  <a:extLst>
                    <a:ext uri="{9D8B030D-6E8A-4147-A177-3AD203B41FA5}">
                      <a16:colId xmlns:a16="http://schemas.microsoft.com/office/drawing/2014/main" val="1369390912"/>
                    </a:ext>
                  </a:extLst>
                </a:gridCol>
              </a:tblGrid>
              <a:tr h="330404">
                <a:tc>
                  <a:txBody>
                    <a:bodyPr/>
                    <a:lstStyle/>
                    <a:p>
                      <a:pPr algn="ctr"/>
                      <a:r>
                        <a:rPr lang="en-US" sz="900" b="0" i="1" u="none" strike="noStrike" cap="none" baseline="0" dirty="0">
                          <a:solidFill>
                            <a:srgbClr val="1B4528"/>
                          </a:solidFill>
                          <a:effectLst/>
                          <a:uFill>
                            <a:solidFill>
                              <a:prstClr val="black">
                                <a:alpha val="0"/>
                              </a:prstClr>
                            </a:solidFill>
                          </a:uFill>
                          <a:latin typeface="+mn-lt"/>
                          <a:ea typeface="+mn-ea"/>
                          <a:cs typeface="IBM Plex Sans"/>
                        </a:rPr>
                        <a:t>(Average gross hourly pay for all male employees </a:t>
                      </a:r>
                      <a:br>
                        <a:rPr lang="en-US" sz="900" dirty="0"/>
                      </a:br>
                      <a:r>
                        <a:rPr lang="en-US" sz="900" b="0" i="1" u="none" strike="noStrike" cap="none" baseline="0" dirty="0">
                          <a:solidFill>
                            <a:srgbClr val="1B4528"/>
                          </a:solidFill>
                          <a:effectLst/>
                          <a:uFill>
                            <a:solidFill>
                              <a:prstClr val="black">
                                <a:alpha val="0"/>
                              </a:prstClr>
                            </a:solidFill>
                          </a:uFill>
                          <a:latin typeface="+mn-lt"/>
                          <a:ea typeface="+mn-ea"/>
                          <a:cs typeface="IBM Plex Sans"/>
                        </a:rPr>
                        <a:t>– average gross hourly pay for all female employees)</a:t>
                      </a:r>
                      <a:endParaRPr lang="en-US" sz="900" b="0" i="1" dirty="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1B4528"/>
                      </a:solidFill>
                      <a:prstDash val="solid"/>
                      <a:round/>
                      <a:headEnd type="none" w="med" len="med"/>
                      <a:tailEnd type="none" w="med" len="med"/>
                    </a:lnB>
                    <a:lnTlToBr w="12700" cmpd="sng">
                      <a:noFill/>
                      <a:prstDash val="solid"/>
                    </a:lnTlToBr>
                    <a:lnBlToTr w="12700" cmpd="sng">
                      <a:noFill/>
                      <a:prstDash val="solid"/>
                    </a:lnBlToTr>
                    <a:solidFill>
                      <a:srgbClr val="D1DAD4"/>
                    </a:solidFill>
                  </a:tcPr>
                </a:tc>
                <a:extLst>
                  <a:ext uri="{0D108BD9-81ED-4DB2-BD59-A6C34878D82A}">
                    <a16:rowId xmlns:a16="http://schemas.microsoft.com/office/drawing/2014/main" val="3458230441"/>
                  </a:ext>
                </a:extLst>
              </a:tr>
              <a:tr h="206502">
                <a:tc>
                  <a:txBody>
                    <a:bodyPr/>
                    <a:lstStyle/>
                    <a:p>
                      <a:pPr algn="ctr"/>
                      <a:r>
                        <a:rPr lang="en-GB" sz="900" b="0" i="1" u="none" strike="noStrike" cap="none" baseline="0" dirty="0">
                          <a:solidFill>
                            <a:srgbClr val="1B4528"/>
                          </a:solidFill>
                          <a:effectLst/>
                          <a:uFill>
                            <a:solidFill>
                              <a:prstClr val="black">
                                <a:alpha val="0"/>
                              </a:prstClr>
                            </a:solidFill>
                          </a:uFill>
                          <a:latin typeface="+mn-lt"/>
                          <a:ea typeface="+mn-ea"/>
                          <a:cs typeface="IBM Plex Sans"/>
                        </a:rPr>
                        <a:t>Average gross hourly pay for all male employees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1B452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1DAD4"/>
                    </a:solidFill>
                  </a:tcPr>
                </a:tc>
                <a:extLst>
                  <a:ext uri="{0D108BD9-81ED-4DB2-BD59-A6C34878D82A}">
                    <a16:rowId xmlns:a16="http://schemas.microsoft.com/office/drawing/2014/main" val="3871965723"/>
                  </a:ext>
                </a:extLst>
              </a:tr>
            </a:tbl>
          </a:graphicData>
        </a:graphic>
      </p:graphicFrame>
      <p:graphicFrame>
        <p:nvGraphicFramePr>
          <p:cNvPr id="21" name="Table 8">
            <a:extLst>
              <a:ext uri="{FF2B5EF4-FFF2-40B4-BE49-F238E27FC236}">
                <a16:creationId xmlns:a16="http://schemas.microsoft.com/office/drawing/2014/main" id="{8549CB5E-8447-4867-AE2A-F9E44C351777}"/>
              </a:ext>
            </a:extLst>
          </p:cNvPr>
          <p:cNvGraphicFramePr>
            <a:graphicFrameLocks noGrp="1"/>
          </p:cNvGraphicFramePr>
          <p:nvPr>
            <p:extLst>
              <p:ext uri="{D42A27DB-BD31-4B8C-83A1-F6EECF244321}">
                <p14:modId xmlns:p14="http://schemas.microsoft.com/office/powerpoint/2010/main" val="1053219512"/>
              </p:ext>
            </p:extLst>
          </p:nvPr>
        </p:nvGraphicFramePr>
        <p:xfrm>
          <a:off x="4429315" y="5406413"/>
          <a:ext cx="2301069" cy="365760"/>
        </p:xfrm>
        <a:graphic>
          <a:graphicData uri="http://schemas.openxmlformats.org/drawingml/2006/table">
            <a:tbl>
              <a:tblPr firstRow="1" bandRow="1">
                <a:tableStyleId>{5C22544A-7EE6-4342-B048-85BDC9FD1C3A}</a:tableStyleId>
              </a:tblPr>
              <a:tblGrid>
                <a:gridCol w="496849">
                  <a:extLst>
                    <a:ext uri="{9D8B030D-6E8A-4147-A177-3AD203B41FA5}">
                      <a16:colId xmlns:a16="http://schemas.microsoft.com/office/drawing/2014/main" val="2955521821"/>
                    </a:ext>
                  </a:extLst>
                </a:gridCol>
                <a:gridCol w="1804220">
                  <a:extLst>
                    <a:ext uri="{9D8B030D-6E8A-4147-A177-3AD203B41FA5}">
                      <a16:colId xmlns:a16="http://schemas.microsoft.com/office/drawing/2014/main" val="3484021368"/>
                    </a:ext>
                  </a:extLst>
                </a:gridCol>
              </a:tblGrid>
              <a:tr h="3454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1" u="none" strike="noStrike" cap="none" baseline="0" dirty="0">
                          <a:solidFill>
                            <a:srgbClr val="1B4528"/>
                          </a:solidFill>
                          <a:effectLst/>
                          <a:uFill>
                            <a:solidFill>
                              <a:prstClr val="black">
                                <a:alpha val="0"/>
                              </a:prstClr>
                            </a:solidFill>
                          </a:uFill>
                          <a:latin typeface="+mn-lt"/>
                          <a:ea typeface="+mn-ea"/>
                          <a:cs typeface="IBM Plex Sans"/>
                        </a:rPr>
                        <a:t>X 100</a:t>
                      </a:r>
                    </a:p>
                    <a:p>
                      <a:endParaRPr lang="hr-HR" sz="900" dirty="0"/>
                    </a:p>
                  </a:txBody>
                  <a:tcPr>
                    <a:lnL w="12700" cmpd="sng">
                      <a:noFill/>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D1DAD4"/>
                    </a:solidFill>
                  </a:tcPr>
                </a:tc>
                <a:tc>
                  <a:txBody>
                    <a:bodyPr/>
                    <a:lstStyle/>
                    <a:p>
                      <a:pPr algn="l"/>
                      <a:r>
                        <a:rPr lang="en-GB" sz="900" b="0" i="1" u="none" strike="noStrike" cap="none" baseline="0" dirty="0">
                          <a:solidFill>
                            <a:srgbClr val="1B4528"/>
                          </a:solidFill>
                          <a:effectLst/>
                          <a:uFill>
                            <a:solidFill>
                              <a:prstClr val="black">
                                <a:alpha val="0"/>
                              </a:prstClr>
                            </a:solidFill>
                          </a:uFill>
                          <a:latin typeface="+mn-lt"/>
                          <a:ea typeface="+mn-ea"/>
                          <a:cs typeface="IBM Plex Sans"/>
                        </a:rPr>
                        <a:t>= Percentage gap in pay </a:t>
                      </a:r>
                    </a:p>
                    <a:p>
                      <a:endParaRPr lang="hr-HR" sz="900" dirty="0"/>
                    </a:p>
                  </a:txBody>
                  <a:tcPr>
                    <a:lnL w="12700" cap="flat" cmpd="sng" algn="ctr">
                      <a:no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rgbClr val="D1DAD4"/>
                    </a:solidFill>
                  </a:tcPr>
                </a:tc>
                <a:extLst>
                  <a:ext uri="{0D108BD9-81ED-4DB2-BD59-A6C34878D82A}">
                    <a16:rowId xmlns:a16="http://schemas.microsoft.com/office/drawing/2014/main" val="3035814457"/>
                  </a:ext>
                </a:extLst>
              </a:tr>
            </a:tbl>
          </a:graphicData>
        </a:graphic>
      </p:graphicFrame>
      <p:pic>
        <p:nvPicPr>
          <p:cNvPr id="25" name="Graphic 24">
            <a:extLst>
              <a:ext uri="{FF2B5EF4-FFF2-40B4-BE49-F238E27FC236}">
                <a16:creationId xmlns:a16="http://schemas.microsoft.com/office/drawing/2014/main" id="{C2BD25EE-56FF-0361-F19C-6A2350B391D2}"/>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1800" y="4645724"/>
            <a:ext cx="207455" cy="232601"/>
          </a:xfrm>
          <a:prstGeom prst="rect">
            <a:avLst/>
          </a:prstGeom>
        </p:spPr>
      </p:pic>
      <p:sp>
        <p:nvSpPr>
          <p:cNvPr id="10" name="Rectangle 9">
            <a:extLst>
              <a:ext uri="{FF2B5EF4-FFF2-40B4-BE49-F238E27FC236}">
                <a16:creationId xmlns:a16="http://schemas.microsoft.com/office/drawing/2014/main" id="{BF7B8674-8E86-C2D3-7728-AD21F161D0A0}"/>
              </a:ext>
              <a:ext uri="{C183D7F6-B498-43B3-948B-1728B52AA6E4}">
                <adec:decorative xmlns:adec="http://schemas.microsoft.com/office/drawing/2017/decorative" val="0"/>
              </a:ext>
            </a:extLst>
          </p:cNvPr>
          <p:cNvSpPr/>
          <p:nvPr/>
        </p:nvSpPr>
        <p:spPr>
          <a:xfrm>
            <a:off x="8169274" y="1060050"/>
            <a:ext cx="3514725" cy="2065922"/>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Defined terms</a:t>
            </a:r>
          </a:p>
          <a:p>
            <a:pPr algn="l">
              <a:lnSpc>
                <a:spcPct val="106000"/>
              </a:lnSpc>
            </a:pPr>
            <a:endParaRPr lang="da-DK" sz="900" spc="-10" dirty="0">
              <a:solidFill>
                <a:schemeClr val="tx2"/>
              </a:solidFill>
            </a:endParaRPr>
          </a:p>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Minimum wage</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refers to the minimum wage stipulated </a:t>
            </a:r>
            <a:br>
              <a:rPr lang="hr-HR" sz="900" b="0" i="0" u="none" strike="noStrike" cap="none" baseline="0" dirty="0">
                <a:solidFill>
                  <a:srgbClr val="1B4528"/>
                </a:solidFill>
                <a:effectLst/>
                <a:uFill>
                  <a:solidFill>
                    <a:prstClr val="black">
                      <a:alpha val="0"/>
                    </a:prstClr>
                  </a:solidFill>
                </a:uFill>
                <a:latin typeface="IBM Plex Sans"/>
                <a:ea typeface="IBM Plex Sans"/>
                <a:cs typeface="IBM Plex Sans"/>
              </a:rPr>
            </a:b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in collective bargaining agreements, where applicable.</a:t>
            </a:r>
          </a:p>
          <a:p>
            <a:pPr algn="l">
              <a:lnSpc>
                <a:spcPct val="106000"/>
              </a:lnSpc>
            </a:pPr>
            <a:endParaRPr lang="da-DK" sz="900" spc="-10" dirty="0">
              <a:solidFill>
                <a:schemeClr val="tx2"/>
              </a:solidFill>
            </a:endParaRPr>
          </a:p>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Gross pay</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covers all elements of remuneration such as basic salary, bonus payments, cash allowances, company car, insurance and health programmes. </a:t>
            </a:r>
          </a:p>
          <a:p>
            <a:pPr algn="l">
              <a:lnSpc>
                <a:spcPct val="106000"/>
              </a:lnSpc>
            </a:pPr>
            <a:endParaRPr lang="da-DK" sz="900" spc="-10" dirty="0">
              <a:solidFill>
                <a:schemeClr val="tx2"/>
              </a:solidFill>
            </a:endParaRPr>
          </a:p>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The average gross hourly pay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is the weekly/annual gross pay divided by the average number of hours worked per week/year.</a:t>
            </a:r>
          </a:p>
          <a:p>
            <a:pPr algn="l">
              <a:lnSpc>
                <a:spcPct val="106000"/>
              </a:lnSpc>
            </a:pPr>
            <a:endParaRPr lang="da-DK" sz="900" spc="-10" dirty="0">
              <a:solidFill>
                <a:schemeClr val="tx2"/>
              </a:solidFill>
            </a:endParaRPr>
          </a:p>
        </p:txBody>
      </p:sp>
      <p:pic>
        <p:nvPicPr>
          <p:cNvPr id="29" name="Graphic 28">
            <a:extLst>
              <a:ext uri="{FF2B5EF4-FFF2-40B4-BE49-F238E27FC236}">
                <a16:creationId xmlns:a16="http://schemas.microsoft.com/office/drawing/2014/main" id="{CE5A0ED2-DC31-60C2-D89C-85F4230F71BA}"/>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33257" y="1160704"/>
            <a:ext cx="257747" cy="232600"/>
          </a:xfrm>
          <a:prstGeom prst="rect">
            <a:avLst/>
          </a:prstGeom>
        </p:spPr>
      </p:pic>
      <p:sp>
        <p:nvSpPr>
          <p:cNvPr id="3" name="Rectangle 2">
            <a:extLst>
              <a:ext uri="{FF2B5EF4-FFF2-40B4-BE49-F238E27FC236}">
                <a16:creationId xmlns:a16="http://schemas.microsoft.com/office/drawing/2014/main" id="{6AFC4A54-64F3-395A-88FB-C30535EF8C0B}"/>
              </a:ext>
            </a:extLst>
          </p:cNvPr>
          <p:cNvSpPr/>
          <p:nvPr/>
        </p:nvSpPr>
        <p:spPr>
          <a:xfrm>
            <a:off x="8169273" y="3329532"/>
            <a:ext cx="3514725" cy="986436"/>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Possible data sources</a:t>
            </a:r>
          </a:p>
          <a:p>
            <a:pPr algn="l">
              <a:lnSpc>
                <a:spcPct val="106000"/>
              </a:lnSpc>
            </a:pPr>
            <a:endParaRPr lang="da-DK" sz="900" b="1" spc="-10" dirty="0">
              <a:solidFill>
                <a:schemeClr val="tx2"/>
              </a:solidFill>
            </a:endParaRPr>
          </a:p>
          <a:p>
            <a:pPr>
              <a:lnSpc>
                <a:spcPct val="106000"/>
              </a:lnSpc>
            </a:pPr>
            <a:r>
              <a:rPr lang="en-GB" sz="900" dirty="0">
                <a:solidFill>
                  <a:schemeClr val="accent1">
                    <a:lumMod val="90000"/>
                    <a:lumOff val="10000"/>
                  </a:schemeClr>
                </a:solidFill>
                <a:hlinkClick r:id="rId9" history="0">
                  <a:extLst>
                    <a:ext uri="{A12FA001-AC4F-418D-AE19-62706E023703}">
                      <ahyp:hlinkClr xmlns:ahyp="http://schemas.microsoft.com/office/drawing/2018/hyperlinkcolor" val="tx"/>
                    </a:ext>
                  </a:extLst>
                </a:hlinkClick>
              </a:rPr>
              <a:t>Read about the EU, the Danish model and the directive on minimum wages at the Danish Parliament’s EU Information Centre.</a:t>
            </a:r>
            <a:endParaRPr lang="da-DK" sz="900" dirty="0">
              <a:solidFill>
                <a:schemeClr val="accent1">
                  <a:lumMod val="90000"/>
                  <a:lumOff val="10000"/>
                </a:schemeClr>
              </a:solidFill>
            </a:endParaRPr>
          </a:p>
        </p:txBody>
      </p:sp>
      <p:pic>
        <p:nvPicPr>
          <p:cNvPr id="7" name="Graphic 6">
            <a:extLst>
              <a:ext uri="{FF2B5EF4-FFF2-40B4-BE49-F238E27FC236}">
                <a16:creationId xmlns:a16="http://schemas.microsoft.com/office/drawing/2014/main" id="{0EDF8382-4CA2-4160-DBCB-A070DD0D3A69}"/>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264690" y="3366975"/>
            <a:ext cx="226314" cy="226314"/>
          </a:xfrm>
          <a:prstGeom prst="rect">
            <a:avLst/>
          </a:prstGeom>
        </p:spPr>
      </p:pic>
      <p:pic>
        <p:nvPicPr>
          <p:cNvPr id="2" name="Graphic 15">
            <a:extLst>
              <a:ext uri="{FF2B5EF4-FFF2-40B4-BE49-F238E27FC236}">
                <a16:creationId xmlns:a16="http://schemas.microsoft.com/office/drawing/2014/main" id="{DB03AF96-28C3-4811-FA4D-6235CD2188E1}"/>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377847" y="3802620"/>
            <a:ext cx="83482" cy="887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0"/>
              </a:ext>
            </a:extLst>
          </p:cNvPr>
          <p:cNvSpPr>
            <a:spLocks noGrp="1"/>
          </p:cNvSpPr>
          <p:nvPr>
            <p:ph type="sldNum" sz="quarter" idx="12"/>
          </p:nvPr>
        </p:nvSpPr>
        <p:spPr/>
        <p:txBody>
          <a:bodyPr/>
          <a:lstStyle/>
          <a:p>
            <a:fld id="{5A0D23CF-C5A3-5445-819D-C647D180BB4B}" type="slidenum">
              <a:rPr lang="da-DK" smtClean="0"/>
              <a:t>21</a:t>
            </a:fld>
            <a:endParaRPr lang="da-DK"/>
          </a:p>
        </p:txBody>
      </p:sp>
    </p:spTree>
    <p:custDataLst>
      <p:tags r:id="rId1"/>
    </p:custDataLst>
    <p:extLst>
      <p:ext uri="{BB962C8B-B14F-4D97-AF65-F5344CB8AC3E}">
        <p14:creationId xmlns:p14="http://schemas.microsoft.com/office/powerpoint/2010/main" val="786116217"/>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sz="1000" b="1" i="0" u="none" strike="noStrike" cap="none" baseline="0" dirty="0">
                <a:solidFill>
                  <a:srgbClr val="5F7D69"/>
                </a:solidFill>
                <a:effectLst/>
                <a:uFill>
                  <a:solidFill>
                    <a:prstClr val="black">
                      <a:alpha val="0"/>
                    </a:prstClr>
                  </a:solidFill>
                </a:uFill>
                <a:latin typeface="IBM Plex Sans"/>
                <a:ea typeface="IBM Plex Sans"/>
                <a:cs typeface="IBM Plex Sans"/>
              </a:rPr>
              <a:t>CLICK TO INSERT NAME OF UNDERTAKING</a:t>
            </a:r>
          </a:p>
        </p:txBody>
      </p:sp>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a:xfrm>
            <a:off x="518599" y="513927"/>
            <a:ext cx="11404599" cy="258795"/>
          </a:xfrm>
        </p:spPr>
        <p:txBody>
          <a:bodyPr/>
          <a:lstStyle/>
          <a:p>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Remuneration, collective bargaining and training (B10) – continued</a:t>
            </a:r>
          </a:p>
        </p:txBody>
      </p:sp>
      <p:sp>
        <p:nvSpPr>
          <p:cNvPr id="18" name="Rectangle 7">
            <a:extLst>
              <a:ext uri="{FF2B5EF4-FFF2-40B4-BE49-F238E27FC236}">
                <a16:creationId xmlns:a16="http://schemas.microsoft.com/office/drawing/2014/main" id="{0EF3A3C7-2BF5-F0EF-95F9-F00DE90086D9}"/>
              </a:ext>
            </a:extLst>
          </p:cNvPr>
          <p:cNvSpPr/>
          <p:nvPr/>
        </p:nvSpPr>
        <p:spPr>
          <a:xfrm>
            <a:off x="507999" y="1016000"/>
            <a:ext cx="7343772" cy="41518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be filled in in the Basic Module.</a:t>
            </a:r>
          </a:p>
        </p:txBody>
      </p:sp>
      <p:pic>
        <p:nvPicPr>
          <p:cNvPr id="19" name="Graphic 18">
            <a:extLst>
              <a:ext uri="{FF2B5EF4-FFF2-40B4-BE49-F238E27FC236}">
                <a16:creationId xmlns:a16="http://schemas.microsoft.com/office/drawing/2014/main" id="{E615E744-F836-AC4E-93B3-90C9A9252FF5}"/>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802" y="1095978"/>
            <a:ext cx="207455" cy="232601"/>
          </a:xfrm>
          <a:prstGeom prst="rect">
            <a:avLst/>
          </a:prstGeom>
        </p:spPr>
      </p:pic>
      <p:graphicFrame>
        <p:nvGraphicFramePr>
          <p:cNvPr id="17" name="Table 16">
            <a:extLst>
              <a:ext uri="{FF2B5EF4-FFF2-40B4-BE49-F238E27FC236}">
                <a16:creationId xmlns:a16="http://schemas.microsoft.com/office/drawing/2014/main" id="{F947BBA0-04A4-8A98-6AB5-7BFF8E6D0349}"/>
              </a:ext>
            </a:extLst>
          </p:cNvPr>
          <p:cNvGraphicFramePr>
            <a:graphicFrameLocks noGrp="1"/>
          </p:cNvGraphicFramePr>
          <p:nvPr>
            <p:extLst>
              <p:ext uri="{D42A27DB-BD31-4B8C-83A1-F6EECF244321}">
                <p14:modId xmlns:p14="http://schemas.microsoft.com/office/powerpoint/2010/main" val="3664887000"/>
              </p:ext>
            </p:extLst>
          </p:nvPr>
        </p:nvGraphicFramePr>
        <p:xfrm>
          <a:off x="507998" y="1526400"/>
          <a:ext cx="7354373" cy="594000"/>
        </p:xfrm>
        <a:graphic>
          <a:graphicData uri="http://schemas.openxmlformats.org/drawingml/2006/table">
            <a:tbl>
              <a:tblPr firstRow="1">
                <a:tableStyleId>{2A488322-F2BA-4B5B-9748-0D474271808F}</a:tableStyleId>
              </a:tblPr>
              <a:tblGrid>
                <a:gridCol w="5765211">
                  <a:extLst>
                    <a:ext uri="{9D8B030D-6E8A-4147-A177-3AD203B41FA5}">
                      <a16:colId xmlns:a16="http://schemas.microsoft.com/office/drawing/2014/main" val="81046444"/>
                    </a:ext>
                  </a:extLst>
                </a:gridCol>
                <a:gridCol w="1589162">
                  <a:extLst>
                    <a:ext uri="{9D8B030D-6E8A-4147-A177-3AD203B41FA5}">
                      <a16:colId xmlns:a16="http://schemas.microsoft.com/office/drawing/2014/main" val="2119413191"/>
                    </a:ext>
                  </a:extLst>
                </a:gridCol>
              </a:tblGrid>
              <a:tr h="306000">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Collective agreement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42(c))</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Year </a:t>
                      </a:r>
                      <a:r>
                        <a:rPr lang="en-GB" sz="900" b="1" i="0" u="none" strike="noStrike" cap="none" baseline="0" dirty="0">
                          <a:solidFill>
                            <a:srgbClr val="2D55FF"/>
                          </a:solidFill>
                          <a:effectLst/>
                          <a:uFill>
                            <a:solidFill>
                              <a:prstClr val="black">
                                <a:alpha val="0"/>
                              </a:prstClr>
                            </a:solidFill>
                          </a:uFill>
                          <a:latin typeface="Calibri"/>
                          <a:ea typeface="Calibri"/>
                          <a:cs typeface="Calibri"/>
                        </a:rPr>
                        <a:t>[</a:t>
                      </a:r>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Insert year</a:t>
                      </a:r>
                      <a:r>
                        <a:rPr lang="en-GB" sz="900" b="1" i="0" u="none" strike="noStrike" cap="none" baseline="0" dirty="0">
                          <a:solidFill>
                            <a:srgbClr val="2D55FF"/>
                          </a:solidFill>
                          <a:effectLst/>
                          <a:uFill>
                            <a:solidFill>
                              <a:prstClr val="black">
                                <a:alpha val="0"/>
                              </a:prstClr>
                            </a:solidFill>
                          </a:uFill>
                          <a:latin typeface="Calibri"/>
                          <a:ea typeface="Calibri"/>
                          <a:cs typeface="Calibri"/>
                        </a:rPr>
                        <a:t>]</a:t>
                      </a:r>
                      <a:endParaRPr lang="da-DK" sz="900" b="1" noProof="0" dirty="0">
                        <a:solidFill>
                          <a:srgbClr val="2D55FF"/>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288000">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Percentage of employees covered by collective bargaining agreements</a:t>
                      </a:r>
                      <a:endParaRPr kumimoji="0" lang="da-DK" sz="900" b="0" i="0" u="none" strike="noStrike" kern="1200" cap="none" spc="0" normalizeH="0" baseline="0" noProof="0">
                        <a:ln>
                          <a:noFill/>
                        </a:ln>
                        <a:solidFill>
                          <a:srgbClr val="2D55FF"/>
                        </a:solidFill>
                        <a:effectLst/>
                        <a:uLnTx/>
                        <a:uFillTx/>
                        <a:latin typeface="IBM Plex Sans"/>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percentage]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bl>
          </a:graphicData>
        </a:graphic>
      </p:graphicFrame>
      <p:sp>
        <p:nvSpPr>
          <p:cNvPr id="25" name="Rectangle 24">
            <a:extLst>
              <a:ext uri="{FF2B5EF4-FFF2-40B4-BE49-F238E27FC236}">
                <a16:creationId xmlns:a16="http://schemas.microsoft.com/office/drawing/2014/main" id="{58AD0846-B6BB-F728-295E-2BC0F2ADEB59}"/>
              </a:ext>
            </a:extLst>
          </p:cNvPr>
          <p:cNvSpPr/>
          <p:nvPr/>
        </p:nvSpPr>
        <p:spPr>
          <a:xfrm>
            <a:off x="507999" y="2273933"/>
            <a:ext cx="7343776" cy="1542928"/>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Guidance on how to fill in disclosure </a:t>
            </a: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If none of your employees are covered by a collective bargaining agreement, you can enter 0% in the table. </a:t>
            </a:r>
          </a:p>
          <a:p>
            <a:pPr algn="l">
              <a:lnSpc>
                <a:spcPct val="106000"/>
              </a:lnSpc>
            </a:pPr>
            <a:endParaRPr lang="da-DK" sz="900" spc="-10" dirty="0">
              <a:solidFill>
                <a:schemeClr val="tx2"/>
              </a:solidFill>
            </a:endParaRP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If some of your employees are covered by a collective bargaining agreement, you shall use the following formula to calculate the percentage:</a:t>
            </a:r>
          </a:p>
        </p:txBody>
      </p:sp>
      <p:graphicFrame>
        <p:nvGraphicFramePr>
          <p:cNvPr id="21" name="Table 11">
            <a:extLst>
              <a:ext uri="{FF2B5EF4-FFF2-40B4-BE49-F238E27FC236}">
                <a16:creationId xmlns:a16="http://schemas.microsoft.com/office/drawing/2014/main" id="{B2E795B0-0414-401F-A254-DD3E8804EACF}"/>
              </a:ext>
            </a:extLst>
          </p:cNvPr>
          <p:cNvGraphicFramePr>
            <a:graphicFrameLocks noGrp="1"/>
          </p:cNvGraphicFramePr>
          <p:nvPr>
            <p:extLst>
              <p:ext uri="{D42A27DB-BD31-4B8C-83A1-F6EECF244321}">
                <p14:modId xmlns:p14="http://schemas.microsoft.com/office/powerpoint/2010/main" val="558566529"/>
              </p:ext>
            </p:extLst>
          </p:nvPr>
        </p:nvGraphicFramePr>
        <p:xfrm>
          <a:off x="796643" y="3132008"/>
          <a:ext cx="3527719" cy="639562"/>
        </p:xfrm>
        <a:graphic>
          <a:graphicData uri="http://schemas.openxmlformats.org/drawingml/2006/table">
            <a:tbl>
              <a:tblPr firstRow="1" bandRow="1">
                <a:tableStyleId>{5C22544A-7EE6-4342-B048-85BDC9FD1C3A}</a:tableStyleId>
              </a:tblPr>
              <a:tblGrid>
                <a:gridCol w="3527719">
                  <a:extLst>
                    <a:ext uri="{9D8B030D-6E8A-4147-A177-3AD203B41FA5}">
                      <a16:colId xmlns:a16="http://schemas.microsoft.com/office/drawing/2014/main" val="1369390912"/>
                    </a:ext>
                  </a:extLst>
                </a:gridCol>
              </a:tblGrid>
              <a:tr h="307818">
                <a:tc>
                  <a:txBody>
                    <a:bodyPr/>
                    <a:lstStyle/>
                    <a:p>
                      <a:pPr algn="ctr"/>
                      <a:r>
                        <a:rPr lang="en-GB" sz="900" b="0" i="1" u="none" strike="noStrike" cap="none" baseline="0" dirty="0">
                          <a:solidFill>
                            <a:srgbClr val="1B4528"/>
                          </a:solidFill>
                          <a:effectLst/>
                          <a:uFill>
                            <a:solidFill>
                              <a:prstClr val="black">
                                <a:alpha val="0"/>
                              </a:prstClr>
                            </a:solidFill>
                          </a:uFill>
                          <a:latin typeface="+mn-lt"/>
                          <a:ea typeface="+mn-ea"/>
                          <a:cs typeface="IBM Plex Sans"/>
                        </a:rPr>
                        <a:t>Number of employees covered by a collective bargaining agreement</a:t>
                      </a:r>
                      <a:endParaRPr lang="en-GB" sz="900" b="0" i="1" dirty="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1B4528"/>
                      </a:solidFill>
                      <a:prstDash val="solid"/>
                      <a:round/>
                      <a:headEnd type="none" w="med" len="med"/>
                      <a:tailEnd type="none" w="med" len="med"/>
                    </a:lnB>
                    <a:lnTlToBr w="12700" cmpd="sng">
                      <a:noFill/>
                      <a:prstDash val="solid"/>
                    </a:lnTlToBr>
                    <a:lnBlToTr w="12700" cmpd="sng">
                      <a:noFill/>
                      <a:prstDash val="solid"/>
                    </a:lnBlToTr>
                    <a:solidFill>
                      <a:srgbClr val="D1DAD4"/>
                    </a:solidFill>
                  </a:tcPr>
                </a:tc>
                <a:extLst>
                  <a:ext uri="{0D108BD9-81ED-4DB2-BD59-A6C34878D82A}">
                    <a16:rowId xmlns:a16="http://schemas.microsoft.com/office/drawing/2014/main" val="3458230441"/>
                  </a:ext>
                </a:extLst>
              </a:tr>
              <a:tr h="273802">
                <a:tc>
                  <a:txBody>
                    <a:bodyPr/>
                    <a:lstStyle/>
                    <a:p>
                      <a:pPr algn="ctr"/>
                      <a:r>
                        <a:rPr lang="hr-HR" sz="900" b="0" i="1" u="none" strike="noStrike" cap="none" baseline="0" dirty="0">
                          <a:solidFill>
                            <a:srgbClr val="1B4528"/>
                          </a:solidFill>
                          <a:effectLst/>
                          <a:uFill>
                            <a:solidFill>
                              <a:prstClr val="black">
                                <a:alpha val="0"/>
                              </a:prstClr>
                            </a:solidFill>
                          </a:uFill>
                          <a:latin typeface="+mn-lt"/>
                          <a:ea typeface="+mn-ea"/>
                          <a:cs typeface="IBM Plex Sans"/>
                        </a:rPr>
                        <a:t>Total </a:t>
                      </a:r>
                      <a:r>
                        <a:rPr lang="en-GB" sz="900" b="0" i="1" u="none" strike="noStrike" cap="none" baseline="0" dirty="0">
                          <a:solidFill>
                            <a:srgbClr val="1B4528"/>
                          </a:solidFill>
                          <a:effectLst/>
                          <a:uFill>
                            <a:solidFill>
                              <a:prstClr val="black">
                                <a:alpha val="0"/>
                              </a:prstClr>
                            </a:solidFill>
                          </a:uFill>
                          <a:latin typeface="+mn-lt"/>
                          <a:ea typeface="+mn-ea"/>
                          <a:cs typeface="IBM Plex Sans"/>
                        </a:rPr>
                        <a:t>number of employees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1B452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1DAD4"/>
                    </a:solidFill>
                  </a:tcPr>
                </a:tc>
                <a:extLst>
                  <a:ext uri="{0D108BD9-81ED-4DB2-BD59-A6C34878D82A}">
                    <a16:rowId xmlns:a16="http://schemas.microsoft.com/office/drawing/2014/main" val="3871965723"/>
                  </a:ext>
                </a:extLst>
              </a:tr>
            </a:tbl>
          </a:graphicData>
        </a:graphic>
      </p:graphicFrame>
      <p:graphicFrame>
        <p:nvGraphicFramePr>
          <p:cNvPr id="22" name="Table 8">
            <a:extLst>
              <a:ext uri="{FF2B5EF4-FFF2-40B4-BE49-F238E27FC236}">
                <a16:creationId xmlns:a16="http://schemas.microsoft.com/office/drawing/2014/main" id="{EBFD95A7-1253-458C-8EF4-8D32AEF073D6}"/>
              </a:ext>
            </a:extLst>
          </p:cNvPr>
          <p:cNvGraphicFramePr>
            <a:graphicFrameLocks noGrp="1"/>
          </p:cNvGraphicFramePr>
          <p:nvPr>
            <p:extLst>
              <p:ext uri="{D42A27DB-BD31-4B8C-83A1-F6EECF244321}">
                <p14:modId xmlns:p14="http://schemas.microsoft.com/office/powerpoint/2010/main" val="806596888"/>
              </p:ext>
            </p:extLst>
          </p:nvPr>
        </p:nvGraphicFramePr>
        <p:xfrm>
          <a:off x="4320175" y="3316166"/>
          <a:ext cx="3393824" cy="483644"/>
        </p:xfrm>
        <a:graphic>
          <a:graphicData uri="http://schemas.openxmlformats.org/drawingml/2006/table">
            <a:tbl>
              <a:tblPr firstRow="1" firstCol="1" bandRow="1">
                <a:tableStyleId>{5C22544A-7EE6-4342-B048-85BDC9FD1C3A}</a:tableStyleId>
              </a:tblPr>
              <a:tblGrid>
                <a:gridCol w="732797">
                  <a:extLst>
                    <a:ext uri="{9D8B030D-6E8A-4147-A177-3AD203B41FA5}">
                      <a16:colId xmlns:a16="http://schemas.microsoft.com/office/drawing/2014/main" val="2955521821"/>
                    </a:ext>
                  </a:extLst>
                </a:gridCol>
                <a:gridCol w="2661027">
                  <a:extLst>
                    <a:ext uri="{9D8B030D-6E8A-4147-A177-3AD203B41FA5}">
                      <a16:colId xmlns:a16="http://schemas.microsoft.com/office/drawing/2014/main" val="3484021368"/>
                    </a:ext>
                  </a:extLst>
                </a:gridCol>
              </a:tblGrid>
              <a:tr h="4836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1" u="none" strike="noStrike" cap="none" baseline="0" dirty="0">
                          <a:solidFill>
                            <a:srgbClr val="1B4528"/>
                          </a:solidFill>
                          <a:effectLst/>
                          <a:uFill>
                            <a:solidFill>
                              <a:prstClr val="black">
                                <a:alpha val="0"/>
                              </a:prstClr>
                            </a:solidFill>
                          </a:uFill>
                          <a:latin typeface="+mn-lt"/>
                          <a:ea typeface="+mn-ea"/>
                          <a:cs typeface="IBM Plex Sans"/>
                        </a:rPr>
                        <a:t>X 100</a:t>
                      </a:r>
                    </a:p>
                    <a:p>
                      <a:endParaRPr lang="hr-HR" sz="900" dirty="0"/>
                    </a:p>
                  </a:txBody>
                  <a:tcPr marB="0" anchor="ctr">
                    <a:lnL w="12700" cmpd="sng">
                      <a:noFill/>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D1DAD4"/>
                    </a:solidFill>
                  </a:tcPr>
                </a:tc>
                <a:tc>
                  <a:txBody>
                    <a:bodyPr/>
                    <a:lstStyle/>
                    <a:p>
                      <a:pPr algn="l"/>
                      <a:r>
                        <a:rPr lang="en-GB" sz="900" b="0" i="1" u="none" strike="noStrike" cap="none" baseline="0" dirty="0">
                          <a:solidFill>
                            <a:srgbClr val="1B4528"/>
                          </a:solidFill>
                          <a:effectLst/>
                          <a:uFill>
                            <a:solidFill>
                              <a:prstClr val="black">
                                <a:alpha val="0"/>
                              </a:prstClr>
                            </a:solidFill>
                          </a:uFill>
                          <a:latin typeface="+mn-lt"/>
                          <a:ea typeface="+mn-ea"/>
                          <a:cs typeface="IBM Plex Sans"/>
                        </a:rPr>
                        <a:t>= Percentage of employees covered by collective bargaining agreements</a:t>
                      </a:r>
                    </a:p>
                    <a:p>
                      <a:endParaRPr lang="hr-HR" sz="900" dirty="0"/>
                    </a:p>
                  </a:txBody>
                  <a:tcPr marB="0" anchor="b">
                    <a:lnL w="12700" cap="flat" cmpd="sng" algn="ctr">
                      <a:no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rgbClr val="D1DAD4"/>
                    </a:solidFill>
                  </a:tcPr>
                </a:tc>
                <a:extLst>
                  <a:ext uri="{0D108BD9-81ED-4DB2-BD59-A6C34878D82A}">
                    <a16:rowId xmlns:a16="http://schemas.microsoft.com/office/drawing/2014/main" val="3035814457"/>
                  </a:ext>
                </a:extLst>
              </a:tr>
            </a:tbl>
          </a:graphicData>
        </a:graphic>
      </p:graphicFrame>
      <p:pic>
        <p:nvPicPr>
          <p:cNvPr id="27" name="Graphic 26">
            <a:extLst>
              <a:ext uri="{FF2B5EF4-FFF2-40B4-BE49-F238E27FC236}">
                <a16:creationId xmlns:a16="http://schemas.microsoft.com/office/drawing/2014/main" id="{207F7CFA-8854-BE02-4D14-711AF3726462}"/>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9188" y="2389089"/>
            <a:ext cx="207455" cy="232601"/>
          </a:xfrm>
          <a:prstGeom prst="rect">
            <a:avLst/>
          </a:prstGeom>
        </p:spPr>
      </p:pic>
      <p:sp>
        <p:nvSpPr>
          <p:cNvPr id="36" name="Rectangle 7">
            <a:extLst>
              <a:ext uri="{FF2B5EF4-FFF2-40B4-BE49-F238E27FC236}">
                <a16:creationId xmlns:a16="http://schemas.microsoft.com/office/drawing/2014/main" id="{09C95B7C-E05A-6B71-AF0A-DCAF30B35FF7}"/>
              </a:ext>
            </a:extLst>
          </p:cNvPr>
          <p:cNvSpPr/>
          <p:nvPr/>
        </p:nvSpPr>
        <p:spPr>
          <a:xfrm>
            <a:off x="518600" y="3970767"/>
            <a:ext cx="7343772" cy="41518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be filled in in the Basic Module.</a:t>
            </a:r>
          </a:p>
        </p:txBody>
      </p:sp>
      <p:pic>
        <p:nvPicPr>
          <p:cNvPr id="37" name="Graphic 36">
            <a:extLst>
              <a:ext uri="{FF2B5EF4-FFF2-40B4-BE49-F238E27FC236}">
                <a16:creationId xmlns:a16="http://schemas.microsoft.com/office/drawing/2014/main" id="{45884D5B-3495-DBAE-0794-1D1771D93F55}"/>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802" y="3999446"/>
            <a:ext cx="207455" cy="232601"/>
          </a:xfrm>
          <a:prstGeom prst="rect">
            <a:avLst/>
          </a:prstGeom>
        </p:spPr>
      </p:pic>
      <p:graphicFrame>
        <p:nvGraphicFramePr>
          <p:cNvPr id="20" name="Table 19">
            <a:extLst>
              <a:ext uri="{FF2B5EF4-FFF2-40B4-BE49-F238E27FC236}">
                <a16:creationId xmlns:a16="http://schemas.microsoft.com/office/drawing/2014/main" id="{B62F6C26-37B3-F898-7C94-E73A2FEA32F1}"/>
              </a:ext>
            </a:extLst>
          </p:cNvPr>
          <p:cNvGraphicFramePr>
            <a:graphicFrameLocks noGrp="1"/>
          </p:cNvGraphicFramePr>
          <p:nvPr>
            <p:extLst>
              <p:ext uri="{D42A27DB-BD31-4B8C-83A1-F6EECF244321}">
                <p14:modId xmlns:p14="http://schemas.microsoft.com/office/powerpoint/2010/main" val="1680127155"/>
              </p:ext>
            </p:extLst>
          </p:nvPr>
        </p:nvGraphicFramePr>
        <p:xfrm>
          <a:off x="507998" y="4444959"/>
          <a:ext cx="7343771" cy="1170000"/>
        </p:xfrm>
        <a:graphic>
          <a:graphicData uri="http://schemas.openxmlformats.org/drawingml/2006/table">
            <a:tbl>
              <a:tblPr firstRow="1">
                <a:tableStyleId>{2A488322-F2BA-4B5B-9748-0D474271808F}</a:tableStyleId>
              </a:tblPr>
              <a:tblGrid>
                <a:gridCol w="5724912">
                  <a:extLst>
                    <a:ext uri="{9D8B030D-6E8A-4147-A177-3AD203B41FA5}">
                      <a16:colId xmlns:a16="http://schemas.microsoft.com/office/drawing/2014/main" val="2698153288"/>
                    </a:ext>
                  </a:extLst>
                </a:gridCol>
                <a:gridCol w="1618859">
                  <a:extLst>
                    <a:ext uri="{9D8B030D-6E8A-4147-A177-3AD203B41FA5}">
                      <a16:colId xmlns:a16="http://schemas.microsoft.com/office/drawing/2014/main" val="2119413191"/>
                    </a:ext>
                  </a:extLst>
                </a:gridCol>
              </a:tblGrid>
              <a:tr h="306000">
                <a:tc>
                  <a:txBody>
                    <a:bodyPr/>
                    <a:lstStyle/>
                    <a:p>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Average number of annual training hours per employee</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(paragraph 42(d))</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Year </a:t>
                      </a:r>
                      <a:r>
                        <a:rPr lang="en-GB" sz="900" b="1" i="0" u="none" strike="noStrike" cap="none" baseline="0" dirty="0">
                          <a:solidFill>
                            <a:srgbClr val="2D55FF"/>
                          </a:solidFill>
                          <a:effectLst/>
                          <a:uFill>
                            <a:solidFill>
                              <a:prstClr val="black">
                                <a:alpha val="0"/>
                              </a:prstClr>
                            </a:solidFill>
                          </a:uFill>
                          <a:latin typeface="Calibri"/>
                          <a:ea typeface="Calibri"/>
                          <a:cs typeface="Calibri"/>
                        </a:rPr>
                        <a:t>[</a:t>
                      </a:r>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Insert year</a:t>
                      </a:r>
                      <a:r>
                        <a:rPr lang="en-GB" sz="900" b="1" i="0" u="none" strike="noStrike" cap="none" baseline="0" dirty="0">
                          <a:solidFill>
                            <a:srgbClr val="2D55FF"/>
                          </a:solidFill>
                          <a:effectLst/>
                          <a:uFill>
                            <a:solidFill>
                              <a:prstClr val="black">
                                <a:alpha val="0"/>
                              </a:prstClr>
                            </a:solidFill>
                          </a:uFill>
                          <a:latin typeface="Calibri"/>
                          <a:ea typeface="Calibri"/>
                          <a:cs typeface="Calibri"/>
                        </a:rPr>
                        <a:t>]</a:t>
                      </a:r>
                      <a:endParaRPr lang="da-DK" sz="900" b="1" noProof="0" dirty="0">
                        <a:solidFill>
                          <a:srgbClr val="2D55FF"/>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288000">
                <a:tc>
                  <a:txBody>
                    <a:bodyPr/>
                    <a:lstStyle/>
                    <a:p>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Male employees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[Average hours]</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288000">
                <a:tc>
                  <a:txBody>
                    <a:bodyPr/>
                    <a:lstStyle/>
                    <a:p>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Female employees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[Average hours]</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272270305"/>
                  </a:ext>
                </a:extLst>
              </a:tr>
              <a:tr h="288000">
                <a:tc>
                  <a:txBody>
                    <a:bodyPr/>
                    <a:lstStyle/>
                    <a:p>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Others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[Average hours]</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4100585068"/>
                  </a:ext>
                </a:extLst>
              </a:tr>
            </a:tbl>
          </a:graphicData>
        </a:graphic>
      </p:graphicFrame>
      <p:sp>
        <p:nvSpPr>
          <p:cNvPr id="29" name="Rectangle 28">
            <a:extLst>
              <a:ext uri="{FF2B5EF4-FFF2-40B4-BE49-F238E27FC236}">
                <a16:creationId xmlns:a16="http://schemas.microsoft.com/office/drawing/2014/main" id="{772F9B18-1943-3D9F-8BEE-D2E01B65BBF3}"/>
              </a:ext>
            </a:extLst>
          </p:cNvPr>
          <p:cNvSpPr/>
          <p:nvPr/>
        </p:nvSpPr>
        <p:spPr>
          <a:xfrm>
            <a:off x="507998" y="5679063"/>
            <a:ext cx="7343776" cy="665009"/>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Guidance on how to fill in disclosure </a:t>
            </a:r>
          </a:p>
          <a:p>
            <a:pPr algn="l">
              <a:lnSpc>
                <a:spcPct val="106000"/>
              </a:lnSpc>
            </a:pPr>
            <a:endParaRPr lang="da-DK" sz="900" spc="-10" dirty="0">
              <a:solidFill>
                <a:schemeClr val="tx2"/>
              </a:solidFill>
            </a:endParaRP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It can be difficult to determine the exact number of training hours. The calculation can therefore be based on estimates.</a:t>
            </a:r>
          </a:p>
        </p:txBody>
      </p:sp>
      <p:pic>
        <p:nvPicPr>
          <p:cNvPr id="30" name="Graphic 29">
            <a:extLst>
              <a:ext uri="{FF2B5EF4-FFF2-40B4-BE49-F238E27FC236}">
                <a16:creationId xmlns:a16="http://schemas.microsoft.com/office/drawing/2014/main" id="{256DA8BD-B9E4-ED3A-E406-AC061D8A1FCE}"/>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9188" y="5788215"/>
            <a:ext cx="207455" cy="232601"/>
          </a:xfrm>
          <a:prstGeom prst="rect">
            <a:avLst/>
          </a:prstGeom>
        </p:spPr>
      </p:pic>
      <p:sp>
        <p:nvSpPr>
          <p:cNvPr id="31" name="Rectangle 30">
            <a:extLst>
              <a:ext uri="{FF2B5EF4-FFF2-40B4-BE49-F238E27FC236}">
                <a16:creationId xmlns:a16="http://schemas.microsoft.com/office/drawing/2014/main" id="{917DFB8B-B790-68C0-52E3-2BA76C87C906}"/>
              </a:ext>
            </a:extLst>
          </p:cNvPr>
          <p:cNvSpPr/>
          <p:nvPr/>
        </p:nvSpPr>
        <p:spPr>
          <a:xfrm>
            <a:off x="8169275" y="1015999"/>
            <a:ext cx="3514725" cy="1856843"/>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Defined terms</a:t>
            </a:r>
          </a:p>
          <a:p>
            <a:pPr algn="l">
              <a:lnSpc>
                <a:spcPct val="106000"/>
              </a:lnSpc>
            </a:pPr>
            <a:endParaRPr lang="da-DK" sz="900" spc="-10" dirty="0">
              <a:solidFill>
                <a:schemeClr val="tx2"/>
              </a:solidFill>
            </a:endParaRPr>
          </a:p>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Collective bargaining agreement</a:t>
            </a: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The agreement always covers all employees within the sector in question, regardless of whether the individual employee is a member of a trade union or not.</a:t>
            </a:r>
          </a:p>
          <a:p>
            <a:pPr algn="l">
              <a:lnSpc>
                <a:spcPct val="106000"/>
              </a:lnSpc>
            </a:pPr>
            <a:endParaRPr lang="da-DK" sz="900" spc="-10" dirty="0">
              <a:solidFill>
                <a:schemeClr val="tx2"/>
              </a:solidFill>
            </a:endParaRPr>
          </a:p>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Training hours</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refer to the development of skills and competencies (both formal, e.g. in the form of courses, and informal, e.g. in the form of on-the-job training). Calculations may be based on estimates.</a:t>
            </a:r>
          </a:p>
        </p:txBody>
      </p:sp>
      <p:pic>
        <p:nvPicPr>
          <p:cNvPr id="39" name="Graphic 38">
            <a:extLst>
              <a:ext uri="{FF2B5EF4-FFF2-40B4-BE49-F238E27FC236}">
                <a16:creationId xmlns:a16="http://schemas.microsoft.com/office/drawing/2014/main" id="{3AD20BF6-7134-E37B-1135-E54AA6898645}"/>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233258" y="1104042"/>
            <a:ext cx="257747" cy="232600"/>
          </a:xfrm>
          <a:prstGeom prst="rect">
            <a:avLst/>
          </a:prstGeom>
        </p:spPr>
      </p:pic>
      <p:sp>
        <p:nvSpPr>
          <p:cNvPr id="33" name="Rectangle 32">
            <a:extLst>
              <a:ext uri="{FF2B5EF4-FFF2-40B4-BE49-F238E27FC236}">
                <a16:creationId xmlns:a16="http://schemas.microsoft.com/office/drawing/2014/main" id="{B26D069E-327B-8B27-E271-80C8F952A80D}"/>
              </a:ext>
            </a:extLst>
          </p:cNvPr>
          <p:cNvSpPr/>
          <p:nvPr/>
        </p:nvSpPr>
        <p:spPr>
          <a:xfrm>
            <a:off x="8169275" y="3042852"/>
            <a:ext cx="3514725" cy="863907"/>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Possible data sources</a:t>
            </a:r>
          </a:p>
          <a:p>
            <a:pPr algn="l">
              <a:lnSpc>
                <a:spcPct val="106000"/>
              </a:lnSpc>
            </a:pPr>
            <a:endParaRPr lang="da-DK" sz="900" b="1" spc="-10" dirty="0">
              <a:solidFill>
                <a:schemeClr val="tx2"/>
              </a:solidFill>
            </a:endParaRPr>
          </a:p>
          <a:p>
            <a:pPr>
              <a:lnSpc>
                <a:spcPct val="106000"/>
              </a:lnSpc>
            </a:pPr>
            <a:r>
              <a:rPr lang="en-GB" sz="900" dirty="0">
                <a:solidFill>
                  <a:schemeClr val="accent1">
                    <a:lumMod val="90000"/>
                    <a:lumOff val="10000"/>
                  </a:schemeClr>
                </a:solidFill>
                <a:hlinkClick r:id="rId10" history="0">
                  <a:extLst>
                    <a:ext uri="{A12FA001-AC4F-418D-AE19-62706E023703}">
                      <ahyp:hlinkClr xmlns:ahyp="http://schemas.microsoft.com/office/drawing/2018/hyperlinkcolor" val="tx"/>
                    </a:ext>
                  </a:extLst>
                </a:hlinkClick>
              </a:rPr>
              <a:t>Read about the Danish model on the website of the Danish Ministry of Employment.</a:t>
            </a:r>
            <a:endParaRPr lang="da-DK" sz="900" dirty="0">
              <a:solidFill>
                <a:schemeClr val="accent1">
                  <a:lumMod val="90000"/>
                  <a:lumOff val="10000"/>
                </a:schemeClr>
              </a:solidFill>
            </a:endParaRPr>
          </a:p>
        </p:txBody>
      </p:sp>
      <p:pic>
        <p:nvPicPr>
          <p:cNvPr id="34" name="Graphic 33">
            <a:extLst>
              <a:ext uri="{FF2B5EF4-FFF2-40B4-BE49-F238E27FC236}">
                <a16:creationId xmlns:a16="http://schemas.microsoft.com/office/drawing/2014/main" id="{F3B7CA66-9DC6-C1E6-F04B-174F47335202}"/>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258337" y="3111220"/>
            <a:ext cx="226314" cy="226314"/>
          </a:xfrm>
          <a:prstGeom prst="rect">
            <a:avLst/>
          </a:prstGeom>
        </p:spPr>
      </p:pic>
      <p:pic>
        <p:nvPicPr>
          <p:cNvPr id="2" name="Graphic 15">
            <a:extLst>
              <a:ext uri="{FF2B5EF4-FFF2-40B4-BE49-F238E27FC236}">
                <a16:creationId xmlns:a16="http://schemas.microsoft.com/office/drawing/2014/main" id="{C5773F76-5C0A-6E76-7CF8-2FC02283941A}"/>
              </a:ext>
              <a:ext uri="{C183D7F6-B498-43B3-948B-1728B52AA6E4}">
                <adec:decorative xmlns:adec="http://schemas.microsoft.com/office/drawing/2017/decorative" val="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330477" y="3510303"/>
            <a:ext cx="83482" cy="887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0"/>
              </a:ext>
            </a:extLst>
          </p:cNvPr>
          <p:cNvSpPr>
            <a:spLocks noGrp="1"/>
          </p:cNvSpPr>
          <p:nvPr>
            <p:ph type="sldNum" sz="quarter" idx="12"/>
          </p:nvPr>
        </p:nvSpPr>
        <p:spPr/>
        <p:txBody>
          <a:bodyPr/>
          <a:lstStyle/>
          <a:p>
            <a:fld id="{5A0D23CF-C5A3-5445-819D-C647D180BB4B}" type="slidenum">
              <a:rPr lang="da-DK" smtClean="0"/>
              <a:t>22</a:t>
            </a:fld>
            <a:endParaRPr lang="da-DK"/>
          </a:p>
        </p:txBody>
      </p:sp>
    </p:spTree>
    <p:custDataLst>
      <p:tags r:id="rId1"/>
    </p:custDataLst>
    <p:extLst>
      <p:ext uri="{BB962C8B-B14F-4D97-AF65-F5344CB8AC3E}">
        <p14:creationId xmlns:p14="http://schemas.microsoft.com/office/powerpoint/2010/main" val="904213797"/>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sz="1000" b="1" i="0" u="none" strike="noStrike" cap="none" baseline="0" dirty="0">
                <a:solidFill>
                  <a:srgbClr val="5F7D69"/>
                </a:solidFill>
                <a:effectLst/>
                <a:uFill>
                  <a:solidFill>
                    <a:prstClr val="black">
                      <a:alpha val="0"/>
                    </a:prstClr>
                  </a:solidFill>
                </a:uFill>
                <a:latin typeface="IBM Plex Sans"/>
                <a:ea typeface="IBM Plex Sans"/>
                <a:cs typeface="IBM Plex Sans"/>
              </a:rPr>
              <a:t>CLICK TO INSERT NAME OF UNDERTAKING</a:t>
            </a:r>
          </a:p>
        </p:txBody>
      </p:sp>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Business conduct: Number of convictions and total amount of fines incurred for violation of anti-corruption and anti-bribery laws (B11)</a:t>
            </a:r>
          </a:p>
        </p:txBody>
      </p:sp>
      <p:sp>
        <p:nvSpPr>
          <p:cNvPr id="13" name="Rectangle 7">
            <a:extLst>
              <a:ext uri="{FF2B5EF4-FFF2-40B4-BE49-F238E27FC236}">
                <a16:creationId xmlns:a16="http://schemas.microsoft.com/office/drawing/2014/main" id="{E2D87A58-78A6-365B-C6B0-21AA529BADF6}"/>
              </a:ext>
            </a:extLst>
          </p:cNvPr>
          <p:cNvSpPr/>
          <p:nvPr/>
        </p:nvSpPr>
        <p:spPr>
          <a:xfrm>
            <a:off x="507999" y="1097024"/>
            <a:ext cx="7343772" cy="78894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be filled in, if applicable,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cf.</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 </a:t>
            </a:r>
            <a:r>
              <a:rPr lang="en-GB" sz="900" i="0" u="none" strike="noStrike" cap="none" baseline="0" dirty="0">
                <a:solidFill>
                  <a:srgbClr val="FFFFFF"/>
                </a:solidFill>
                <a:effectLst/>
                <a:uFill>
                  <a:solidFill>
                    <a:prstClr val="black">
                      <a:alpha val="0"/>
                    </a:prstClr>
                  </a:solidFill>
                </a:uFill>
                <a:latin typeface="IBM Plex Sans"/>
                <a:ea typeface="IBM Plex Sans"/>
                <a:cs typeface="IBM Plex Sans"/>
              </a:rPr>
              <a:t>the</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Basic Module. </a:t>
            </a:r>
          </a:p>
          <a:p>
            <a:pPr>
              <a:lnSpc>
                <a:spcPct val="106000"/>
              </a:lnSpc>
            </a:pPr>
            <a:endParaRPr lang="da-DK" sz="900" spc="-10" dirty="0">
              <a:solidFill>
                <a:schemeClr val="bg1"/>
              </a:solidFill>
            </a:endParaRPr>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This is only a disclosure requirement if your undertaking has been convicted or fined for violating anti-corruption or anti-bribery laws during the reporting period.</a:t>
            </a:r>
          </a:p>
        </p:txBody>
      </p:sp>
      <p:pic>
        <p:nvPicPr>
          <p:cNvPr id="16" name="Graphic 15">
            <a:extLst>
              <a:ext uri="{FF2B5EF4-FFF2-40B4-BE49-F238E27FC236}">
                <a16:creationId xmlns:a16="http://schemas.microsoft.com/office/drawing/2014/main" id="{8727EEDB-043E-6633-08B5-57EA6632E036}"/>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1185066"/>
            <a:ext cx="207455" cy="232601"/>
          </a:xfrm>
          <a:prstGeom prst="rect">
            <a:avLst/>
          </a:prstGeom>
        </p:spPr>
      </p:pic>
      <p:sp>
        <p:nvSpPr>
          <p:cNvPr id="8" name="TextBox 7">
            <a:extLst>
              <a:ext uri="{FF2B5EF4-FFF2-40B4-BE49-F238E27FC236}">
                <a16:creationId xmlns:a16="http://schemas.microsoft.com/office/drawing/2014/main" id="{81B0A692-48D8-413D-9878-5436B93E6228}"/>
              </a:ext>
            </a:extLst>
          </p:cNvPr>
          <p:cNvSpPr txBox="1"/>
          <p:nvPr/>
        </p:nvSpPr>
        <p:spPr>
          <a:xfrm>
            <a:off x="507998" y="2026715"/>
            <a:ext cx="2443481" cy="612032"/>
          </a:xfrm>
          <a:prstGeom prst="rect">
            <a:avLst/>
          </a:prstGeom>
          <a:solidFill>
            <a:srgbClr val="D1DAD4"/>
          </a:solidFill>
          <a:ln w="6350">
            <a:solidFill>
              <a:srgbClr val="1B4528"/>
            </a:solidFill>
          </a:ln>
        </p:spPr>
        <p:txBody>
          <a:bodyPr wrap="square" lIns="36000" tIns="234000" rIns="36000" bIns="234000" rtlCol="0">
            <a:spAutoFit/>
          </a:bodyPr>
          <a:lstStyle/>
          <a:p>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Corruption and bribery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43)</a:t>
            </a:r>
            <a:endParaRPr lang="en-GB" sz="900" b="0" dirty="0">
              <a:solidFill>
                <a:schemeClr val="tx2"/>
              </a:solidFill>
            </a:endParaRPr>
          </a:p>
        </p:txBody>
      </p:sp>
      <p:graphicFrame>
        <p:nvGraphicFramePr>
          <p:cNvPr id="22" name="Table 21">
            <a:extLst>
              <a:ext uri="{FF2B5EF4-FFF2-40B4-BE49-F238E27FC236}">
                <a16:creationId xmlns:a16="http://schemas.microsoft.com/office/drawing/2014/main" id="{AF65586E-0EF1-899A-1FCC-C083408ADE09}"/>
              </a:ext>
            </a:extLst>
          </p:cNvPr>
          <p:cNvGraphicFramePr>
            <a:graphicFrameLocks noGrp="1"/>
          </p:cNvGraphicFramePr>
          <p:nvPr>
            <p:extLst>
              <p:ext uri="{D42A27DB-BD31-4B8C-83A1-F6EECF244321}">
                <p14:modId xmlns:p14="http://schemas.microsoft.com/office/powerpoint/2010/main" val="3609151387"/>
              </p:ext>
            </p:extLst>
          </p:nvPr>
        </p:nvGraphicFramePr>
        <p:xfrm>
          <a:off x="2950206" y="2026715"/>
          <a:ext cx="4895848" cy="612000"/>
        </p:xfrm>
        <a:graphic>
          <a:graphicData uri="http://schemas.openxmlformats.org/drawingml/2006/table">
            <a:tbl>
              <a:tblPr firstRow="1" firstCol="1">
                <a:tableStyleId>{2A488322-F2BA-4B5B-9748-0D474271808F}</a:tableStyleId>
              </a:tblPr>
              <a:tblGrid>
                <a:gridCol w="2447924">
                  <a:extLst>
                    <a:ext uri="{9D8B030D-6E8A-4147-A177-3AD203B41FA5}">
                      <a16:colId xmlns:a16="http://schemas.microsoft.com/office/drawing/2014/main" val="2119413191"/>
                    </a:ext>
                  </a:extLst>
                </a:gridCol>
                <a:gridCol w="2447924">
                  <a:extLst>
                    <a:ext uri="{9D8B030D-6E8A-4147-A177-3AD203B41FA5}">
                      <a16:colId xmlns:a16="http://schemas.microsoft.com/office/drawing/2014/main" val="1502960985"/>
                    </a:ext>
                  </a:extLst>
                </a:gridCol>
              </a:tblGrid>
              <a:tr h="306000">
                <a:tc>
                  <a:txBody>
                    <a:bodyPr/>
                    <a:lstStyle/>
                    <a:p>
                      <a:pPr algn="ct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Number of convictions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ct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Total amount of fines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306000">
                <a:tc>
                  <a:txBody>
                    <a:bodyPr/>
                    <a:lstStyle/>
                    <a:p>
                      <a:pPr algn="ct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number]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amount in DKK]</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bl>
          </a:graphicData>
        </a:graphic>
      </p:graphicFrame>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0"/>
              </a:ext>
            </a:extLst>
          </p:cNvPr>
          <p:cNvSpPr>
            <a:spLocks noGrp="1"/>
          </p:cNvSpPr>
          <p:nvPr>
            <p:ph type="sldNum" sz="quarter" idx="12"/>
          </p:nvPr>
        </p:nvSpPr>
        <p:spPr/>
        <p:txBody>
          <a:bodyPr/>
          <a:lstStyle/>
          <a:p>
            <a:fld id="{5A0D23CF-C5A3-5445-819D-C647D180BB4B}" type="slidenum">
              <a:rPr lang="da-DK" smtClean="0"/>
              <a:t>23</a:t>
            </a:fld>
            <a:endParaRPr lang="da-DK"/>
          </a:p>
        </p:txBody>
      </p:sp>
    </p:spTree>
    <p:custDataLst>
      <p:tags r:id="rId1"/>
    </p:custDataLst>
    <p:extLst>
      <p:ext uri="{BB962C8B-B14F-4D97-AF65-F5344CB8AC3E}">
        <p14:creationId xmlns:p14="http://schemas.microsoft.com/office/powerpoint/2010/main" val="2682118618"/>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a:extLst>
              <a:ext uri="{FF2B5EF4-FFF2-40B4-BE49-F238E27FC236}">
                <a16:creationId xmlns:a16="http://schemas.microsoft.com/office/drawing/2014/main" id="{8929CC52-5059-1012-5A40-D359AA36AE2B}"/>
              </a:ext>
            </a:extLst>
          </p:cNvPr>
          <p:cNvSpPr>
            <a:spLocks noGrp="1"/>
          </p:cNvSpPr>
          <p:nvPr>
            <p:ph type="title" idx="4294967295"/>
          </p:nvPr>
        </p:nvSpPr>
        <p:spPr>
          <a:xfrm>
            <a:off x="960438" y="2698750"/>
            <a:ext cx="10033000" cy="1460500"/>
          </a:xfrm>
          <a:prstGeom prst="rect">
            <a:avLst/>
          </a:prstGeom>
          <a:solidFill>
            <a:srgbClr val="1B4529"/>
          </a:solid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GB" sz="4000" b="1" i="0" u="none" strike="noStrike" kern="1200" cap="none" spc="-10" normalizeH="0" baseline="0" noProof="0" dirty="0">
                <a:ln>
                  <a:noFill/>
                </a:ln>
                <a:solidFill>
                  <a:srgbClr val="FFFFFF"/>
                </a:solidFill>
                <a:effectLst/>
                <a:uLnTx/>
                <a:uFill>
                  <a:solidFill>
                    <a:prstClr val="black">
                      <a:alpha val="0"/>
                    </a:prstClr>
                  </a:solidFill>
                </a:uFill>
                <a:latin typeface="IBM Plex Sans"/>
                <a:ea typeface="IBM Plex Sans"/>
                <a:cs typeface="IBM Plex Sans"/>
              </a:rPr>
              <a:t>Disclosures in the Comprehensive Module</a:t>
            </a:r>
          </a:p>
        </p:txBody>
      </p:sp>
      <p:sp>
        <p:nvSpPr>
          <p:cNvPr id="5" name="Pladsholder til slidenummer 4">
            <a:extLst>
              <a:ext uri="{FF2B5EF4-FFF2-40B4-BE49-F238E27FC236}">
                <a16:creationId xmlns:a16="http://schemas.microsoft.com/office/drawing/2014/main" id="{8A923573-02E7-36F8-863E-7A551AE1CD30}"/>
              </a:ext>
              <a:ext uri="{C183D7F6-B498-43B3-948B-1728B52AA6E4}">
                <adec:decorative xmlns:adec="http://schemas.microsoft.com/office/drawing/2017/decorative" val="0"/>
              </a:ext>
            </a:extLst>
          </p:cNvPr>
          <p:cNvSpPr>
            <a:spLocks noGrp="1"/>
          </p:cNvSpPr>
          <p:nvPr>
            <p:ph type="sldNum" sz="quarter" idx="16"/>
          </p:nvPr>
        </p:nvSpPr>
        <p:spPr/>
        <p:txBody>
          <a:bodyPr/>
          <a:lstStyle/>
          <a:p>
            <a:fld id="{5A0D23CF-C5A3-5445-819D-C647D180BB4B}" type="slidenum">
              <a:rPr lang="da-DK" noProof="0" smtClean="0"/>
              <a:t>24</a:t>
            </a:fld>
            <a:endParaRPr lang="da-DK" noProof="0"/>
          </a:p>
        </p:txBody>
      </p:sp>
    </p:spTree>
    <p:custDataLst>
      <p:tags r:id="rId1"/>
    </p:custDataLst>
    <p:extLst>
      <p:ext uri="{BB962C8B-B14F-4D97-AF65-F5344CB8AC3E}">
        <p14:creationId xmlns:p14="http://schemas.microsoft.com/office/powerpoint/2010/main" val="95963976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sz="1000" b="1" i="0" u="none" strike="noStrike" cap="none" baseline="0">
                <a:solidFill>
                  <a:srgbClr val="5F7D69"/>
                </a:solidFill>
                <a:effectLst/>
                <a:uFill>
                  <a:solidFill>
                    <a:prstClr val="black">
                      <a:alpha val="0"/>
                    </a:prstClr>
                  </a:solidFill>
                </a:uFill>
                <a:latin typeface="IBM Plex Sans"/>
                <a:ea typeface="IBM Plex Sans"/>
                <a:cs typeface="IBM Plex Sans"/>
              </a:rPr>
              <a:t>CLICK TO INSERT NAME OF UNDERTAKING</a:t>
            </a:r>
          </a:p>
        </p:txBody>
      </p:sp>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a:xfrm>
            <a:off x="518600" y="513927"/>
            <a:ext cx="11165400" cy="252091"/>
          </a:xfrm>
        </p:spPr>
        <p:txBody>
          <a:bodyPr/>
          <a:lstStyle/>
          <a:p>
            <a:pPr marL="0" algn="l" rtl="0" eaLnBrk="1" fontAlgn="t" latinLnBrk="0" hangingPunct="1">
              <a:spcBef>
                <a:spcPct val="0"/>
              </a:spcBef>
              <a:spcAft>
                <a:spcPct val="0"/>
              </a:spcAft>
            </a:pPr>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Strategy: Business model and sustainability-related initiatives (C1)</a:t>
            </a:r>
            <a:endParaRPr lang="da-DK" noProof="0" dirty="0"/>
          </a:p>
        </p:txBody>
      </p:sp>
      <p:sp>
        <p:nvSpPr>
          <p:cNvPr id="10" name="Rectangle 7">
            <a:extLst>
              <a:ext uri="{FF2B5EF4-FFF2-40B4-BE49-F238E27FC236}">
                <a16:creationId xmlns:a16="http://schemas.microsoft.com/office/drawing/2014/main" id="{38B46E8D-2448-F8D5-F29D-1A1FEBD79915}"/>
              </a:ext>
            </a:extLst>
          </p:cNvPr>
          <p:cNvSpPr/>
          <p:nvPr/>
        </p:nvSpPr>
        <p:spPr>
          <a:xfrm>
            <a:off x="518602" y="1016000"/>
            <a:ext cx="7343772" cy="42227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shall be filled in in the Comprehensive Module.</a:t>
            </a:r>
          </a:p>
          <a:p>
            <a:pPr>
              <a:lnSpc>
                <a:spcPct val="106000"/>
              </a:lnSpc>
            </a:pPr>
            <a:endParaRPr lang="da-DK" sz="900" spc="-10" dirty="0">
              <a:solidFill>
                <a:schemeClr val="bg1"/>
              </a:solidFill>
            </a:endParaRPr>
          </a:p>
        </p:txBody>
      </p:sp>
      <p:pic>
        <p:nvPicPr>
          <p:cNvPr id="11" name="Graphic 21">
            <a:extLst>
              <a:ext uri="{FF2B5EF4-FFF2-40B4-BE49-F238E27FC236}">
                <a16:creationId xmlns:a16="http://schemas.microsoft.com/office/drawing/2014/main" id="{0087F1B8-1F01-759C-3BE8-A379F1CFCD12}"/>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2403" y="1107293"/>
            <a:ext cx="207455" cy="232601"/>
          </a:xfrm>
          <a:prstGeom prst="rect">
            <a:avLst/>
          </a:prstGeom>
        </p:spPr>
      </p:pic>
      <p:graphicFrame>
        <p:nvGraphicFramePr>
          <p:cNvPr id="2" name="Table 2">
            <a:extLst>
              <a:ext uri="{FF2B5EF4-FFF2-40B4-BE49-F238E27FC236}">
                <a16:creationId xmlns:a16="http://schemas.microsoft.com/office/drawing/2014/main" id="{73C59346-F692-8EEE-6728-75E283DC6C9B}"/>
              </a:ext>
            </a:extLst>
          </p:cNvPr>
          <p:cNvGraphicFramePr>
            <a:graphicFrameLocks noGrp="1"/>
          </p:cNvGraphicFramePr>
          <p:nvPr>
            <p:extLst>
              <p:ext uri="{D42A27DB-BD31-4B8C-83A1-F6EECF244321}">
                <p14:modId xmlns:p14="http://schemas.microsoft.com/office/powerpoint/2010/main" val="3601860657"/>
              </p:ext>
            </p:extLst>
          </p:nvPr>
        </p:nvGraphicFramePr>
        <p:xfrm>
          <a:off x="518601" y="1518255"/>
          <a:ext cx="7343774" cy="829384"/>
        </p:xfrm>
        <a:graphic>
          <a:graphicData uri="http://schemas.openxmlformats.org/drawingml/2006/table">
            <a:tbl>
              <a:tblPr firstRow="1">
                <a:tableStyleId>{2A488322-F2BA-4B5B-9748-0D474271808F}</a:tableStyleId>
              </a:tblPr>
              <a:tblGrid>
                <a:gridCol w="7343774">
                  <a:extLst>
                    <a:ext uri="{9D8B030D-6E8A-4147-A177-3AD203B41FA5}">
                      <a16:colId xmlns:a16="http://schemas.microsoft.com/office/drawing/2014/main" val="2698153288"/>
                    </a:ext>
                  </a:extLst>
                </a:gridCol>
              </a:tblGrid>
              <a:tr h="147521">
                <a:tc>
                  <a:txBody>
                    <a:bodyPr/>
                    <a:lstStyle/>
                    <a:p>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Description of the significant groups of products and/or services offered by </a:t>
                      </a:r>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[Insert name of undertaking]  </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47(a))</a:t>
                      </a:r>
                      <a:endParaRPr lang="en-GB" sz="900" b="0" dirty="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620224">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Please provide a brief description of your undertaking’s key products and/or services.</a:t>
                      </a:r>
                    </a:p>
                    <a:p>
                      <a:pPr algn="l"/>
                      <a:endParaRPr lang="da-DK" sz="900" b="0" dirty="0">
                        <a:solidFill>
                          <a:schemeClr val="accent2"/>
                        </a:solidFill>
                      </a:endParaRPr>
                    </a:p>
                    <a:p>
                      <a:pPr algn="l"/>
                      <a:endParaRPr lang="da-DK" sz="900" b="0" kern="1200" dirty="0">
                        <a:solidFill>
                          <a:schemeClr val="accent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513257532"/>
                  </a:ext>
                </a:extLst>
              </a:tr>
            </a:tbl>
          </a:graphicData>
        </a:graphic>
      </p:graphicFrame>
      <p:graphicFrame>
        <p:nvGraphicFramePr>
          <p:cNvPr id="12" name="Table 2">
            <a:extLst>
              <a:ext uri="{FF2B5EF4-FFF2-40B4-BE49-F238E27FC236}">
                <a16:creationId xmlns:a16="http://schemas.microsoft.com/office/drawing/2014/main" id="{BF7B7D4C-4B08-C9C0-EA8D-D975600D4842}"/>
              </a:ext>
            </a:extLst>
          </p:cNvPr>
          <p:cNvGraphicFramePr>
            <a:graphicFrameLocks noGrp="1"/>
          </p:cNvGraphicFramePr>
          <p:nvPr>
            <p:extLst>
              <p:ext uri="{D42A27DB-BD31-4B8C-83A1-F6EECF244321}">
                <p14:modId xmlns:p14="http://schemas.microsoft.com/office/powerpoint/2010/main" val="1568070823"/>
              </p:ext>
            </p:extLst>
          </p:nvPr>
        </p:nvGraphicFramePr>
        <p:xfrm>
          <a:off x="508000" y="2411655"/>
          <a:ext cx="7343774" cy="1104120"/>
        </p:xfrm>
        <a:graphic>
          <a:graphicData uri="http://schemas.openxmlformats.org/drawingml/2006/table">
            <a:tbl>
              <a:tblPr firstRow="1">
                <a:tableStyleId>{2A488322-F2BA-4B5B-9748-0D474271808F}</a:tableStyleId>
              </a:tblPr>
              <a:tblGrid>
                <a:gridCol w="7343774">
                  <a:extLst>
                    <a:ext uri="{9D8B030D-6E8A-4147-A177-3AD203B41FA5}">
                      <a16:colId xmlns:a16="http://schemas.microsoft.com/office/drawing/2014/main" val="2698153288"/>
                    </a:ext>
                  </a:extLst>
                </a:gridCol>
              </a:tblGrid>
              <a:tr h="194009">
                <a:tc>
                  <a:txBody>
                    <a:bodyPr/>
                    <a:lstStyle/>
                    <a:p>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Description of significant market(s) in which </a:t>
                      </a:r>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[Insert name of undertaking] </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operates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47(b))</a:t>
                      </a:r>
                      <a:endParaRPr lang="en-GB" sz="900" b="0" dirty="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830132">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a brief description of the most significant markets, e.g.:</a:t>
                      </a:r>
                    </a:p>
                    <a:p>
                      <a:pPr marL="171450" indent="-171450" algn="l">
                        <a:buFontTx/>
                        <a:buChar cha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B2B</a:t>
                      </a:r>
                    </a:p>
                    <a:p>
                      <a:pPr marL="171450" indent="-171450" algn="l">
                        <a:buFontTx/>
                        <a:buChar cha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Wholesale</a:t>
                      </a:r>
                    </a:p>
                    <a:p>
                      <a:pPr marL="171450" indent="-171450" algn="l">
                        <a:buFontTx/>
                        <a:buChar cha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Retail</a:t>
                      </a:r>
                    </a:p>
                    <a:p>
                      <a:pPr marL="171450" indent="-171450" algn="l">
                        <a:buFontTx/>
                        <a:buChar cha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Countries/geographies</a:t>
                      </a:r>
                    </a:p>
                    <a:p>
                      <a:pPr algn="l"/>
                      <a:endParaRPr lang="da-DK" sz="900" b="0" kern="1200" dirty="0">
                        <a:solidFill>
                          <a:schemeClr val="accent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513257532"/>
                  </a:ext>
                </a:extLst>
              </a:tr>
            </a:tbl>
          </a:graphicData>
        </a:graphic>
      </p:graphicFrame>
      <p:graphicFrame>
        <p:nvGraphicFramePr>
          <p:cNvPr id="14" name="Table 2">
            <a:extLst>
              <a:ext uri="{FF2B5EF4-FFF2-40B4-BE49-F238E27FC236}">
                <a16:creationId xmlns:a16="http://schemas.microsoft.com/office/drawing/2014/main" id="{9A35FA09-5062-B526-C260-BC3A7A5ED36B}"/>
              </a:ext>
            </a:extLst>
          </p:cNvPr>
          <p:cNvGraphicFramePr>
            <a:graphicFrameLocks noGrp="1"/>
          </p:cNvGraphicFramePr>
          <p:nvPr>
            <p:extLst>
              <p:ext uri="{D42A27DB-BD31-4B8C-83A1-F6EECF244321}">
                <p14:modId xmlns:p14="http://schemas.microsoft.com/office/powerpoint/2010/main" val="2826591367"/>
              </p:ext>
            </p:extLst>
          </p:nvPr>
        </p:nvGraphicFramePr>
        <p:xfrm>
          <a:off x="518601" y="3558303"/>
          <a:ext cx="7343774" cy="1104120"/>
        </p:xfrm>
        <a:graphic>
          <a:graphicData uri="http://schemas.openxmlformats.org/drawingml/2006/table">
            <a:tbl>
              <a:tblPr firstRow="1">
                <a:tableStyleId>{2A488322-F2BA-4B5B-9748-0D474271808F}</a:tableStyleId>
              </a:tblPr>
              <a:tblGrid>
                <a:gridCol w="7343774">
                  <a:extLst>
                    <a:ext uri="{9D8B030D-6E8A-4147-A177-3AD203B41FA5}">
                      <a16:colId xmlns:a16="http://schemas.microsoft.com/office/drawing/2014/main" val="2698153288"/>
                    </a:ext>
                  </a:extLst>
                </a:gridCol>
              </a:tblGrid>
              <a:tr h="155069">
                <a:tc>
                  <a:txBody>
                    <a:bodyPr/>
                    <a:lstStyle/>
                    <a:p>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Description of </a:t>
                      </a:r>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[Insert name of undertaking]’s </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main business relationships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47(c))</a:t>
                      </a:r>
                      <a:endParaRPr lang="en-GB" sz="900" b="0" dirty="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879377">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Enter a brief description of your undertaking’s main business relationships, e.g.:</a:t>
                      </a:r>
                    </a:p>
                    <a:p>
                      <a:pPr marL="171450" indent="-171450" algn="l">
                        <a:buFontTx/>
                        <a:buChar cha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Key suppliers – including the number of suppliers and their sector(s) and geographical location/country</a:t>
                      </a:r>
                    </a:p>
                    <a:p>
                      <a:pPr marL="171450" indent="-171450" algn="l">
                        <a:buFontTx/>
                        <a:buChar cha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Customers</a:t>
                      </a:r>
                    </a:p>
                    <a:p>
                      <a:pPr marL="171450" indent="-171450" algn="l">
                        <a:buFontTx/>
                        <a:buChar cha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Distribution channels</a:t>
                      </a:r>
                    </a:p>
                    <a:p>
                      <a:pPr marL="171450" indent="-171450" algn="l">
                        <a:buFontTx/>
                        <a:buChar cha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Consumers</a:t>
                      </a:r>
                    </a:p>
                    <a:p>
                      <a:pPr algn="l"/>
                      <a:endParaRPr lang="da-DK" sz="900" b="0" kern="1200" dirty="0">
                        <a:solidFill>
                          <a:schemeClr val="accent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513257532"/>
                  </a:ext>
                </a:extLst>
              </a:tr>
            </a:tbl>
          </a:graphicData>
        </a:graphic>
      </p:graphicFrame>
      <p:sp>
        <p:nvSpPr>
          <p:cNvPr id="16" name="Rectangle 7">
            <a:extLst>
              <a:ext uri="{FF2B5EF4-FFF2-40B4-BE49-F238E27FC236}">
                <a16:creationId xmlns:a16="http://schemas.microsoft.com/office/drawing/2014/main" id="{30EB664D-5115-7295-94D3-5930E9CC62EE}"/>
              </a:ext>
            </a:extLst>
          </p:cNvPr>
          <p:cNvSpPr/>
          <p:nvPr/>
        </p:nvSpPr>
        <p:spPr>
          <a:xfrm>
            <a:off x="508000" y="4920958"/>
            <a:ext cx="7343772" cy="42227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be filled in, if applicable,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cf.</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 </a:t>
            </a:r>
            <a:r>
              <a:rPr lang="en-GB" sz="900" i="0" u="none" strike="noStrike" cap="none" baseline="0" dirty="0">
                <a:solidFill>
                  <a:srgbClr val="FFFFFF"/>
                </a:solidFill>
                <a:effectLst/>
                <a:uFill>
                  <a:solidFill>
                    <a:prstClr val="black">
                      <a:alpha val="0"/>
                    </a:prstClr>
                  </a:solidFill>
                </a:uFill>
                <a:latin typeface="IBM Plex Sans"/>
                <a:ea typeface="IBM Plex Sans"/>
                <a:cs typeface="IBM Plex Sans"/>
              </a:rPr>
              <a:t>the</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Comprehensive Module.</a:t>
            </a:r>
          </a:p>
          <a:p>
            <a:pPr>
              <a:lnSpc>
                <a:spcPct val="106000"/>
              </a:lnSpc>
            </a:pPr>
            <a:endParaRPr lang="da-DK" sz="900" spc="-10" dirty="0">
              <a:solidFill>
                <a:schemeClr val="bg1"/>
              </a:solidFill>
            </a:endParaRPr>
          </a:p>
        </p:txBody>
      </p:sp>
      <p:pic>
        <p:nvPicPr>
          <p:cNvPr id="18" name="Graphic 21">
            <a:extLst>
              <a:ext uri="{FF2B5EF4-FFF2-40B4-BE49-F238E27FC236}">
                <a16:creationId xmlns:a16="http://schemas.microsoft.com/office/drawing/2014/main" id="{250F930A-7BE5-6410-58CA-C5F85CDBA84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2403" y="4992649"/>
            <a:ext cx="207455" cy="232601"/>
          </a:xfrm>
          <a:prstGeom prst="rect">
            <a:avLst/>
          </a:prstGeom>
        </p:spPr>
      </p:pic>
      <p:graphicFrame>
        <p:nvGraphicFramePr>
          <p:cNvPr id="15" name="Table 2">
            <a:extLst>
              <a:ext uri="{FF2B5EF4-FFF2-40B4-BE49-F238E27FC236}">
                <a16:creationId xmlns:a16="http://schemas.microsoft.com/office/drawing/2014/main" id="{3106A2EC-2AB6-72DB-1EE0-7F890CE126D8}"/>
              </a:ext>
            </a:extLst>
          </p:cNvPr>
          <p:cNvGraphicFramePr>
            <a:graphicFrameLocks noGrp="1"/>
          </p:cNvGraphicFramePr>
          <p:nvPr>
            <p:extLst>
              <p:ext uri="{D42A27DB-BD31-4B8C-83A1-F6EECF244321}">
                <p14:modId xmlns:p14="http://schemas.microsoft.com/office/powerpoint/2010/main" val="325469883"/>
              </p:ext>
            </p:extLst>
          </p:nvPr>
        </p:nvGraphicFramePr>
        <p:xfrm>
          <a:off x="507998" y="5384849"/>
          <a:ext cx="7343774" cy="1138472"/>
        </p:xfrm>
        <a:graphic>
          <a:graphicData uri="http://schemas.openxmlformats.org/drawingml/2006/table">
            <a:tbl>
              <a:tblPr firstRow="1">
                <a:tableStyleId>{2A488322-F2BA-4B5B-9748-0D474271808F}</a:tableStyleId>
              </a:tblPr>
              <a:tblGrid>
                <a:gridCol w="7343774">
                  <a:extLst>
                    <a:ext uri="{9D8B030D-6E8A-4147-A177-3AD203B41FA5}">
                      <a16:colId xmlns:a16="http://schemas.microsoft.com/office/drawing/2014/main" val="2698153288"/>
                    </a:ext>
                  </a:extLst>
                </a:gridCol>
              </a:tblGrid>
              <a:tr h="311969">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Brief description of the key elements of </a:t>
                      </a:r>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[Insert name of undertaking]’s </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strategy that relate to/affect sustainability issues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47(d))</a:t>
                      </a:r>
                      <a:endParaRPr lang="en-GB" sz="900" b="0" kern="1200" dirty="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792152">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brief description of the key elements of your undertaking’s strategy that relate to/affect sustainability issues. </a:t>
                      </a:r>
                    </a:p>
                    <a:p>
                      <a:pPr algn="l"/>
                      <a:endParaRPr lang="da-DK" sz="900" b="0" dirty="0">
                        <a:solidFill>
                          <a:srgbClr val="2D55FF"/>
                        </a:solidFill>
                      </a:endParaRPr>
                    </a:p>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You can delete this box if your undertaking has no strategy elements related to sustainability.</a:t>
                      </a:r>
                    </a:p>
                    <a:p>
                      <a:pPr algn="l"/>
                      <a:endParaRPr lang="da-DK" sz="900" b="0" kern="1200" dirty="0">
                        <a:solidFill>
                          <a:schemeClr val="accent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513257532"/>
                  </a:ext>
                </a:extLst>
              </a:tr>
            </a:tbl>
          </a:graphicData>
        </a:graphic>
      </p:graphicFrame>
      <p:sp>
        <p:nvSpPr>
          <p:cNvPr id="8" name="Rectangle 7">
            <a:extLst>
              <a:ext uri="{FF2B5EF4-FFF2-40B4-BE49-F238E27FC236}">
                <a16:creationId xmlns:a16="http://schemas.microsoft.com/office/drawing/2014/main" id="{9934D2AB-E6CF-078C-41F7-143652518A2B}"/>
              </a:ext>
            </a:extLst>
          </p:cNvPr>
          <p:cNvSpPr/>
          <p:nvPr/>
        </p:nvSpPr>
        <p:spPr>
          <a:xfrm>
            <a:off x="8169275" y="1015999"/>
            <a:ext cx="3514725" cy="1782065"/>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Defined terms</a:t>
            </a:r>
          </a:p>
          <a:p>
            <a:pPr algn="l">
              <a:lnSpc>
                <a:spcPct val="106000"/>
              </a:lnSpc>
            </a:pPr>
            <a:endParaRPr lang="da-DK" sz="900" b="1" spc="-10">
              <a:solidFill>
                <a:schemeClr val="tx2"/>
              </a:solidFill>
              <a:latin typeface="+mj-lt"/>
            </a:endParaRPr>
          </a:p>
          <a:p>
            <a:pPr>
              <a:lnSpc>
                <a:spcPct val="106000"/>
              </a:lnSpc>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If your undertaking does not have a written sustainability strategy or policy, indirect information about your undertaking’s sustainability profile is disclosed here. </a:t>
            </a:r>
          </a:p>
          <a:p>
            <a:pPr>
              <a:lnSpc>
                <a:spcPct val="106000"/>
              </a:lnSpc>
            </a:pPr>
            <a:endParaRPr lang="da-DK" sz="900" spc="-10">
              <a:solidFill>
                <a:schemeClr val="tx2"/>
              </a:solidFill>
              <a:latin typeface="+mj-lt"/>
            </a:endParaRPr>
          </a:p>
          <a:p>
            <a:pPr>
              <a:lnSpc>
                <a:spcPct val="106000"/>
              </a:lnSpc>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By describing your undertaking’s main products and/or services, markets, business relationships etc., you also indirectly provide important information about your undertaking’s sustainability profile.</a:t>
            </a:r>
            <a:endParaRPr lang="da-DK" sz="900" b="1" spc="-10">
              <a:solidFill>
                <a:schemeClr val="tx2"/>
              </a:solidFill>
              <a:latin typeface="+mj-lt"/>
            </a:endParaRPr>
          </a:p>
          <a:p>
            <a:pPr algn="l">
              <a:lnSpc>
                <a:spcPct val="106000"/>
              </a:lnSpc>
            </a:pPr>
            <a:endParaRPr lang="da-DK" sz="900" spc="-10">
              <a:solidFill>
                <a:schemeClr val="tx2"/>
              </a:solidFill>
            </a:endParaRPr>
          </a:p>
        </p:txBody>
      </p:sp>
      <p:pic>
        <p:nvPicPr>
          <p:cNvPr id="17" name="Graphic 16">
            <a:extLst>
              <a:ext uri="{FF2B5EF4-FFF2-40B4-BE49-F238E27FC236}">
                <a16:creationId xmlns:a16="http://schemas.microsoft.com/office/drawing/2014/main" id="{F8180301-6AB5-EEFD-4737-50DB96CBAD14}"/>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33258" y="1104042"/>
            <a:ext cx="257747" cy="2326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0"/>
              </a:ext>
            </a:extLst>
          </p:cNvPr>
          <p:cNvSpPr>
            <a:spLocks noGrp="1"/>
          </p:cNvSpPr>
          <p:nvPr>
            <p:ph type="sldNum" sz="quarter" idx="12"/>
          </p:nvPr>
        </p:nvSpPr>
        <p:spPr/>
        <p:txBody>
          <a:bodyPr/>
          <a:lstStyle/>
          <a:p>
            <a:fld id="{5A0D23CF-C5A3-5445-819D-C647D180BB4B}" type="slidenum">
              <a:rPr lang="da-DK" smtClean="0"/>
              <a:t>25</a:t>
            </a:fld>
            <a:endParaRPr lang="da-DK"/>
          </a:p>
        </p:txBody>
      </p:sp>
    </p:spTree>
    <p:custDataLst>
      <p:tags r:id="rId1"/>
    </p:custDataLst>
    <p:extLst>
      <p:ext uri="{BB962C8B-B14F-4D97-AF65-F5344CB8AC3E}">
        <p14:creationId xmlns:p14="http://schemas.microsoft.com/office/powerpoint/2010/main" val="3508937043"/>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sz="1000" b="1" i="0" u="none" strike="noStrike" cap="none" baseline="0">
                <a:solidFill>
                  <a:srgbClr val="5F7D69"/>
                </a:solidFill>
                <a:effectLst/>
                <a:uFill>
                  <a:solidFill>
                    <a:prstClr val="black">
                      <a:alpha val="0"/>
                    </a:prstClr>
                  </a:solidFill>
                </a:uFill>
                <a:latin typeface="IBM Plex Sans"/>
                <a:ea typeface="IBM Plex Sans"/>
                <a:cs typeface="IBM Plex Sans"/>
              </a:rPr>
              <a:t>CLICK TO INSERT NAME OF UNDERTAKING</a:t>
            </a:r>
          </a:p>
        </p:txBody>
      </p:sp>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530646" cy="235449"/>
          </a:xfrm>
        </p:spPr>
        <p:txBody>
          <a:bodyPr/>
          <a:lstStyle/>
          <a:p>
            <a:r>
              <a:rPr lang="en-GB" sz="1700" b="1" i="0" u="none" strike="noStrike" cap="none" baseline="0" dirty="0">
                <a:solidFill>
                  <a:srgbClr val="1B4528"/>
                </a:solidFill>
                <a:effectLst/>
                <a:uFill>
                  <a:solidFill>
                    <a:prstClr val="black">
                      <a:alpha val="0"/>
                    </a:prstClr>
                  </a:solidFill>
                </a:uFill>
                <a:latin typeface="IBM Plex Sans"/>
                <a:ea typeface="IBM Plex Sans"/>
                <a:cs typeface="IBM Plex Sans"/>
              </a:rPr>
              <a:t>Description of practices, policies and future initiatives for transitioning towards a more sustainable economy (C2)</a:t>
            </a:r>
            <a:endParaRPr lang="da-DK" sz="1700" noProof="0" dirty="0"/>
          </a:p>
        </p:txBody>
      </p:sp>
      <p:sp>
        <p:nvSpPr>
          <p:cNvPr id="8" name="Rectangle 7">
            <a:extLst>
              <a:ext uri="{FF2B5EF4-FFF2-40B4-BE49-F238E27FC236}">
                <a16:creationId xmlns:a16="http://schemas.microsoft.com/office/drawing/2014/main" id="{BB025C9F-7660-F9B6-3803-368E6CE1E2A3}"/>
              </a:ext>
            </a:extLst>
          </p:cNvPr>
          <p:cNvSpPr/>
          <p:nvPr/>
        </p:nvSpPr>
        <p:spPr>
          <a:xfrm>
            <a:off x="518599" y="1016000"/>
            <a:ext cx="7354375" cy="83969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be filled in, if applicable,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cf.</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 </a:t>
            </a:r>
            <a:r>
              <a:rPr lang="en-GB" sz="900" i="0" u="none" strike="noStrike" cap="none" baseline="0" dirty="0">
                <a:solidFill>
                  <a:srgbClr val="FFFFFF"/>
                </a:solidFill>
                <a:effectLst/>
                <a:uFill>
                  <a:solidFill>
                    <a:prstClr val="black">
                      <a:alpha val="0"/>
                    </a:prstClr>
                  </a:solidFill>
                </a:uFill>
                <a:latin typeface="IBM Plex Sans"/>
                <a:ea typeface="IBM Plex Sans"/>
                <a:cs typeface="IBM Plex Sans"/>
              </a:rPr>
              <a:t>the</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Comprehensive Module. </a:t>
            </a:r>
          </a:p>
          <a:p>
            <a:pPr>
              <a:lnSpc>
                <a:spcPct val="106000"/>
              </a:lnSpc>
            </a:pPr>
            <a:endParaRPr lang="da-DK" sz="900" b="1" spc="-10" dirty="0">
              <a:solidFill>
                <a:schemeClr val="bg1"/>
              </a:solidFill>
            </a:endParaRPr>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table below should only be filled in if your undertaking has already put in place specific practices, policies or initiatives to support the transition to a more sustainable economy, to which you answered YES in disclosure B2 in the Basic Module. </a:t>
            </a: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1104041"/>
            <a:ext cx="207455" cy="232601"/>
          </a:xfrm>
          <a:prstGeom prst="rect">
            <a:avLst/>
          </a:prstGeom>
        </p:spPr>
      </p:pic>
      <p:graphicFrame>
        <p:nvGraphicFramePr>
          <p:cNvPr id="11" name="Table 2">
            <a:extLst>
              <a:ext uri="{FF2B5EF4-FFF2-40B4-BE49-F238E27FC236}">
                <a16:creationId xmlns:a16="http://schemas.microsoft.com/office/drawing/2014/main" id="{A420AFF6-414E-4EC8-A668-F0BFECC8260A}"/>
              </a:ext>
            </a:extLst>
          </p:cNvPr>
          <p:cNvGraphicFramePr>
            <a:graphicFrameLocks noGrp="1"/>
          </p:cNvGraphicFramePr>
          <p:nvPr>
            <p:extLst>
              <p:ext uri="{D42A27DB-BD31-4B8C-83A1-F6EECF244321}">
                <p14:modId xmlns:p14="http://schemas.microsoft.com/office/powerpoint/2010/main" val="2365992360"/>
              </p:ext>
            </p:extLst>
          </p:nvPr>
        </p:nvGraphicFramePr>
        <p:xfrm>
          <a:off x="518601" y="1943735"/>
          <a:ext cx="7354375" cy="4803095"/>
        </p:xfrm>
        <a:graphic>
          <a:graphicData uri="http://schemas.openxmlformats.org/drawingml/2006/table">
            <a:tbl>
              <a:tblPr firstRow="1">
                <a:tableStyleId>{2A488322-F2BA-4B5B-9748-0D474271808F}</a:tableStyleId>
              </a:tblPr>
              <a:tblGrid>
                <a:gridCol w="1262575">
                  <a:extLst>
                    <a:ext uri="{9D8B030D-6E8A-4147-A177-3AD203B41FA5}">
                      <a16:colId xmlns:a16="http://schemas.microsoft.com/office/drawing/2014/main" val="1902117154"/>
                    </a:ext>
                  </a:extLst>
                </a:gridCol>
                <a:gridCol w="2030600">
                  <a:extLst>
                    <a:ext uri="{9D8B030D-6E8A-4147-A177-3AD203B41FA5}">
                      <a16:colId xmlns:a16="http://schemas.microsoft.com/office/drawing/2014/main" val="1904521774"/>
                    </a:ext>
                  </a:extLst>
                </a:gridCol>
                <a:gridCol w="2030600">
                  <a:extLst>
                    <a:ext uri="{9D8B030D-6E8A-4147-A177-3AD203B41FA5}">
                      <a16:colId xmlns:a16="http://schemas.microsoft.com/office/drawing/2014/main" val="3164053669"/>
                    </a:ext>
                  </a:extLst>
                </a:gridCol>
                <a:gridCol w="2030600">
                  <a:extLst>
                    <a:ext uri="{9D8B030D-6E8A-4147-A177-3AD203B41FA5}">
                      <a16:colId xmlns:a16="http://schemas.microsoft.com/office/drawing/2014/main" val="1484983729"/>
                    </a:ext>
                  </a:extLst>
                </a:gridCol>
              </a:tblGrid>
              <a:tr h="993570">
                <a:tc>
                  <a:txBody>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Area</a:t>
                      </a:r>
                    </a:p>
                    <a:p>
                      <a:pPr algn="l"/>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48)</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Brief description of </a:t>
                      </a:r>
                      <a:r>
                        <a:rPr lang="en-GB" sz="900" b="1" i="0" u="sng" strike="noStrike" cap="none" baseline="0" dirty="0">
                          <a:solidFill>
                            <a:srgbClr val="1B4528"/>
                          </a:solidFill>
                          <a:effectLst/>
                          <a:uFill>
                            <a:solidFill>
                              <a:srgbClr val="1B4528"/>
                            </a:solidFill>
                          </a:uFill>
                          <a:latin typeface="IBM Plex Sans"/>
                          <a:ea typeface="IBM Plex Sans"/>
                          <a:cs typeface="IBM Plex Sans"/>
                        </a:rPr>
                        <a:t>existing</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 practices/policies/initiatives </a:t>
                      </a:r>
                      <a:br>
                        <a:rPr lang="hr-HR" sz="900" b="1" i="0" u="none" strike="noStrike" cap="none" baseline="0" dirty="0">
                          <a:solidFill>
                            <a:srgbClr val="1B4528"/>
                          </a:solidFill>
                          <a:effectLst/>
                          <a:uFill>
                            <a:solidFill>
                              <a:prstClr val="black">
                                <a:alpha val="0"/>
                              </a:prstClr>
                            </a:solidFill>
                          </a:uFill>
                          <a:latin typeface="IBM Plex Sans"/>
                          <a:ea typeface="IBM Plex Sans"/>
                          <a:cs typeface="IBM Plex Sans"/>
                        </a:rPr>
                      </a:b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(see disclosure B2).</a:t>
                      </a:r>
                      <a:endParaRPr lang="da-DK" sz="900" b="1" kern="1200" spc="-10" noProof="0" dirty="0">
                        <a:solidFill>
                          <a:schemeClr val="tx2"/>
                        </a:solidFill>
                        <a:latin typeface="+mn-lt"/>
                        <a:ea typeface="+mn-ea"/>
                        <a:cs typeface="+mn-cs"/>
                      </a:endParaRPr>
                    </a:p>
                    <a:p>
                      <a:pPr algn="l"/>
                      <a:r>
                        <a:rPr lang="en-GB" sz="900" b="0" i="1" u="none" strike="noStrike" cap="none" baseline="0" dirty="0">
                          <a:solidFill>
                            <a:srgbClr val="2D55FF"/>
                          </a:solidFill>
                          <a:effectLst/>
                          <a:uFill>
                            <a:solidFill>
                              <a:prstClr val="black">
                                <a:alpha val="0"/>
                              </a:prstClr>
                            </a:solidFill>
                          </a:uFill>
                          <a:latin typeface="IBM Plex Sans"/>
                          <a:ea typeface="IBM Plex Sans"/>
                          <a:cs typeface="IBM Plex Sans"/>
                        </a:rPr>
                        <a:t>(In cases where suppliers and/or customers are also covered, this shall be mentioned)</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en-GB" sz="900" b="1" i="0" u="sng" strike="noStrike" cap="none" baseline="0" dirty="0">
                          <a:solidFill>
                            <a:srgbClr val="1B4528"/>
                          </a:solidFill>
                          <a:effectLst/>
                          <a:uFill>
                            <a:solidFill>
                              <a:srgbClr val="1B4528"/>
                            </a:solidFill>
                          </a:uFill>
                          <a:latin typeface="IBM Plex Sans"/>
                          <a:ea typeface="IBM Plex Sans"/>
                          <a:cs typeface="IBM Plex Sans"/>
                        </a:rPr>
                        <a:t>Brief description of future</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 initiatives/objectives (see disclosure B2)</a:t>
                      </a:r>
                    </a:p>
                    <a:p>
                      <a:pPr marL="0" marR="0" lvl="0" indent="0" algn="l" defTabSz="914400" rtl="0" eaLnBrk="1" fontAlgn="auto" latinLnBrk="0" hangingPunct="1">
                        <a:lnSpc>
                          <a:spcPct val="100000"/>
                        </a:lnSpc>
                        <a:spcBef>
                          <a:spcPct val="0"/>
                        </a:spcBef>
                        <a:spcAft>
                          <a:spcPct val="0"/>
                        </a:spcAft>
                        <a:buClrTx/>
                        <a:buSzTx/>
                        <a:buFontTx/>
                        <a:buNone/>
                        <a:defRPr/>
                      </a:pPr>
                      <a:r>
                        <a:rPr lang="en-GB" sz="900" b="0" i="1" u="none" strike="noStrike" cap="none" baseline="0" dirty="0">
                          <a:solidFill>
                            <a:srgbClr val="2D55FF"/>
                          </a:solidFill>
                          <a:effectLst/>
                          <a:uFill>
                            <a:solidFill>
                              <a:prstClr val="black">
                                <a:alpha val="0"/>
                              </a:prstClr>
                            </a:solidFill>
                          </a:uFill>
                          <a:latin typeface="IBM Plex Sans"/>
                          <a:ea typeface="IBM Plex Sans"/>
                          <a:cs typeface="IBM Plex Sans"/>
                        </a:rPr>
                        <a:t>(This column can be deleted if your undertaking has not formulated any </a:t>
                      </a:r>
                      <a:r>
                        <a:rPr lang="en-GB" sz="900" b="0" i="1" u="sng" strike="noStrike" cap="none" baseline="0" dirty="0">
                          <a:solidFill>
                            <a:srgbClr val="2D55FF"/>
                          </a:solidFill>
                          <a:effectLst/>
                          <a:uFill>
                            <a:solidFill>
                              <a:srgbClr val="2D55FF"/>
                            </a:solidFill>
                          </a:uFill>
                          <a:latin typeface="IBM Plex Sans"/>
                          <a:ea typeface="IBM Plex Sans"/>
                          <a:cs typeface="IBM Plex Sans"/>
                        </a:rPr>
                        <a:t>future</a:t>
                      </a:r>
                      <a:r>
                        <a:rPr lang="en-GB" sz="900" b="0" i="1" u="none" strike="noStrike" cap="none" baseline="0" dirty="0">
                          <a:solidFill>
                            <a:srgbClr val="2D55FF"/>
                          </a:solidFill>
                          <a:effectLst/>
                          <a:uFill>
                            <a:solidFill>
                              <a:prstClr val="black">
                                <a:alpha val="0"/>
                              </a:prstClr>
                            </a:solidFill>
                          </a:uFill>
                          <a:latin typeface="IBM Plex Sans"/>
                          <a:ea typeface="IBM Plex Sans"/>
                          <a:cs typeface="IBM Plex Sans"/>
                        </a:rPr>
                        <a:t> initiatives/objectives)</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Indication of the most senior level in the undertaking accountable for implementation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49)</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 </a:t>
                      </a:r>
                      <a:br>
                        <a:rPr lang="hr-HR" sz="900" b="1" i="0" u="none" strike="noStrike" cap="none" baseline="0" dirty="0">
                          <a:solidFill>
                            <a:srgbClr val="1B4528"/>
                          </a:solidFill>
                          <a:effectLst/>
                          <a:uFill>
                            <a:solidFill>
                              <a:prstClr val="black">
                                <a:alpha val="0"/>
                              </a:prstClr>
                            </a:solidFill>
                          </a:uFill>
                          <a:latin typeface="IBM Plex Sans"/>
                          <a:ea typeface="IBM Plex Sans"/>
                          <a:cs typeface="IBM Plex Sans"/>
                        </a:rPr>
                      </a:br>
                      <a:r>
                        <a:rPr lang="en-GB" sz="900" b="0" i="1" u="none" strike="noStrike" cap="none" baseline="0" dirty="0">
                          <a:solidFill>
                            <a:srgbClr val="2D55FF"/>
                          </a:solidFill>
                          <a:effectLst/>
                          <a:uFill>
                            <a:solidFill>
                              <a:prstClr val="black">
                                <a:alpha val="0"/>
                              </a:prstClr>
                            </a:solidFill>
                          </a:uFill>
                          <a:latin typeface="IBM Plex Sans"/>
                          <a:ea typeface="IBM Plex Sans"/>
                          <a:cs typeface="IBM Plex Sans"/>
                        </a:rPr>
                        <a:t>(The column can be deleted if no accountable person has been appointed in your undertaking)</a:t>
                      </a:r>
                      <a:endParaRPr lang="da-DK" sz="900" b="0" kern="1200" spc="-10" noProof="0" dirty="0">
                        <a:solidFill>
                          <a:srgbClr val="2D55FF"/>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3642311251"/>
                  </a:ext>
                </a:extLst>
              </a:tr>
              <a:tr h="378799">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Climate change</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brief description]</a:t>
                      </a:r>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brief description]</a:t>
                      </a:r>
                      <a:endParaRPr lang="da-DK" sz="900" noProof="0" dirty="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[Indicate most senior level]</a:t>
                      </a:r>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r h="359472">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Pollution</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brief description]</a:t>
                      </a:r>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brief description]</a:t>
                      </a:r>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[Indicate most senior level]</a:t>
                      </a:r>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369682">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Water and marine resources</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brief description]</a:t>
                      </a:r>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brief description]</a:t>
                      </a:r>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[Indicate most senior level]</a:t>
                      </a:r>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42156864"/>
                  </a:ext>
                </a:extLst>
              </a:tr>
              <a:tr h="369682">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Biodiversity and ecosystems</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brief description]</a:t>
                      </a:r>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brief description]</a:t>
                      </a:r>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[Indicate most senior level]</a:t>
                      </a:r>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197746340"/>
                  </a:ext>
                </a:extLst>
              </a:tr>
              <a:tr h="369682">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Circular economy</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brief description]</a:t>
                      </a:r>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brief description]</a:t>
                      </a:r>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[Indicate most senior level]</a:t>
                      </a:r>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2359221"/>
                  </a:ext>
                </a:extLst>
              </a:tr>
              <a:tr h="369682">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Own workforce</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brief description]</a:t>
                      </a:r>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brief description]</a:t>
                      </a:r>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[Indicate most senior level]</a:t>
                      </a:r>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107384999"/>
                  </a:ext>
                </a:extLst>
              </a:tr>
              <a:tr h="369682">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Workers in value chain</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brief description]</a:t>
                      </a:r>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brief description]</a:t>
                      </a:r>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[Indicate most senior level]</a:t>
                      </a:r>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101919361"/>
                  </a:ext>
                </a:extLst>
              </a:tr>
              <a:tr h="369682">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Affected communities</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brief description]</a:t>
                      </a:r>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brief description]</a:t>
                      </a:r>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[Indicate most senior level]</a:t>
                      </a:r>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336877917"/>
                  </a:ext>
                </a:extLst>
              </a:tr>
              <a:tr h="369682">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Consumers and end-users</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brief description]</a:t>
                      </a:r>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brief description]</a:t>
                      </a:r>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[Indicate most senior level]</a:t>
                      </a:r>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815053185"/>
                  </a:ext>
                </a:extLst>
              </a:tr>
              <a:tr h="369682">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Corporate governance (code of conduct)</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brief description]</a:t>
                      </a:r>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brief description]</a:t>
                      </a:r>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[Indicate most senior level]</a:t>
                      </a:r>
                      <a:endParaRPr lang="da-DK" sz="900" noProof="0" dirty="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04057792"/>
                  </a:ext>
                </a:extLst>
              </a:tr>
            </a:tbl>
          </a:graphicData>
        </a:graphic>
      </p:graphicFrame>
      <p:sp>
        <p:nvSpPr>
          <p:cNvPr id="4" name="Rectangle 2">
            <a:extLst>
              <a:ext uri="{FF2B5EF4-FFF2-40B4-BE49-F238E27FC236}">
                <a16:creationId xmlns:a16="http://schemas.microsoft.com/office/drawing/2014/main" id="{68E1EA8E-D20C-9290-04AB-2476B5D65892}"/>
              </a:ext>
            </a:extLst>
          </p:cNvPr>
          <p:cNvSpPr/>
          <p:nvPr/>
        </p:nvSpPr>
        <p:spPr>
          <a:xfrm>
            <a:off x="8280504" y="1016001"/>
            <a:ext cx="3511004" cy="1745487"/>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Defined terms</a:t>
            </a:r>
          </a:p>
          <a:p>
            <a:pPr algn="l">
              <a:lnSpc>
                <a:spcPct val="106000"/>
              </a:lnSpc>
            </a:pPr>
            <a:endParaRPr lang="da-DK" sz="900" b="1" spc="-10" dirty="0">
              <a:solidFill>
                <a:schemeClr val="tx2"/>
              </a:solidFill>
              <a:latin typeface="+mj-lt"/>
            </a:endParaRPr>
          </a:p>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Practices/policies/initiatives</a:t>
            </a:r>
          </a:p>
          <a:p>
            <a:pPr marL="0" marR="0" lvl="0" indent="0" algn="l" defTabSz="914400" rtl="0" eaLnBrk="1" fontAlgn="auto" latinLnBrk="0" hangingPunct="1">
              <a:lnSpc>
                <a:spcPct val="106000"/>
              </a:lnSpc>
              <a:spcBef>
                <a:spcPct val="0"/>
              </a:spcBef>
              <a:spcAft>
                <a:spcPct val="0"/>
              </a:spcAft>
              <a:buClrTx/>
              <a:buSzTx/>
              <a:buFontTx/>
              <a:buNone/>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An undertaking may well have a policy that covers several of the topics listed – for example, an environmental and climate policy that covers both climate, pollution and circular economy. </a:t>
            </a:r>
          </a:p>
          <a:p>
            <a:pPr marL="0" marR="0" lvl="0" indent="0" algn="l" defTabSz="914400" rtl="0" eaLnBrk="1" fontAlgn="auto" latinLnBrk="0" hangingPunct="1">
              <a:lnSpc>
                <a:spcPct val="106000"/>
              </a:lnSpc>
              <a:spcBef>
                <a:spcPct val="0"/>
              </a:spcBef>
              <a:spcAft>
                <a:spcPct val="0"/>
              </a:spcAft>
              <a:buClrTx/>
              <a:buSzTx/>
              <a:buFontTx/>
              <a:buNone/>
              <a:defRPr/>
            </a:pPr>
            <a:endParaRPr lang="da-DK" sz="900" spc="-10" dirty="0">
              <a:solidFill>
                <a:schemeClr val="tx2"/>
              </a:solidFill>
            </a:endParaRPr>
          </a:p>
          <a:p>
            <a:pPr marL="0" marR="0" lvl="0" indent="0" algn="l" defTabSz="914400" rtl="0" eaLnBrk="1" fontAlgn="auto" latinLnBrk="0" hangingPunct="1">
              <a:lnSpc>
                <a:spcPct val="106000"/>
              </a:lnSpc>
              <a:spcBef>
                <a:spcPct val="0"/>
              </a:spcBef>
              <a:spcAft>
                <a:spcPct val="0"/>
              </a:spcAft>
              <a:buClrTx/>
              <a:buSzTx/>
              <a:buFontTx/>
              <a:buNone/>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If you have a(n) practice/policy/initiative that covers several of the areas on the list, feel free to combine them. </a:t>
            </a:r>
          </a:p>
          <a:p>
            <a:pPr algn="l">
              <a:lnSpc>
                <a:spcPct val="106000"/>
              </a:lnSpc>
            </a:pPr>
            <a:endParaRPr lang="da-DK" sz="900" spc="-10" dirty="0">
              <a:solidFill>
                <a:schemeClr val="tx2"/>
              </a:solidFill>
            </a:endParaRPr>
          </a:p>
          <a:p>
            <a:pPr algn="l">
              <a:lnSpc>
                <a:spcPct val="106000"/>
              </a:lnSpc>
              <a:spcBef>
                <a:spcPts val="800"/>
              </a:spcBef>
            </a:pPr>
            <a:endParaRPr lang="da-DK" sz="900" b="1" spc="-10" dirty="0">
              <a:solidFill>
                <a:schemeClr val="tx2"/>
              </a:solidFill>
              <a:latin typeface="+mj-lt"/>
            </a:endParaRPr>
          </a:p>
          <a:p>
            <a:pPr algn="l">
              <a:lnSpc>
                <a:spcPct val="106000"/>
              </a:lnSpc>
            </a:pPr>
            <a:endParaRPr lang="da-DK" sz="900" spc="-10" dirty="0">
              <a:solidFill>
                <a:schemeClr val="tx2"/>
              </a:solidFill>
            </a:endParaRPr>
          </a:p>
        </p:txBody>
      </p:sp>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85658" y="1120880"/>
            <a:ext cx="257747" cy="232600"/>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0"/>
              </a:ext>
            </a:extLst>
          </p:cNvPr>
          <p:cNvSpPr>
            <a:spLocks noGrp="1"/>
          </p:cNvSpPr>
          <p:nvPr>
            <p:ph type="sldNum" sz="quarter" idx="12"/>
          </p:nvPr>
        </p:nvSpPr>
        <p:spPr/>
        <p:txBody>
          <a:bodyPr/>
          <a:lstStyle/>
          <a:p>
            <a:fld id="{5A0D23CF-C5A3-5445-819D-C647D180BB4B}" type="slidenum">
              <a:rPr lang="da-DK" smtClean="0"/>
              <a:t>26</a:t>
            </a:fld>
            <a:endParaRPr lang="da-DK"/>
          </a:p>
        </p:txBody>
      </p:sp>
      <p:sp>
        <p:nvSpPr>
          <p:cNvPr id="7" name="Rectangle 2">
            <a:extLst>
              <a:ext uri="{FF2B5EF4-FFF2-40B4-BE49-F238E27FC236}">
                <a16:creationId xmlns:a16="http://schemas.microsoft.com/office/drawing/2014/main" id="{878659AE-DF04-0C41-1EBD-0959B3BF7E58}"/>
              </a:ext>
            </a:extLst>
          </p:cNvPr>
          <p:cNvSpPr/>
          <p:nvPr/>
        </p:nvSpPr>
        <p:spPr>
          <a:xfrm>
            <a:off x="8280504" y="2899818"/>
            <a:ext cx="3511004" cy="2550006"/>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Possible data sources</a:t>
            </a:r>
            <a:endParaRPr lang="da-DK" sz="900" b="1" spc="-10" dirty="0">
              <a:solidFill>
                <a:schemeClr val="tx2"/>
              </a:solidFill>
            </a:endParaRPr>
          </a:p>
          <a:p>
            <a:pPr algn="l">
              <a:lnSpc>
                <a:spcPct val="106000"/>
              </a:lnSpc>
            </a:pPr>
            <a:endPar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endParaRPr>
          </a:p>
          <a:p>
            <a:pPr algn="l">
              <a:lnSpc>
                <a:spcPct val="106000"/>
              </a:lnSpc>
            </a:pPr>
            <a:r>
              <a:rPr lang="en-US" sz="900" spc="-10" dirty="0">
                <a:solidFill>
                  <a:schemeClr val="tx2"/>
                </a:solidFill>
                <a:latin typeface="+mj-lt"/>
              </a:rPr>
              <a:t>If having a Responsibility Policy, Environment and Climate Policy, or perhaps a Supplier Code of Conduct could add value to your business, you can use the pre-filled templates provided by the Danish Business Authority. </a:t>
            </a:r>
          </a:p>
          <a:p>
            <a:pPr algn="l">
              <a:lnSpc>
                <a:spcPct val="106000"/>
              </a:lnSpc>
            </a:pPr>
            <a:endParaRPr lang="en-US" sz="900" spc="-10" dirty="0">
              <a:solidFill>
                <a:schemeClr val="tx2"/>
              </a:solidFill>
              <a:latin typeface="+mj-lt"/>
            </a:endParaRPr>
          </a:p>
          <a:p>
            <a:pPr>
              <a:lnSpc>
                <a:spcPct val="106000"/>
              </a:lnSpc>
            </a:pPr>
            <a:r>
              <a:rPr lang="en-US" sz="900" spc="-10" dirty="0">
                <a:solidFill>
                  <a:schemeClr val="tx2"/>
                </a:solidFill>
                <a:hlinkClick r:id="rId7">
                  <a:extLst>
                    <a:ext uri="{A12FA001-AC4F-418D-AE19-62706E023703}">
                      <ahyp:hlinkClr xmlns:ahyp="http://schemas.microsoft.com/office/drawing/2018/hyperlinkcolor" val="tx"/>
                    </a:ext>
                  </a:extLst>
                </a:hlinkClick>
              </a:rPr>
              <a:t>Find guidance on selecting the template best suited to your needs on Virksomhedsguiden (only in Danish)</a:t>
            </a:r>
            <a:endParaRPr lang="en-US" sz="900" spc="-10" dirty="0">
              <a:solidFill>
                <a:schemeClr val="tx2"/>
              </a:solidFill>
            </a:endParaRPr>
          </a:p>
          <a:p>
            <a:pPr>
              <a:lnSpc>
                <a:spcPct val="106000"/>
              </a:lnSpc>
            </a:pPr>
            <a:endParaRPr lang="en-US" sz="900" spc="-10" dirty="0">
              <a:solidFill>
                <a:schemeClr val="tx2"/>
              </a:solidFill>
            </a:endParaRPr>
          </a:p>
          <a:p>
            <a:pPr>
              <a:lnSpc>
                <a:spcPct val="106000"/>
              </a:lnSpc>
            </a:pPr>
            <a:r>
              <a:rPr lang="en-US" sz="900" spc="-10" dirty="0">
                <a:solidFill>
                  <a:schemeClr val="tx2"/>
                </a:solidFill>
              </a:rPr>
              <a:t>You can also download the templates directly from Virksomhedsguiden:</a:t>
            </a:r>
          </a:p>
          <a:p>
            <a:pPr marL="171450" indent="-171450">
              <a:lnSpc>
                <a:spcPct val="106000"/>
              </a:lnSpc>
              <a:buFont typeface="Wingdings" panose="05000000000000000000" pitchFamily="2" charset="2"/>
              <a:buChar char="Ø"/>
            </a:pPr>
            <a:r>
              <a:rPr lang="en-US" sz="900" spc="-10" dirty="0">
                <a:solidFill>
                  <a:schemeClr val="tx2"/>
                </a:solidFill>
                <a:hlinkClick r:id="rId8">
                  <a:extLst>
                    <a:ext uri="{A12FA001-AC4F-418D-AE19-62706E023703}">
                      <ahyp:hlinkClr xmlns:ahyp="http://schemas.microsoft.com/office/drawing/2018/hyperlinkcolor" val="tx"/>
                    </a:ext>
                  </a:extLst>
                </a:hlinkClick>
              </a:rPr>
              <a:t>Responsibility Policy </a:t>
            </a:r>
            <a:endParaRPr lang="en-US" sz="900" spc="-10" dirty="0">
              <a:solidFill>
                <a:schemeClr val="tx2"/>
              </a:solidFill>
            </a:endParaRPr>
          </a:p>
          <a:p>
            <a:pPr marL="171450" indent="-171450">
              <a:lnSpc>
                <a:spcPct val="106000"/>
              </a:lnSpc>
              <a:buFont typeface="Wingdings" panose="05000000000000000000" pitchFamily="2" charset="2"/>
              <a:buChar char="Ø"/>
            </a:pPr>
            <a:r>
              <a:rPr lang="en-US" sz="900" spc="-10" dirty="0">
                <a:solidFill>
                  <a:schemeClr val="tx2"/>
                </a:solidFill>
                <a:hlinkClick r:id="rId9">
                  <a:extLst>
                    <a:ext uri="{A12FA001-AC4F-418D-AE19-62706E023703}">
                      <ahyp:hlinkClr xmlns:ahyp="http://schemas.microsoft.com/office/drawing/2018/hyperlinkcolor" val="tx"/>
                    </a:ext>
                  </a:extLst>
                </a:hlinkClick>
              </a:rPr>
              <a:t>Environment and Climate Policy</a:t>
            </a:r>
            <a:endParaRPr lang="en-US" sz="900" spc="-10" dirty="0">
              <a:solidFill>
                <a:schemeClr val="tx2"/>
              </a:solidFill>
            </a:endParaRPr>
          </a:p>
          <a:p>
            <a:pPr marL="171450" indent="-171450">
              <a:lnSpc>
                <a:spcPct val="106000"/>
              </a:lnSpc>
              <a:buFont typeface="Wingdings" panose="05000000000000000000" pitchFamily="2" charset="2"/>
              <a:buChar char="Ø"/>
            </a:pPr>
            <a:r>
              <a:rPr lang="en-US" sz="900" spc="-10" dirty="0">
                <a:solidFill>
                  <a:schemeClr val="tx2"/>
                </a:solidFill>
                <a:hlinkClick r:id="rId10">
                  <a:extLst>
                    <a:ext uri="{A12FA001-AC4F-418D-AE19-62706E023703}">
                      <ahyp:hlinkClr xmlns:ahyp="http://schemas.microsoft.com/office/drawing/2018/hyperlinkcolor" val="tx"/>
                    </a:ext>
                  </a:extLst>
                </a:hlinkClick>
              </a:rPr>
              <a:t>Supplier Code of Conduct</a:t>
            </a:r>
            <a:endParaRPr lang="da-DK" sz="900" spc="-10" dirty="0">
              <a:solidFill>
                <a:schemeClr val="tx2"/>
              </a:solidFill>
            </a:endParaRPr>
          </a:p>
          <a:p>
            <a:pPr algn="l">
              <a:lnSpc>
                <a:spcPct val="106000"/>
              </a:lnSpc>
            </a:pPr>
            <a:endParaRPr lang="da-DK" sz="900" spc="-10" dirty="0">
              <a:solidFill>
                <a:schemeClr val="tx2"/>
              </a:solidFill>
            </a:endParaRPr>
          </a:p>
          <a:p>
            <a:pPr algn="l">
              <a:lnSpc>
                <a:spcPct val="106000"/>
              </a:lnSpc>
              <a:spcBef>
                <a:spcPts val="800"/>
              </a:spcBef>
            </a:pPr>
            <a:endParaRPr lang="da-DK" sz="900" b="1" spc="-10" dirty="0">
              <a:solidFill>
                <a:schemeClr val="tx2"/>
              </a:solidFill>
              <a:latin typeface="+mj-lt"/>
            </a:endParaRPr>
          </a:p>
          <a:p>
            <a:pPr algn="l">
              <a:lnSpc>
                <a:spcPct val="106000"/>
              </a:lnSpc>
            </a:pPr>
            <a:endParaRPr lang="da-DK" sz="900" spc="-10" dirty="0">
              <a:solidFill>
                <a:schemeClr val="tx2"/>
              </a:solidFill>
            </a:endParaRPr>
          </a:p>
        </p:txBody>
      </p:sp>
      <p:pic>
        <p:nvPicPr>
          <p:cNvPr id="9" name="Graphic 1">
            <a:extLst>
              <a:ext uri="{FF2B5EF4-FFF2-40B4-BE49-F238E27FC236}">
                <a16:creationId xmlns:a16="http://schemas.microsoft.com/office/drawing/2014/main" id="{AE0030D0-BD4A-3F19-7E0B-DAE19C1E26AF}"/>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385658" y="3052126"/>
            <a:ext cx="226314" cy="226314"/>
          </a:xfrm>
          <a:prstGeom prst="rect">
            <a:avLst/>
          </a:prstGeom>
        </p:spPr>
      </p:pic>
      <p:pic>
        <p:nvPicPr>
          <p:cNvPr id="12" name="Graphic 15">
            <a:extLst>
              <a:ext uri="{FF2B5EF4-FFF2-40B4-BE49-F238E27FC236}">
                <a16:creationId xmlns:a16="http://schemas.microsoft.com/office/drawing/2014/main" id="{AC52E1CD-3491-5980-59A7-AEE993DA375B}"/>
              </a:ext>
              <a:ext uri="{C183D7F6-B498-43B3-948B-1728B52AA6E4}">
                <adec:decorative xmlns:adec="http://schemas.microsoft.com/office/drawing/2017/decorative" val="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472790" y="4112183"/>
            <a:ext cx="83482" cy="88700"/>
          </a:xfrm>
          <a:prstGeom prst="rect">
            <a:avLst/>
          </a:prstGeom>
        </p:spPr>
      </p:pic>
    </p:spTree>
    <p:custDataLst>
      <p:tags r:id="rId1"/>
    </p:custDataLst>
    <p:extLst>
      <p:ext uri="{BB962C8B-B14F-4D97-AF65-F5344CB8AC3E}">
        <p14:creationId xmlns:p14="http://schemas.microsoft.com/office/powerpoint/2010/main" val="972470905"/>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sz="1000" b="1" i="0" u="none" strike="noStrike" cap="none" baseline="0">
                <a:solidFill>
                  <a:srgbClr val="5F7D69"/>
                </a:solidFill>
                <a:effectLst/>
                <a:uFill>
                  <a:solidFill>
                    <a:prstClr val="black">
                      <a:alpha val="0"/>
                    </a:prstClr>
                  </a:solidFill>
                </a:uFill>
                <a:latin typeface="IBM Plex Sans"/>
                <a:ea typeface="IBM Plex Sans"/>
                <a:cs typeface="IBM Plex Sans"/>
              </a:rPr>
              <a:t>CLICK TO INSERT NAME OF UNDERTAKING</a:t>
            </a:r>
          </a:p>
        </p:txBody>
      </p:sp>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a:xfrm>
            <a:off x="518600" y="513927"/>
            <a:ext cx="11165400" cy="252091"/>
          </a:xfrm>
        </p:spPr>
        <p:txBody>
          <a:bodyPr/>
          <a:lstStyle/>
          <a:p>
            <a:r>
              <a:rPr lang="en-GB" sz="1800" b="1" i="0" u="none" strike="noStrike" cap="none" baseline="0">
                <a:solidFill>
                  <a:srgbClr val="1B4528"/>
                </a:solidFill>
                <a:effectLst/>
                <a:uFill>
                  <a:solidFill>
                    <a:prstClr val="black">
                      <a:alpha val="0"/>
                    </a:prstClr>
                  </a:solidFill>
                </a:uFill>
                <a:latin typeface="IBM Plex Sans"/>
                <a:ea typeface="IBM Plex Sans"/>
                <a:cs typeface="IBM Plex Sans"/>
              </a:rPr>
              <a:t>Consideration when reporting on GHG emissions under B3 (Basic Module) </a:t>
            </a:r>
            <a:endParaRPr lang="da-DK" noProof="0"/>
          </a:p>
        </p:txBody>
      </p:sp>
      <p:sp>
        <p:nvSpPr>
          <p:cNvPr id="11" name="Rectangle 7">
            <a:extLst>
              <a:ext uri="{FF2B5EF4-FFF2-40B4-BE49-F238E27FC236}">
                <a16:creationId xmlns:a16="http://schemas.microsoft.com/office/drawing/2014/main" id="{4DFE388F-E363-7FAC-DDBA-25A279BF1076}"/>
              </a:ext>
            </a:extLst>
          </p:cNvPr>
          <p:cNvSpPr/>
          <p:nvPr/>
        </p:nvSpPr>
        <p:spPr>
          <a:xfrm>
            <a:off x="507999" y="1015999"/>
            <a:ext cx="7343772" cy="47255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Filling in 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be considered</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 if your undertaking intends to use the Comprehensive Module according to the VSME Standard (paragraph 50). </a:t>
            </a:r>
          </a:p>
          <a:p>
            <a:pPr>
              <a:lnSpc>
                <a:spcPct val="106000"/>
              </a:lnSpc>
            </a:pPr>
            <a:endParaRPr lang="da-DK" sz="900" spc="-10" dirty="0">
              <a:solidFill>
                <a:schemeClr val="bg1"/>
              </a:solidFill>
            </a:endParaRPr>
          </a:p>
          <a:p>
            <a:pPr>
              <a:lnSpc>
                <a:spcPct val="106000"/>
              </a:lnSpc>
            </a:pPr>
            <a:endParaRPr lang="da-DK" sz="900" spc="-10" dirty="0">
              <a:solidFill>
                <a:schemeClr val="bg1"/>
              </a:solidFill>
            </a:endParaRPr>
          </a:p>
          <a:p>
            <a:pPr>
              <a:lnSpc>
                <a:spcPct val="106000"/>
              </a:lnSpc>
            </a:pPr>
            <a:endParaRPr lang="da-DK" sz="900" spc="-10" dirty="0">
              <a:solidFill>
                <a:schemeClr val="bg1"/>
              </a:solidFill>
            </a:endParaRPr>
          </a:p>
        </p:txBody>
      </p:sp>
      <p:pic>
        <p:nvPicPr>
          <p:cNvPr id="14" name="Graphic 13">
            <a:extLst>
              <a:ext uri="{FF2B5EF4-FFF2-40B4-BE49-F238E27FC236}">
                <a16:creationId xmlns:a16="http://schemas.microsoft.com/office/drawing/2014/main" id="{3B84A967-CBF4-6B29-406D-7AE11E6574E2}"/>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802" y="1095978"/>
            <a:ext cx="207455" cy="232601"/>
          </a:xfrm>
          <a:prstGeom prst="rect">
            <a:avLst/>
          </a:prstGeom>
        </p:spPr>
      </p:pic>
      <p:sp>
        <p:nvSpPr>
          <p:cNvPr id="8" name="Rectangle 17">
            <a:extLst>
              <a:ext uri="{FF2B5EF4-FFF2-40B4-BE49-F238E27FC236}">
                <a16:creationId xmlns:a16="http://schemas.microsoft.com/office/drawing/2014/main" id="{976A2ADD-1314-2701-79F9-893C52601717}"/>
              </a:ext>
            </a:extLst>
          </p:cNvPr>
          <p:cNvSpPr/>
          <p:nvPr/>
        </p:nvSpPr>
        <p:spPr>
          <a:xfrm>
            <a:off x="507995" y="1568538"/>
            <a:ext cx="7343776" cy="4055219"/>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Consider whether it is relevant for your undertaking to disclose </a:t>
            </a:r>
            <a:r>
              <a:rPr lang="en-GB" sz="900" b="1" i="0" u="sng" strike="noStrike" cap="none" baseline="0" dirty="0">
                <a:solidFill>
                  <a:srgbClr val="1B4528"/>
                </a:solidFill>
                <a:effectLst/>
                <a:uFill>
                  <a:solidFill>
                    <a:srgbClr val="1B4528"/>
                  </a:solidFill>
                </a:uFill>
                <a:latin typeface="IBM Plex Sans"/>
                <a:ea typeface="IBM Plex Sans"/>
                <a:cs typeface="IBM Plex Sans"/>
              </a:rPr>
              <a:t>Scope 3 </a:t>
            </a:r>
            <a:r>
              <a:rPr lang="en-GB" sz="900" b="1" i="0" u="sng" strike="noStrike" cap="none" baseline="0" dirty="0" err="1">
                <a:solidFill>
                  <a:srgbClr val="1B4528"/>
                </a:solidFill>
                <a:effectLst/>
                <a:uFill>
                  <a:solidFill>
                    <a:srgbClr val="1B4528"/>
                  </a:solidFill>
                </a:uFill>
                <a:latin typeface="IBM Plex Sans"/>
                <a:ea typeface="IBM Plex Sans"/>
                <a:cs typeface="IBM Plex Sans"/>
              </a:rPr>
              <a:t>CO₂eq</a:t>
            </a:r>
            <a:r>
              <a:rPr lang="en-GB" sz="900" b="1" i="0" u="sng" strike="noStrike" cap="none" baseline="0" dirty="0">
                <a:solidFill>
                  <a:srgbClr val="1B4528"/>
                </a:solidFill>
                <a:effectLst/>
                <a:uFill>
                  <a:solidFill>
                    <a:srgbClr val="1B4528"/>
                  </a:solidFill>
                </a:uFill>
                <a:latin typeface="IBM Plex Sans"/>
                <a:ea typeface="IBM Plex Sans"/>
                <a:cs typeface="IBM Plex Sans"/>
              </a:rPr>
              <a:t> emissions</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(paragraphs 50-53)</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a:t>
            </a:r>
          </a:p>
          <a:p>
            <a:pPr algn="l">
              <a:lnSpc>
                <a:spcPct val="106000"/>
              </a:lnSpc>
            </a:pPr>
            <a:endParaRPr lang="da-DK" sz="900" spc="-10" dirty="0">
              <a:solidFill>
                <a:schemeClr val="tx2"/>
              </a:solidFill>
              <a:latin typeface="+mj-lt"/>
            </a:endParaRP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If you want to be sure that your ESG report contains the most relevant information, consider whether it is relevant to disclose your undertaking’s Scope 3 </a:t>
            </a:r>
            <a:r>
              <a:rPr lang="en-GB" sz="900" b="0" i="0" u="none" strike="noStrike" cap="none" baseline="0" dirty="0" err="1">
                <a:solidFill>
                  <a:srgbClr val="1B4528"/>
                </a:solidFill>
                <a:effectLst/>
                <a:uFill>
                  <a:solidFill>
                    <a:prstClr val="black">
                      <a:alpha val="0"/>
                    </a:prstClr>
                  </a:solidFill>
                </a:uFill>
                <a:latin typeface="IBM Plex Sans"/>
                <a:ea typeface="IBM Plex Sans"/>
                <a:cs typeface="IBM Plex Sans"/>
              </a:rPr>
              <a:t>CO₂eq</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emissions. </a:t>
            </a:r>
          </a:p>
          <a:p>
            <a:pPr algn="l">
              <a:lnSpc>
                <a:spcPct val="106000"/>
              </a:lnSpc>
            </a:pPr>
            <a:endParaRPr lang="da-DK" sz="900" spc="-10" dirty="0">
              <a:solidFill>
                <a:schemeClr val="tx2"/>
              </a:solidFill>
              <a:latin typeface="+mj-lt"/>
            </a:endParaRPr>
          </a:p>
          <a:p>
            <a:pPr>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Undertakings engaged in activities within manufacturing, agriculture/food, construction and packaging processes will often have significant Scope 3 </a:t>
            </a:r>
            <a:r>
              <a:rPr lang="en-GB" sz="900" b="0" i="0" u="none" strike="noStrike" cap="none" baseline="0" dirty="0" err="1">
                <a:solidFill>
                  <a:srgbClr val="1B4528"/>
                </a:solidFill>
                <a:effectLst/>
                <a:uFill>
                  <a:solidFill>
                    <a:prstClr val="black">
                      <a:alpha val="0"/>
                    </a:prstClr>
                  </a:solidFill>
                </a:uFill>
                <a:latin typeface="IBM Plex Sans"/>
                <a:ea typeface="IBM Plex Sans"/>
                <a:cs typeface="IBM Plex Sans"/>
              </a:rPr>
              <a:t>CO₂eq</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emissions, which is why disclosing their Scope 3 </a:t>
            </a:r>
            <a:r>
              <a:rPr lang="en-GB" sz="900" b="0" i="0" u="none" strike="noStrike" cap="none" baseline="0" dirty="0" err="1">
                <a:solidFill>
                  <a:srgbClr val="1B4528"/>
                </a:solidFill>
                <a:effectLst/>
                <a:uFill>
                  <a:solidFill>
                    <a:prstClr val="black">
                      <a:alpha val="0"/>
                    </a:prstClr>
                  </a:solidFill>
                </a:uFill>
                <a:latin typeface="IBM Plex Sans"/>
                <a:ea typeface="IBM Plex Sans"/>
                <a:cs typeface="IBM Plex Sans"/>
              </a:rPr>
              <a:t>CO₂eq</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emissions can be appropriate.</a:t>
            </a:r>
          </a:p>
          <a:p>
            <a:pPr algn="l">
              <a:lnSpc>
                <a:spcPct val="106000"/>
              </a:lnSpc>
            </a:pPr>
            <a:endParaRPr lang="da-DK" sz="900" spc="-10" dirty="0">
              <a:solidFill>
                <a:schemeClr val="tx2"/>
              </a:solidFill>
              <a:latin typeface="+mj-lt"/>
            </a:endParaRPr>
          </a:p>
          <a:p>
            <a:pPr algn="l"/>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Scope 3 </a:t>
            </a:r>
            <a:r>
              <a:rPr lang="en-GB" sz="900" b="0" i="0" u="none" strike="noStrike" cap="none" baseline="0" dirty="0" err="1">
                <a:solidFill>
                  <a:srgbClr val="1B4528"/>
                </a:solidFill>
                <a:effectLst/>
                <a:uFill>
                  <a:solidFill>
                    <a:prstClr val="black">
                      <a:alpha val="0"/>
                    </a:prstClr>
                  </a:solidFill>
                </a:uFill>
                <a:latin typeface="IBM Plex Sans"/>
                <a:ea typeface="IBM Plex Sans"/>
                <a:cs typeface="IBM Plex Sans"/>
              </a:rPr>
              <a:t>CO₂eq</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emissions are all indirect emissions from your undertaking’s value chain and usually account for the majority of an undertaking’s </a:t>
            </a:r>
            <a:r>
              <a:rPr lang="en-GB" sz="900" b="0" i="0" u="none" strike="noStrike" cap="none" baseline="0" dirty="0" err="1">
                <a:solidFill>
                  <a:srgbClr val="1B4528"/>
                </a:solidFill>
                <a:effectLst/>
                <a:uFill>
                  <a:solidFill>
                    <a:prstClr val="black">
                      <a:alpha val="0"/>
                    </a:prstClr>
                  </a:solidFill>
                </a:uFill>
                <a:latin typeface="IBM Plex Sans"/>
                <a:ea typeface="IBM Plex Sans"/>
                <a:cs typeface="IBM Plex Sans"/>
              </a:rPr>
              <a:t>CO₂eq</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emissions. </a:t>
            </a:r>
            <a:r>
              <a:rPr lang="en-US" sz="900" b="0" i="0" u="none" strike="noStrike" cap="none" baseline="0" dirty="0">
                <a:solidFill>
                  <a:srgbClr val="1B4528"/>
                </a:solidFill>
                <a:effectLst/>
                <a:uFill>
                  <a:solidFill>
                    <a:prstClr val="black">
                      <a:alpha val="0"/>
                    </a:prstClr>
                  </a:solidFill>
                </a:uFill>
                <a:latin typeface="IBM Plex Sans"/>
                <a:ea typeface="IBM Plex Sans"/>
                <a:cs typeface="IBM Plex Sans"/>
              </a:rPr>
              <a:t>The company may choose to include only relevant Scope 3 activities. Relevant Scope 3 activities should be selected based on their significance to the carbon footprint, such as activities with high emissions, significant reduction potential, or close alignment with the business objective. To ensure an accurate carbon footprint report, justifications for any exclusions must be provided.</a:t>
            </a:r>
            <a:endPar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endParaRPr>
          </a:p>
          <a:p>
            <a:pPr algn="l"/>
            <a:endParaRPr lang="da-DK" sz="900" spc="-10" dirty="0">
              <a:solidFill>
                <a:schemeClr val="tx2"/>
              </a:solidFill>
              <a:latin typeface="+mj-lt"/>
            </a:endParaRPr>
          </a:p>
          <a:p>
            <a:pPr algn="l"/>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For the purpose of calculating Scope 3 emissions, your undertaking’s value chain is seen as involving two types of activities:</a:t>
            </a:r>
          </a:p>
          <a:p>
            <a:pPr marL="228600" indent="-228600">
              <a:buFont typeface="+mj-lt"/>
              <a:buAutoNum type="arabicPeriod"/>
            </a:pPr>
            <a:r>
              <a:rPr lang="en-GB" sz="900" b="0" i="0" u="sng" strike="noStrike" cap="none" baseline="0" dirty="0">
                <a:solidFill>
                  <a:srgbClr val="1B4528"/>
                </a:solidFill>
                <a:effectLst/>
                <a:uFill>
                  <a:solidFill>
                    <a:srgbClr val="1B4528"/>
                  </a:solidFill>
                </a:uFill>
                <a:latin typeface="IBM Plex Sans"/>
                <a:ea typeface="IBM Plex Sans"/>
                <a:cs typeface="IBM Plex Sans"/>
              </a:rPr>
              <a:t>Upstream</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a:t>
            </a:r>
            <a:r>
              <a:rPr lang="en-GB" sz="900" b="0" i="0" u="none" strike="noStrike" cap="none" baseline="0" dirty="0" err="1">
                <a:solidFill>
                  <a:srgbClr val="1B4528"/>
                </a:solidFill>
                <a:effectLst/>
                <a:uFill>
                  <a:solidFill>
                    <a:prstClr val="black">
                      <a:alpha val="0"/>
                    </a:prstClr>
                  </a:solidFill>
                </a:uFill>
                <a:latin typeface="IBM Plex Sans"/>
                <a:ea typeface="IBM Plex Sans"/>
                <a:cs typeface="IBM Plex Sans"/>
              </a:rPr>
              <a:t>CO₂eq</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emissions from your upstream value chain refer to emissions resulting from activities that take place </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before</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a specific product or raw material arrives at your undertaking, e.g. activities involving the extraction or processing of raw materials.</a:t>
            </a:r>
          </a:p>
          <a:p>
            <a:pPr marL="228600" indent="-228600">
              <a:buFont typeface="+mj-lt"/>
              <a:buAutoNum type="arabicPeriod"/>
            </a:pPr>
            <a:r>
              <a:rPr lang="en-GB" sz="900" b="0" i="0" u="sng" strike="noStrike" cap="none" baseline="0" dirty="0">
                <a:solidFill>
                  <a:srgbClr val="1B4528"/>
                </a:solidFill>
                <a:effectLst/>
                <a:uFill>
                  <a:solidFill>
                    <a:srgbClr val="1B4528"/>
                  </a:solidFill>
                </a:uFill>
                <a:latin typeface="IBM Plex Sans"/>
                <a:ea typeface="IBM Plex Sans"/>
                <a:cs typeface="IBM Plex Sans"/>
              </a:rPr>
              <a:t>Downstream</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a:t>
            </a:r>
            <a:r>
              <a:rPr lang="en-GB" sz="900" b="0" i="0" u="none" strike="noStrike" cap="none" baseline="0" dirty="0" err="1">
                <a:solidFill>
                  <a:srgbClr val="1B4528"/>
                </a:solidFill>
                <a:effectLst/>
                <a:uFill>
                  <a:solidFill>
                    <a:prstClr val="black">
                      <a:alpha val="0"/>
                    </a:prstClr>
                  </a:solidFill>
                </a:uFill>
                <a:latin typeface="IBM Plex Sans"/>
                <a:ea typeface="IBM Plex Sans"/>
                <a:cs typeface="IBM Plex Sans"/>
              </a:rPr>
              <a:t>CO₂eq</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emissions from your downstream value chain are emissions that originate from activities that take place </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after</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your undertaking’s own operations, e.g. distribution of a product and the use, disposal or reuse of the product.</a:t>
            </a:r>
          </a:p>
          <a:p>
            <a:pPr algn="l">
              <a:lnSpc>
                <a:spcPct val="106000"/>
              </a:lnSpc>
            </a:pPr>
            <a:endParaRPr lang="da-DK" sz="900" spc="-10" dirty="0">
              <a:solidFill>
                <a:schemeClr val="tx2"/>
              </a:solidFill>
              <a:latin typeface="+mj-lt"/>
            </a:endParaRPr>
          </a:p>
          <a:p>
            <a:pPr>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Scope 3 emissions are divided into 15 categories, which ensures that emissions are calculated systematically for the entire value chain, while preventing that some emissions are counted twice. </a:t>
            </a:r>
          </a:p>
          <a:p>
            <a:pPr>
              <a:lnSpc>
                <a:spcPct val="106000"/>
              </a:lnSpc>
            </a:pPr>
            <a:endParaRPr lang="da-DK" sz="900" spc="-10" dirty="0">
              <a:solidFill>
                <a:schemeClr val="tx2"/>
              </a:solidFill>
              <a:latin typeface="+mj-lt"/>
            </a:endParaRP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If you choose to disclose information about your undertaking’s Scope 3 </a:t>
            </a:r>
            <a:r>
              <a:rPr lang="en-GB" sz="900" b="0" i="0" u="none" strike="noStrike" cap="none" baseline="0" dirty="0" err="1">
                <a:solidFill>
                  <a:srgbClr val="1B4528"/>
                </a:solidFill>
                <a:effectLst/>
                <a:uFill>
                  <a:solidFill>
                    <a:prstClr val="black">
                      <a:alpha val="0"/>
                    </a:prstClr>
                  </a:solidFill>
                </a:uFill>
                <a:latin typeface="IBM Plex Sans"/>
                <a:ea typeface="IBM Plex Sans"/>
                <a:cs typeface="IBM Plex Sans"/>
              </a:rPr>
              <a:t>CO₂eq</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emissions, the information shall be presented together with the other information about your undertaking’s </a:t>
            </a:r>
            <a:r>
              <a:rPr lang="en-GB" sz="900" b="0" i="0" u="none" strike="noStrike" cap="none" baseline="0" dirty="0" err="1">
                <a:solidFill>
                  <a:srgbClr val="1B4528"/>
                </a:solidFill>
                <a:effectLst/>
                <a:uFill>
                  <a:solidFill>
                    <a:prstClr val="black">
                      <a:alpha val="0"/>
                    </a:prstClr>
                  </a:solidFill>
                </a:uFill>
                <a:latin typeface="IBM Plex Sans"/>
                <a:ea typeface="IBM Plex Sans"/>
                <a:cs typeface="IBM Plex Sans"/>
              </a:rPr>
              <a:t>CO₂eq</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emissions required under disclosure B3 in the Basic Module </a:t>
            </a:r>
            <a:br>
              <a:rPr lang="hr-HR" sz="900" b="0" i="0" u="none" strike="noStrike" cap="none" baseline="0" dirty="0">
                <a:solidFill>
                  <a:srgbClr val="1B4528"/>
                </a:solidFill>
                <a:effectLst/>
                <a:uFill>
                  <a:solidFill>
                    <a:prstClr val="black">
                      <a:alpha val="0"/>
                    </a:prstClr>
                  </a:solidFill>
                </a:uFill>
                <a:latin typeface="IBM Plex Sans"/>
                <a:ea typeface="IBM Plex Sans"/>
                <a:cs typeface="IBM Plex Sans"/>
              </a:rPr>
            </a:b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(cf. paragraph 53). The table below from B3 shows how to include the Scope 3 calculation.</a:t>
            </a:r>
            <a:endParaRPr lang="da-DK" sz="900" b="1" spc="-10" dirty="0">
              <a:solidFill>
                <a:schemeClr val="tx2"/>
              </a:solidFill>
              <a:latin typeface="+mj-lt"/>
            </a:endParaRPr>
          </a:p>
          <a:p>
            <a:pPr algn="l">
              <a:lnSpc>
                <a:spcPct val="106000"/>
              </a:lnSpc>
            </a:pPr>
            <a:r>
              <a:rPr lang="da-DK" sz="900" spc="-10" dirty="0">
                <a:solidFill>
                  <a:schemeClr val="tx2"/>
                </a:solidFill>
              </a:rPr>
              <a:t> </a:t>
            </a:r>
          </a:p>
        </p:txBody>
      </p:sp>
      <p:pic>
        <p:nvPicPr>
          <p:cNvPr id="12" name="Graphic 19">
            <a:extLst>
              <a:ext uri="{FF2B5EF4-FFF2-40B4-BE49-F238E27FC236}">
                <a16:creationId xmlns:a16="http://schemas.microsoft.com/office/drawing/2014/main" id="{958BED4D-6AD9-EC7C-8E04-C03F815F4CAE}"/>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96126" y="1673552"/>
            <a:ext cx="207455" cy="232601"/>
          </a:xfrm>
          <a:prstGeom prst="rect">
            <a:avLst/>
          </a:prstGeom>
        </p:spPr>
      </p:pic>
      <p:graphicFrame>
        <p:nvGraphicFramePr>
          <p:cNvPr id="9" name="Table 18">
            <a:extLst>
              <a:ext uri="{FF2B5EF4-FFF2-40B4-BE49-F238E27FC236}">
                <a16:creationId xmlns:a16="http://schemas.microsoft.com/office/drawing/2014/main" id="{58040AE7-B62B-E7F3-B49B-037990F3F3C6}"/>
              </a:ext>
            </a:extLst>
          </p:cNvPr>
          <p:cNvGraphicFramePr>
            <a:graphicFrameLocks noGrp="1"/>
          </p:cNvGraphicFramePr>
          <p:nvPr>
            <p:extLst>
              <p:ext uri="{D42A27DB-BD31-4B8C-83A1-F6EECF244321}">
                <p14:modId xmlns:p14="http://schemas.microsoft.com/office/powerpoint/2010/main" val="3787752253"/>
              </p:ext>
            </p:extLst>
          </p:nvPr>
        </p:nvGraphicFramePr>
        <p:xfrm>
          <a:off x="518600" y="5696472"/>
          <a:ext cx="7343770" cy="909085"/>
        </p:xfrm>
        <a:graphic>
          <a:graphicData uri="http://schemas.openxmlformats.org/drawingml/2006/table">
            <a:tbl>
              <a:tblPr firstRow="1">
                <a:tableStyleId>{2A488322-F2BA-4B5B-9748-0D474271808F}</a:tableStyleId>
              </a:tblPr>
              <a:tblGrid>
                <a:gridCol w="5814331">
                  <a:extLst>
                    <a:ext uri="{9D8B030D-6E8A-4147-A177-3AD203B41FA5}">
                      <a16:colId xmlns:a16="http://schemas.microsoft.com/office/drawing/2014/main" val="2698153288"/>
                    </a:ext>
                  </a:extLst>
                </a:gridCol>
                <a:gridCol w="1529439">
                  <a:extLst>
                    <a:ext uri="{9D8B030D-6E8A-4147-A177-3AD203B41FA5}">
                      <a16:colId xmlns:a16="http://schemas.microsoft.com/office/drawing/2014/main" val="656209149"/>
                    </a:ext>
                  </a:extLst>
                </a:gridCol>
              </a:tblGrid>
              <a:tr h="306337">
                <a:tc>
                  <a:txBody>
                    <a:bodyPr/>
                    <a:lstStyle/>
                    <a:p>
                      <a:pPr>
                        <a:lnSpc>
                          <a:spcPct val="106000"/>
                        </a:lnSpc>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Greenhouse gas emissions </a:t>
                      </a:r>
                      <a:endParaRPr lang="en-GB" sz="9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6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Year </a:t>
                      </a:r>
                      <a:r>
                        <a:rPr lang="en-GB" sz="900" b="1" i="0" u="none" strike="noStrike" cap="none" baseline="0" dirty="0">
                          <a:solidFill>
                            <a:srgbClr val="2D55FF"/>
                          </a:solidFill>
                          <a:effectLst/>
                          <a:uFill>
                            <a:solidFill>
                              <a:prstClr val="black">
                                <a:alpha val="0"/>
                              </a:prstClr>
                            </a:solidFill>
                          </a:uFill>
                          <a:latin typeface="+mn-lt"/>
                          <a:ea typeface="Calibri"/>
                          <a:cs typeface="Calibri"/>
                        </a:rPr>
                        <a:t>[I</a:t>
                      </a:r>
                      <a:r>
                        <a:rPr lang="en-GB" sz="900" b="1" i="0" u="none" strike="noStrike" cap="none" baseline="0" dirty="0">
                          <a:solidFill>
                            <a:srgbClr val="2D55FF"/>
                          </a:solidFill>
                          <a:effectLst/>
                          <a:uFill>
                            <a:solidFill>
                              <a:prstClr val="black">
                                <a:alpha val="0"/>
                              </a:prstClr>
                            </a:solidFill>
                          </a:uFill>
                          <a:latin typeface="+mn-lt"/>
                          <a:ea typeface="IBM Plex Sans"/>
                          <a:cs typeface="IBM Plex Sans"/>
                        </a:rPr>
                        <a:t>nsert year</a:t>
                      </a:r>
                      <a:r>
                        <a:rPr lang="en-GB" sz="900" b="1" i="0" u="none" strike="noStrike" cap="none" baseline="0" dirty="0">
                          <a:solidFill>
                            <a:srgbClr val="2D55FF"/>
                          </a:solidFill>
                          <a:effectLst/>
                          <a:uFill>
                            <a:solidFill>
                              <a:prstClr val="black">
                                <a:alpha val="0"/>
                              </a:prstClr>
                            </a:solidFill>
                          </a:uFill>
                          <a:latin typeface="+mn-lt"/>
                          <a:ea typeface="Calibri"/>
                          <a:cs typeface="Calibri"/>
                        </a:rPr>
                        <a:t>]</a:t>
                      </a:r>
                      <a:endParaRPr lang="da-DK" sz="900" b="1"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301374">
                <a:tc>
                  <a:txBody>
                    <a:bodyPr/>
                    <a:lstStyle/>
                    <a:p>
                      <a:pPr>
                        <a:lnSpc>
                          <a:spcPct val="106000"/>
                        </a:lnSpc>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Scope 3 CO₂eq emissions (location-based) </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6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tonnes of </a:t>
                      </a:r>
                      <a:r>
                        <a:rPr lang="en-GB" sz="900" b="0" i="0" u="none" strike="noStrike" cap="none" baseline="0" dirty="0" err="1">
                          <a:solidFill>
                            <a:srgbClr val="2D55FF"/>
                          </a:solidFill>
                          <a:effectLst/>
                          <a:uFill>
                            <a:solidFill>
                              <a:prstClr val="black">
                                <a:alpha val="0"/>
                              </a:prstClr>
                            </a:solidFill>
                          </a:uFill>
                          <a:latin typeface="IBM Plex Sans"/>
                          <a:ea typeface="IBM Plex Sans"/>
                          <a:cs typeface="IBM Plex Sans"/>
                        </a:rPr>
                        <a:t>CO₂eq</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308997586"/>
                  </a:ext>
                </a:extLst>
              </a:tr>
              <a:tr h="301374">
                <a:tc>
                  <a:txBody>
                    <a:bodyPr/>
                    <a:lstStyle/>
                    <a:p>
                      <a:pPr>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Total Scope 1, 2 and 3 </a:t>
                      </a:r>
                      <a:r>
                        <a:rPr lang="en-GB" sz="900" b="1" i="0" u="none" strike="noStrike" cap="none" baseline="0" dirty="0" err="1">
                          <a:solidFill>
                            <a:srgbClr val="1B4528"/>
                          </a:solidFill>
                          <a:effectLst/>
                          <a:uFill>
                            <a:solidFill>
                              <a:prstClr val="black">
                                <a:alpha val="0"/>
                              </a:prstClr>
                            </a:solidFill>
                          </a:uFill>
                          <a:latin typeface="IBM Plex Sans"/>
                          <a:ea typeface="IBM Plex Sans"/>
                          <a:cs typeface="IBM Plex Sans"/>
                        </a:rPr>
                        <a:t>CO₂eq</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 emissions</a:t>
                      </a:r>
                      <a:endParaRPr lang="en-GB" sz="900" b="0" dirty="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6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tonnes of </a:t>
                      </a:r>
                      <a:r>
                        <a:rPr lang="en-GB" sz="900" b="0" i="0" u="none" strike="noStrike" cap="none" baseline="0" dirty="0" err="1">
                          <a:solidFill>
                            <a:srgbClr val="2D55FF"/>
                          </a:solidFill>
                          <a:effectLst/>
                          <a:uFill>
                            <a:solidFill>
                              <a:prstClr val="black">
                                <a:alpha val="0"/>
                              </a:prstClr>
                            </a:solidFill>
                          </a:uFill>
                          <a:latin typeface="IBM Plex Sans"/>
                          <a:ea typeface="IBM Plex Sans"/>
                          <a:cs typeface="IBM Plex Sans"/>
                        </a:rPr>
                        <a:t>CO₂eq</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39040515"/>
                  </a:ext>
                </a:extLst>
              </a:tr>
            </a:tbl>
          </a:graphicData>
        </a:graphic>
      </p:graphicFrame>
      <p:sp>
        <p:nvSpPr>
          <p:cNvPr id="10" name="Rectangle 6">
            <a:extLst>
              <a:ext uri="{FF2B5EF4-FFF2-40B4-BE49-F238E27FC236}">
                <a16:creationId xmlns:a16="http://schemas.microsoft.com/office/drawing/2014/main" id="{110CA3DC-390F-29C4-D906-13BFF608A887}"/>
              </a:ext>
            </a:extLst>
          </p:cNvPr>
          <p:cNvSpPr/>
          <p:nvPr/>
        </p:nvSpPr>
        <p:spPr>
          <a:xfrm>
            <a:off x="8158675" y="1016000"/>
            <a:ext cx="3514725" cy="3605540"/>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spcAft>
                <a:spcPts val="600"/>
              </a:spcAft>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Defined terms</a:t>
            </a:r>
          </a:p>
          <a:p>
            <a:pPr>
              <a:spcAft>
                <a:spcPts val="400"/>
              </a:spcAft>
            </a:pPr>
            <a:endPar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endParaRPr>
          </a:p>
          <a:p>
            <a:pPr>
              <a:spcAft>
                <a:spcPts val="400"/>
              </a:spcAft>
            </a:pPr>
            <a:r>
              <a:rPr lang="en-GB" sz="900" b="1" i="0" u="none" strike="noStrike" cap="none" baseline="0" dirty="0" err="1">
                <a:solidFill>
                  <a:srgbClr val="1B4528"/>
                </a:solidFill>
                <a:effectLst/>
                <a:uFill>
                  <a:solidFill>
                    <a:prstClr val="black">
                      <a:alpha val="0"/>
                    </a:prstClr>
                  </a:solidFill>
                </a:uFill>
                <a:latin typeface="IBM Plex Sans"/>
                <a:ea typeface="IBM Plex Sans"/>
                <a:cs typeface="IBM Plex Sans"/>
              </a:rPr>
              <a:t>CO₂eq</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stands for CO₂ equivalents. CO₂ emissions are measured and reported as </a:t>
            </a:r>
            <a:r>
              <a:rPr lang="en-GB" sz="900" b="0" i="0" u="none" strike="noStrike" cap="none" baseline="0" dirty="0" err="1">
                <a:solidFill>
                  <a:srgbClr val="1B4528"/>
                </a:solidFill>
                <a:effectLst/>
                <a:uFill>
                  <a:solidFill>
                    <a:prstClr val="black">
                      <a:alpha val="0"/>
                    </a:prstClr>
                  </a:solidFill>
                </a:uFill>
                <a:latin typeface="IBM Plex Sans"/>
                <a:ea typeface="IBM Plex Sans"/>
                <a:cs typeface="IBM Plex Sans"/>
              </a:rPr>
              <a:t>CO₂eq</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under three different types of emissions, referred to as Scopes 1, 2 and 3. </a:t>
            </a:r>
          </a:p>
          <a:p>
            <a:pPr>
              <a:spcAft>
                <a:spcPts val="400"/>
              </a:spcAft>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Scope 1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emissions are direct emissions from activities that the undertaking itself controls. These are emissions </a:t>
            </a:r>
            <a:br>
              <a:rPr sz="900" dirty="0"/>
            </a:b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from own vehicles and own facilities for heat and energy production, e.g. natural gas plants.</a:t>
            </a:r>
          </a:p>
          <a:p>
            <a:pPr>
              <a:spcAft>
                <a:spcPts val="400"/>
              </a:spcAft>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Scope 2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emissions are indirect emissions from energy supplied, including electricity and district heating. These emissions occur elsewhere, e.g. at your local CHP or district heating plant. </a:t>
            </a:r>
          </a:p>
          <a:p>
            <a:pPr>
              <a:spcAft>
                <a:spcPts val="400"/>
              </a:spcAft>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Scope 3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emissions are all indirect emissions from your undertaking’s value chain and usually account for the majority of an undertaking’s emissions.</a:t>
            </a:r>
          </a:p>
          <a:p>
            <a:pPr>
              <a:spcAft>
                <a:spcPts val="400"/>
              </a:spcAft>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The</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Greenhouse Gas (GHG) Protocol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is an internationally recognised standard for measuring the </a:t>
            </a:r>
            <a:br>
              <a:rPr sz="900" dirty="0"/>
            </a:br>
            <a:r>
              <a:rPr lang="en-GB" sz="900" b="0" i="0" u="none" strike="noStrike" cap="none" baseline="0" dirty="0" err="1">
                <a:solidFill>
                  <a:srgbClr val="1B4528"/>
                </a:solidFill>
                <a:effectLst/>
                <a:uFill>
                  <a:solidFill>
                    <a:prstClr val="black">
                      <a:alpha val="0"/>
                    </a:prstClr>
                  </a:solidFill>
                </a:uFill>
                <a:latin typeface="IBM Plex Sans"/>
                <a:ea typeface="IBM Plex Sans"/>
                <a:cs typeface="IBM Plex Sans"/>
              </a:rPr>
              <a:t>CO₂eq</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emissions of undertakings, recommended by the European Commission. The calculation model in the Climate Compass is based on this standard. </a:t>
            </a:r>
            <a:endParaRPr lang="da-DK" sz="900" b="1" spc="-10" dirty="0">
              <a:solidFill>
                <a:schemeClr val="tx2"/>
              </a:solidFill>
            </a:endParaRPr>
          </a:p>
        </p:txBody>
      </p:sp>
      <p:pic>
        <p:nvPicPr>
          <p:cNvPr id="13" name="Graphic 2">
            <a:extLst>
              <a:ext uri="{FF2B5EF4-FFF2-40B4-BE49-F238E27FC236}">
                <a16:creationId xmlns:a16="http://schemas.microsoft.com/office/drawing/2014/main" id="{3EB90282-F71B-2CBB-E2B6-4D4DAFEC1786}"/>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233258" y="1104042"/>
            <a:ext cx="257747" cy="232600"/>
          </a:xfrm>
          <a:prstGeom prst="rect">
            <a:avLst/>
          </a:prstGeom>
        </p:spPr>
      </p:pic>
      <p:sp>
        <p:nvSpPr>
          <p:cNvPr id="3" name="Rectangle 2">
            <a:extLst>
              <a:ext uri="{FF2B5EF4-FFF2-40B4-BE49-F238E27FC236}">
                <a16:creationId xmlns:a16="http://schemas.microsoft.com/office/drawing/2014/main" id="{6AFC4A54-64F3-395A-88FB-C30535EF8C0B}"/>
              </a:ext>
            </a:extLst>
          </p:cNvPr>
          <p:cNvSpPr/>
          <p:nvPr/>
        </p:nvSpPr>
        <p:spPr>
          <a:xfrm>
            <a:off x="8158674" y="4725819"/>
            <a:ext cx="3514725" cy="1302497"/>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Possible data sources</a:t>
            </a:r>
          </a:p>
          <a:p>
            <a:pPr algn="l">
              <a:lnSpc>
                <a:spcPct val="106000"/>
              </a:lnSpc>
            </a:pPr>
            <a:endParaRPr lang="da-DK" sz="900" b="1" spc="-10" dirty="0">
              <a:solidFill>
                <a:schemeClr val="tx2"/>
              </a:solidFill>
              <a:latin typeface="+mj-lt"/>
            </a:endParaRPr>
          </a:p>
          <a:p>
            <a:pPr>
              <a:lnSpc>
                <a:spcPct val="106000"/>
              </a:lnSpc>
            </a:pPr>
            <a:r>
              <a:rPr lang="en-GB" sz="900" spc="-10" dirty="0">
                <a:solidFill>
                  <a:schemeClr val="tx2"/>
                </a:solidFill>
                <a:hlinkClick r:id="rId10" history="0">
                  <a:extLst>
                    <a:ext uri="{A12FA001-AC4F-418D-AE19-62706E023703}">
                      <ahyp:hlinkClr xmlns:ahyp="http://schemas.microsoft.com/office/drawing/2018/hyperlinkcolor" val="tx"/>
                    </a:ext>
                  </a:extLst>
                </a:hlinkClick>
              </a:rPr>
              <a:t>You can use the free Climate Compass tool to calculate your Scope 1, 2 and 3 </a:t>
            </a:r>
            <a:r>
              <a:rPr lang="en-GB" sz="900" spc="-10" dirty="0" err="1">
                <a:solidFill>
                  <a:schemeClr val="tx2"/>
                </a:solidFill>
                <a:hlinkClick r:id="rId10" history="0">
                  <a:extLst>
                    <a:ext uri="{A12FA001-AC4F-418D-AE19-62706E023703}">
                      <ahyp:hlinkClr xmlns:ahyp="http://schemas.microsoft.com/office/drawing/2018/hyperlinkcolor" val="tx"/>
                    </a:ext>
                  </a:extLst>
                </a:hlinkClick>
              </a:rPr>
              <a:t>CO₂eq</a:t>
            </a:r>
            <a:r>
              <a:rPr lang="en-GB" sz="900" spc="-10" dirty="0">
                <a:solidFill>
                  <a:schemeClr val="tx2"/>
                </a:solidFill>
                <a:hlinkClick r:id="rId10" history="0">
                  <a:extLst>
                    <a:ext uri="{A12FA001-AC4F-418D-AE19-62706E023703}">
                      <ahyp:hlinkClr xmlns:ahyp="http://schemas.microsoft.com/office/drawing/2018/hyperlinkcolor" val="tx"/>
                    </a:ext>
                  </a:extLst>
                </a:hlinkClick>
              </a:rPr>
              <a:t> emissions.</a:t>
            </a:r>
            <a:endParaRPr lang="da-DK" sz="900" spc="-10" dirty="0">
              <a:solidFill>
                <a:schemeClr val="tx2"/>
              </a:solidFill>
            </a:endParaRPr>
          </a:p>
          <a:p>
            <a:pPr>
              <a:lnSpc>
                <a:spcPct val="106000"/>
              </a:lnSpc>
            </a:pPr>
            <a:endParaRPr lang="da-DK" sz="900" spc="-10" dirty="0">
              <a:solidFill>
                <a:schemeClr val="tx2"/>
              </a:solidFill>
            </a:endParaRPr>
          </a:p>
          <a:p>
            <a:pPr>
              <a:lnSpc>
                <a:spcPct val="106000"/>
              </a:lnSpc>
            </a:pPr>
            <a:r>
              <a:rPr lang="en-GB" sz="900" spc="-10" dirty="0">
                <a:solidFill>
                  <a:schemeClr val="tx2"/>
                </a:solidFill>
                <a:hlinkClick r:id="rId11" history="0">
                  <a:extLst>
                    <a:ext uri="{A12FA001-AC4F-418D-AE19-62706E023703}">
                      <ahyp:hlinkClr xmlns:ahyp="http://schemas.microsoft.com/office/drawing/2018/hyperlinkcolor" val="tx"/>
                    </a:ext>
                  </a:extLst>
                </a:hlinkClick>
              </a:rPr>
              <a:t>Get guidance on how to calculate your carbon footprint on  </a:t>
            </a:r>
            <a:r>
              <a:rPr lang="en-GB" sz="900" spc="-10" dirty="0" err="1">
                <a:solidFill>
                  <a:schemeClr val="tx2"/>
                </a:solidFill>
                <a:hlinkClick r:id="rId11" history="0">
                  <a:extLst>
                    <a:ext uri="{A12FA001-AC4F-418D-AE19-62706E023703}">
                      <ahyp:hlinkClr xmlns:ahyp="http://schemas.microsoft.com/office/drawing/2018/hyperlinkcolor" val="tx"/>
                    </a:ext>
                  </a:extLst>
                </a:hlinkClick>
              </a:rPr>
              <a:t>Virksomhedsguiden</a:t>
            </a:r>
            <a:r>
              <a:rPr lang="en-GB" sz="900" spc="-10" dirty="0">
                <a:solidFill>
                  <a:schemeClr val="tx2"/>
                </a:solidFill>
                <a:hlinkClick r:id="rId11" history="0">
                  <a:extLst>
                    <a:ext uri="{A12FA001-AC4F-418D-AE19-62706E023703}">
                      <ahyp:hlinkClr xmlns:ahyp="http://schemas.microsoft.com/office/drawing/2018/hyperlinkcolor" val="tx"/>
                    </a:ext>
                  </a:extLst>
                </a:hlinkClick>
              </a:rPr>
              <a:t> (only in Danish)</a:t>
            </a:r>
            <a:endParaRPr lang="da-DK" sz="900" spc="-10" dirty="0">
              <a:solidFill>
                <a:schemeClr val="tx2"/>
              </a:solidFill>
            </a:endParaRPr>
          </a:p>
          <a:p>
            <a:pPr>
              <a:lnSpc>
                <a:spcPct val="106000"/>
              </a:lnSpc>
            </a:pPr>
            <a:endParaRPr lang="da-DK" sz="900" spc="-10" dirty="0">
              <a:solidFill>
                <a:schemeClr val="tx2"/>
              </a:solidFill>
            </a:endParaRPr>
          </a:p>
          <a:p>
            <a:pPr>
              <a:lnSpc>
                <a:spcPct val="106000"/>
              </a:lnSpc>
            </a:pPr>
            <a:endParaRPr lang="da-DK" sz="900" spc="-10" dirty="0">
              <a:solidFill>
                <a:schemeClr val="tx2"/>
              </a:solidFill>
            </a:endParaRPr>
          </a:p>
          <a:p>
            <a:pPr>
              <a:lnSpc>
                <a:spcPct val="106000"/>
              </a:lnSpc>
            </a:pPr>
            <a:endParaRPr lang="da-DK" sz="900" spc="-10" dirty="0">
              <a:solidFill>
                <a:schemeClr val="tx2"/>
              </a:solidFill>
            </a:endParaRPr>
          </a:p>
          <a:p>
            <a:pPr algn="l">
              <a:lnSpc>
                <a:spcPct val="106000"/>
              </a:lnSpc>
            </a:pPr>
            <a:endParaRPr lang="da-DK" sz="900" b="1" spc="-10" dirty="0">
              <a:solidFill>
                <a:schemeClr val="tx2"/>
              </a:solidFill>
              <a:latin typeface="+mj-lt"/>
            </a:endParaRPr>
          </a:p>
          <a:p>
            <a:pPr algn="l">
              <a:lnSpc>
                <a:spcPct val="106000"/>
              </a:lnSpc>
            </a:pPr>
            <a:endParaRPr lang="da-DK" sz="900" b="1" spc="-10" dirty="0">
              <a:solidFill>
                <a:schemeClr val="tx2"/>
              </a:solidFill>
            </a:endParaRPr>
          </a:p>
        </p:txBody>
      </p:sp>
      <p:pic>
        <p:nvPicPr>
          <p:cNvPr id="7" name="Graphic 6">
            <a:extLst>
              <a:ext uri="{FF2B5EF4-FFF2-40B4-BE49-F238E27FC236}">
                <a16:creationId xmlns:a16="http://schemas.microsoft.com/office/drawing/2014/main" id="{0EDF8382-4CA2-4160-DBCB-A070DD0D3A69}"/>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328395" y="4838519"/>
            <a:ext cx="226314" cy="226314"/>
          </a:xfrm>
          <a:prstGeom prst="rect">
            <a:avLst/>
          </a:prstGeom>
        </p:spPr>
      </p:pic>
      <p:pic>
        <p:nvPicPr>
          <p:cNvPr id="2" name="Graphic 15">
            <a:extLst>
              <a:ext uri="{FF2B5EF4-FFF2-40B4-BE49-F238E27FC236}">
                <a16:creationId xmlns:a16="http://schemas.microsoft.com/office/drawing/2014/main" id="{DB03AF96-28C3-4811-FA4D-6235CD2188E1}"/>
              </a:ext>
              <a:ext uri="{C183D7F6-B498-43B3-948B-1728B52AA6E4}">
                <adec:decorative xmlns:adec="http://schemas.microsoft.com/office/drawing/2017/decorative" val="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358308" y="5185778"/>
            <a:ext cx="83482" cy="88700"/>
          </a:xfrm>
          <a:prstGeom prst="rect">
            <a:avLst/>
          </a:prstGeom>
        </p:spPr>
      </p:pic>
      <p:pic>
        <p:nvPicPr>
          <p:cNvPr id="18" name="Graphic 15">
            <a:extLst>
              <a:ext uri="{FF2B5EF4-FFF2-40B4-BE49-F238E27FC236}">
                <a16:creationId xmlns:a16="http://schemas.microsoft.com/office/drawing/2014/main" id="{DD586920-B582-2478-6063-DBDD800AED8A}"/>
              </a:ext>
              <a:ext uri="{C183D7F6-B498-43B3-948B-1728B52AA6E4}">
                <adec:decorative xmlns:adec="http://schemas.microsoft.com/office/drawing/2017/decorative" val="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358762" y="5617847"/>
            <a:ext cx="83482" cy="887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0"/>
              </a:ext>
            </a:extLst>
          </p:cNvPr>
          <p:cNvSpPr>
            <a:spLocks noGrp="1"/>
          </p:cNvSpPr>
          <p:nvPr>
            <p:ph type="sldNum" sz="quarter" idx="12"/>
          </p:nvPr>
        </p:nvSpPr>
        <p:spPr>
          <a:xfrm>
            <a:off x="9179999" y="6340772"/>
            <a:ext cx="2743200" cy="153888"/>
          </a:xfrm>
        </p:spPr>
        <p:txBody>
          <a:bodyPr/>
          <a:lstStyle/>
          <a:p>
            <a:fld id="{5A0D23CF-C5A3-5445-819D-C647D180BB4B}" type="slidenum">
              <a:rPr lang="da-DK" smtClean="0"/>
              <a:t>27</a:t>
            </a:fld>
            <a:endParaRPr lang="da-DK"/>
          </a:p>
        </p:txBody>
      </p:sp>
    </p:spTree>
    <p:custDataLst>
      <p:tags r:id="rId1"/>
    </p:custDataLst>
    <p:extLst>
      <p:ext uri="{BB962C8B-B14F-4D97-AF65-F5344CB8AC3E}">
        <p14:creationId xmlns:p14="http://schemas.microsoft.com/office/powerpoint/2010/main" val="2116643317"/>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sz="1000" b="1" i="0" u="none" strike="noStrike" cap="none" baseline="0" dirty="0">
                <a:solidFill>
                  <a:srgbClr val="5F7D69"/>
                </a:solidFill>
                <a:effectLst/>
                <a:uFill>
                  <a:solidFill>
                    <a:prstClr val="black">
                      <a:alpha val="0"/>
                    </a:prstClr>
                  </a:solidFill>
                </a:uFill>
                <a:latin typeface="IBM Plex Sans"/>
                <a:ea typeface="IBM Plex Sans"/>
                <a:cs typeface="IBM Plex Sans"/>
              </a:rPr>
              <a:t>CLICK TO INSERT NAME OF UNDERTAKING</a:t>
            </a:r>
          </a:p>
        </p:txBody>
      </p:sp>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52091"/>
          </a:xfrm>
        </p:spPr>
        <p:txBody>
          <a:bodyPr/>
          <a:lstStyle/>
          <a:p>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GHG reduction targets (C3)</a:t>
            </a:r>
            <a:endParaRPr lang="da-DK" noProof="0" dirty="0"/>
          </a:p>
        </p:txBody>
      </p:sp>
      <p:sp>
        <p:nvSpPr>
          <p:cNvPr id="8" name="Rectangle 7">
            <a:extLst>
              <a:ext uri="{FF2B5EF4-FFF2-40B4-BE49-F238E27FC236}">
                <a16:creationId xmlns:a16="http://schemas.microsoft.com/office/drawing/2014/main" id="{BB025C9F-7660-F9B6-3803-368E6CE1E2A3}"/>
              </a:ext>
            </a:extLst>
          </p:cNvPr>
          <p:cNvSpPr/>
          <p:nvPr/>
        </p:nvSpPr>
        <p:spPr>
          <a:xfrm>
            <a:off x="518599" y="1016000"/>
            <a:ext cx="7354375" cy="93662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be filled in, if applicable,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cf.</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 </a:t>
            </a:r>
            <a:r>
              <a:rPr lang="en-GB" sz="900" i="0" u="none" strike="noStrike" cap="none" baseline="0" dirty="0">
                <a:solidFill>
                  <a:srgbClr val="FFFFFF"/>
                </a:solidFill>
                <a:effectLst/>
                <a:uFill>
                  <a:solidFill>
                    <a:prstClr val="black">
                      <a:alpha val="0"/>
                    </a:prstClr>
                  </a:solidFill>
                </a:uFill>
                <a:latin typeface="IBM Plex Sans"/>
                <a:ea typeface="IBM Plex Sans"/>
                <a:cs typeface="IBM Plex Sans"/>
              </a:rPr>
              <a:t>the</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Comprehensive Module.</a:t>
            </a:r>
          </a:p>
          <a:p>
            <a:pPr>
              <a:lnSpc>
                <a:spcPct val="106000"/>
              </a:lnSpc>
            </a:pPr>
            <a:endParaRPr lang="da-DK" sz="900" spc="-10" dirty="0">
              <a:solidFill>
                <a:schemeClr val="bg1"/>
              </a:solidFill>
            </a:endParaRPr>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tables below should only be completed if your undertaking has defined a GHG reduction target. If your undertaking only has a reduction target for Scopes 1 and 2, you can delete the part that deals with Scope 3. You can add columns to the table if, for example, you have set two GHG reduction targets for both the short and long term.</a:t>
            </a: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1104041"/>
            <a:ext cx="207455" cy="232601"/>
          </a:xfrm>
          <a:prstGeom prst="rect">
            <a:avLst/>
          </a:prstGeom>
        </p:spPr>
      </p:pic>
      <p:sp>
        <p:nvSpPr>
          <p:cNvPr id="16" name="TextBox 15">
            <a:extLst>
              <a:ext uri="{FF2B5EF4-FFF2-40B4-BE49-F238E27FC236}">
                <a16:creationId xmlns:a16="http://schemas.microsoft.com/office/drawing/2014/main" id="{EF6E33F0-6495-4298-9950-5D60CBFA1352}"/>
              </a:ext>
            </a:extLst>
          </p:cNvPr>
          <p:cNvSpPr txBox="1"/>
          <p:nvPr/>
        </p:nvSpPr>
        <p:spPr>
          <a:xfrm>
            <a:off x="524120" y="2040666"/>
            <a:ext cx="7348850" cy="338433"/>
          </a:xfrm>
          <a:prstGeom prst="rect">
            <a:avLst/>
          </a:prstGeom>
          <a:solidFill>
            <a:srgbClr val="D1DAD4"/>
          </a:solidFill>
          <a:ln w="3175">
            <a:solidFill>
              <a:srgbClr val="1B4528"/>
            </a:solidFill>
          </a:ln>
        </p:spPr>
        <p:txBody>
          <a:bodyPr wrap="square" lIns="36000" tIns="108000" rIns="36000" bIns="9000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GHG reduction targets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(paragraphs 54(a)-(d))</a:t>
            </a:r>
          </a:p>
        </p:txBody>
      </p:sp>
      <p:graphicFrame>
        <p:nvGraphicFramePr>
          <p:cNvPr id="11" name="Table 2">
            <a:extLst>
              <a:ext uri="{FF2B5EF4-FFF2-40B4-BE49-F238E27FC236}">
                <a16:creationId xmlns:a16="http://schemas.microsoft.com/office/drawing/2014/main" id="{A420AFF6-414E-4EC8-A668-F0BFECC8260A}"/>
              </a:ext>
            </a:extLst>
          </p:cNvPr>
          <p:cNvGraphicFramePr>
            <a:graphicFrameLocks noGrp="1"/>
          </p:cNvGraphicFramePr>
          <p:nvPr>
            <p:extLst>
              <p:ext uri="{D42A27DB-BD31-4B8C-83A1-F6EECF244321}">
                <p14:modId xmlns:p14="http://schemas.microsoft.com/office/powerpoint/2010/main" val="2749697589"/>
              </p:ext>
            </p:extLst>
          </p:nvPr>
        </p:nvGraphicFramePr>
        <p:xfrm>
          <a:off x="518599" y="2381648"/>
          <a:ext cx="7354371" cy="2208240"/>
        </p:xfrm>
        <a:graphic>
          <a:graphicData uri="http://schemas.openxmlformats.org/drawingml/2006/table">
            <a:tbl>
              <a:tblPr firstRow="1" firstCol="1">
                <a:tableStyleId>{2A488322-F2BA-4B5B-9748-0D474271808F}</a:tableStyleId>
              </a:tblPr>
              <a:tblGrid>
                <a:gridCol w="2451457">
                  <a:extLst>
                    <a:ext uri="{9D8B030D-6E8A-4147-A177-3AD203B41FA5}">
                      <a16:colId xmlns:a16="http://schemas.microsoft.com/office/drawing/2014/main" val="1902117154"/>
                    </a:ext>
                  </a:extLst>
                </a:gridCol>
                <a:gridCol w="2451457">
                  <a:extLst>
                    <a:ext uri="{9D8B030D-6E8A-4147-A177-3AD203B41FA5}">
                      <a16:colId xmlns:a16="http://schemas.microsoft.com/office/drawing/2014/main" val="1904521774"/>
                    </a:ext>
                  </a:extLst>
                </a:gridCol>
                <a:gridCol w="2451457">
                  <a:extLst>
                    <a:ext uri="{9D8B030D-6E8A-4147-A177-3AD203B41FA5}">
                      <a16:colId xmlns:a16="http://schemas.microsoft.com/office/drawing/2014/main" val="2605332690"/>
                    </a:ext>
                  </a:extLst>
                </a:gridCol>
              </a:tblGrid>
              <a:tr h="346320">
                <a:tc>
                  <a:txBody>
                    <a:bodyPr/>
                    <a:lstStyle/>
                    <a:p>
                      <a:pPr algn="l"/>
                      <a:endParaRPr lang="da-DK" sz="900" b="0" kern="1200" spc="-10" noProof="0" dirty="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Reduction targets for the year </a:t>
                      </a:r>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[20xx]</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err="1">
                          <a:solidFill>
                            <a:srgbClr val="1B4528"/>
                          </a:solidFill>
                          <a:effectLst/>
                          <a:uFill>
                            <a:solidFill>
                              <a:prstClr val="black">
                                <a:alpha val="0"/>
                              </a:prstClr>
                            </a:solidFill>
                          </a:uFill>
                          <a:latin typeface="IBM Plex Sans"/>
                          <a:ea typeface="IBM Plex Sans"/>
                          <a:cs typeface="IBM Plex Sans"/>
                        </a:rPr>
                        <a:t>CO₂eq</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 emissions in baseline year</a:t>
                      </a:r>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 [Insert baseline year] </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3642311251"/>
                  </a:ext>
                </a:extLst>
              </a:tr>
              <a:tr h="346320">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Scope 1 </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the GHG reduction target and the unit you have chosen for calculating your reduction target, e.g. tonnes or % (paragraphs 54(a) and 54(c))]</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tonnes of </a:t>
                      </a:r>
                      <a:r>
                        <a:rPr lang="en-GB" sz="900" b="0" i="0" u="none" strike="noStrike" cap="none" baseline="0" dirty="0" err="1">
                          <a:solidFill>
                            <a:srgbClr val="2D55FF"/>
                          </a:solidFill>
                          <a:effectLst/>
                          <a:uFill>
                            <a:solidFill>
                              <a:prstClr val="black">
                                <a:alpha val="0"/>
                              </a:prstClr>
                            </a:solidFill>
                          </a:uFill>
                          <a:latin typeface="IBM Plex Sans"/>
                          <a:ea typeface="IBM Plex Sans"/>
                          <a:cs typeface="IBM Plex Sans"/>
                        </a:rPr>
                        <a:t>CO₂eq</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 in baseline year (paragraph 54(b))]</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r h="346320">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Scope 2</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the GHG reduction target and the unit you have chosen for calculating your reduction target, e.g. tonnes or % (paragraphs 54(a) and 54(c))]</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tonnes of </a:t>
                      </a:r>
                      <a:r>
                        <a:rPr lang="en-GB" sz="900" b="0" i="0" u="none" strike="noStrike" cap="none" baseline="0" dirty="0" err="1">
                          <a:solidFill>
                            <a:srgbClr val="2D55FF"/>
                          </a:solidFill>
                          <a:effectLst/>
                          <a:uFill>
                            <a:solidFill>
                              <a:prstClr val="black">
                                <a:alpha val="0"/>
                              </a:prstClr>
                            </a:solidFill>
                          </a:uFill>
                          <a:latin typeface="IBM Plex Sans"/>
                          <a:ea typeface="IBM Plex Sans"/>
                          <a:cs typeface="IBM Plex Sans"/>
                        </a:rPr>
                        <a:t>CO₂eq</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 in baseline year (paragraph 54(b))]</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224136269"/>
                  </a:ext>
                </a:extLst>
              </a:tr>
              <a:tr h="346320">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Scope 3</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the GHG reduction target and the unit you have chosen for calculating your reduction target, e.g. tonnes or % (paragraphs 54(a) and 54(c))]</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tonnes of </a:t>
                      </a:r>
                      <a:r>
                        <a:rPr lang="en-GB" sz="900" b="0" i="0" u="none" strike="noStrike" cap="none" baseline="0" dirty="0" err="1">
                          <a:solidFill>
                            <a:srgbClr val="2D55FF"/>
                          </a:solidFill>
                          <a:effectLst/>
                          <a:uFill>
                            <a:solidFill>
                              <a:prstClr val="black">
                                <a:alpha val="0"/>
                              </a:prstClr>
                            </a:solidFill>
                          </a:uFill>
                          <a:latin typeface="IBM Plex Sans"/>
                          <a:ea typeface="IBM Plex Sans"/>
                          <a:cs typeface="IBM Plex Sans"/>
                        </a:rPr>
                        <a:t>CO₂eq</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 in baseline year (paragraph 54(b))]</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bl>
          </a:graphicData>
        </a:graphic>
      </p:graphicFrame>
      <p:graphicFrame>
        <p:nvGraphicFramePr>
          <p:cNvPr id="7" name="Table 21">
            <a:extLst>
              <a:ext uri="{FF2B5EF4-FFF2-40B4-BE49-F238E27FC236}">
                <a16:creationId xmlns:a16="http://schemas.microsoft.com/office/drawing/2014/main" id="{C5FA6A58-54C9-F06A-6108-64DA6FC7E9AC}"/>
              </a:ext>
            </a:extLst>
          </p:cNvPr>
          <p:cNvGraphicFramePr>
            <a:graphicFrameLocks noGrp="1"/>
          </p:cNvGraphicFramePr>
          <p:nvPr>
            <p:extLst>
              <p:ext uri="{D42A27DB-BD31-4B8C-83A1-F6EECF244321}">
                <p14:modId xmlns:p14="http://schemas.microsoft.com/office/powerpoint/2010/main" val="75861882"/>
              </p:ext>
            </p:extLst>
          </p:nvPr>
        </p:nvGraphicFramePr>
        <p:xfrm>
          <a:off x="518599" y="4799943"/>
          <a:ext cx="7354374" cy="1224000"/>
        </p:xfrm>
        <a:graphic>
          <a:graphicData uri="http://schemas.openxmlformats.org/drawingml/2006/table">
            <a:tbl>
              <a:tblPr firstRow="1">
                <a:tableStyleId>{2A488322-F2BA-4B5B-9748-0D474271808F}</a:tableStyleId>
              </a:tblPr>
              <a:tblGrid>
                <a:gridCol w="7354374">
                  <a:extLst>
                    <a:ext uri="{9D8B030D-6E8A-4147-A177-3AD203B41FA5}">
                      <a16:colId xmlns:a16="http://schemas.microsoft.com/office/drawing/2014/main" val="2119413191"/>
                    </a:ext>
                  </a:extLst>
                </a:gridCol>
              </a:tblGrid>
              <a:tr h="306000">
                <a:tc>
                  <a:txBody>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List of main actions implemented by </a:t>
                      </a:r>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[Insert name of undertaking] </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to achieve its GHG reduction targets</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(paragraph 54(e))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306000">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[Action A]</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306000">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[Action B]</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4102862783"/>
                  </a:ext>
                </a:extLst>
              </a:tr>
              <a:tr h="306000">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[Action C]</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991883100"/>
                  </a:ext>
                </a:extLst>
              </a:tr>
            </a:tbl>
          </a:graphicData>
        </a:graphic>
      </p:graphicFrame>
      <p:sp>
        <p:nvSpPr>
          <p:cNvPr id="4" name="Rectangle 2">
            <a:extLst>
              <a:ext uri="{FF2B5EF4-FFF2-40B4-BE49-F238E27FC236}">
                <a16:creationId xmlns:a16="http://schemas.microsoft.com/office/drawing/2014/main" id="{68E1EA8E-D20C-9290-04AB-2476B5D65892}"/>
              </a:ext>
            </a:extLst>
          </p:cNvPr>
          <p:cNvSpPr/>
          <p:nvPr/>
        </p:nvSpPr>
        <p:spPr>
          <a:xfrm>
            <a:off x="8172996" y="1012718"/>
            <a:ext cx="3511004" cy="4360340"/>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Defined terms</a:t>
            </a:r>
          </a:p>
          <a:p>
            <a:pPr algn="l">
              <a:lnSpc>
                <a:spcPct val="106000"/>
              </a:lnSpc>
            </a:pPr>
            <a:endParaRPr lang="da-DK" sz="900" b="1" spc="-10" dirty="0">
              <a:solidFill>
                <a:schemeClr val="tx2"/>
              </a:solidFill>
              <a:latin typeface="+mj-lt"/>
            </a:endParaRPr>
          </a:p>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GHG reduction targets</a:t>
            </a: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With a GHG reduction target, you commit to reducing your undertaking’s </a:t>
            </a:r>
            <a:r>
              <a:rPr lang="en-GB" sz="900" b="0" i="0" u="none" strike="noStrike" cap="none" baseline="0" dirty="0" err="1">
                <a:solidFill>
                  <a:srgbClr val="1B4528"/>
                </a:solidFill>
                <a:effectLst/>
                <a:uFill>
                  <a:solidFill>
                    <a:prstClr val="black">
                      <a:alpha val="0"/>
                    </a:prstClr>
                  </a:solidFill>
                </a:uFill>
                <a:latin typeface="IBM Plex Sans"/>
                <a:ea typeface="IBM Plex Sans"/>
                <a:cs typeface="IBM Plex Sans"/>
              </a:rPr>
              <a:t>CO₂eq</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emissions compared to your chosen baseline year. </a:t>
            </a:r>
          </a:p>
          <a:p>
            <a:pPr>
              <a:lnSpc>
                <a:spcPct val="106000"/>
              </a:lnSpc>
            </a:pPr>
            <a:endParaRPr lang="da-DK" sz="900" spc="-10" dirty="0">
              <a:solidFill>
                <a:schemeClr val="tx2"/>
              </a:solidFill>
              <a:latin typeface="+mj-lt"/>
            </a:endParaRPr>
          </a:p>
          <a:p>
            <a:pPr>
              <a:lnSpc>
                <a:spcPct val="106000"/>
              </a:lnSpc>
            </a:pPr>
            <a:r>
              <a:rPr lang="en-GB" sz="900" spc="-10" dirty="0">
                <a:solidFill>
                  <a:srgbClr val="1B4529"/>
                </a:solidFill>
                <a:latin typeface="+mj-lt"/>
                <a:hlinkClick r:id="rId5" history="0">
                  <a:extLst>
                    <a:ext uri="{A12FA001-AC4F-418D-AE19-62706E023703}">
                      <ahyp:hlinkClr xmlns:ahyp="http://schemas.microsoft.com/office/drawing/2018/hyperlinkcolor" val="tx"/>
                    </a:ext>
                  </a:extLst>
                </a:hlinkClick>
              </a:rPr>
              <a:t>Read more about GHG reduction targets on </a:t>
            </a:r>
            <a:r>
              <a:rPr lang="en-GB" sz="900" spc="-10" dirty="0" err="1">
                <a:solidFill>
                  <a:srgbClr val="1B4529"/>
                </a:solidFill>
                <a:latin typeface="+mj-lt"/>
                <a:hlinkClick r:id="rId5" history="0">
                  <a:extLst>
                    <a:ext uri="{A12FA001-AC4F-418D-AE19-62706E023703}">
                      <ahyp:hlinkClr xmlns:ahyp="http://schemas.microsoft.com/office/drawing/2018/hyperlinkcolor" val="tx"/>
                    </a:ext>
                  </a:extLst>
                </a:hlinkClick>
              </a:rPr>
              <a:t>Virksomhedsguiden</a:t>
            </a:r>
            <a:r>
              <a:rPr lang="en-GB" sz="900" spc="-10" dirty="0">
                <a:solidFill>
                  <a:srgbClr val="1B4529"/>
                </a:solidFill>
                <a:latin typeface="+mj-lt"/>
                <a:hlinkClick r:id="rId5" history="0">
                  <a:extLst>
                    <a:ext uri="{A12FA001-AC4F-418D-AE19-62706E023703}">
                      <ahyp:hlinkClr xmlns:ahyp="http://schemas.microsoft.com/office/drawing/2018/hyperlinkcolor" val="tx"/>
                    </a:ext>
                  </a:extLst>
                </a:hlinkClick>
              </a:rPr>
              <a:t> (only in Danish)</a:t>
            </a:r>
            <a:endParaRPr lang="da-DK" sz="900" spc="-10" dirty="0">
              <a:solidFill>
                <a:srgbClr val="1B4529"/>
              </a:solidFill>
              <a:latin typeface="+mj-lt"/>
            </a:endParaRPr>
          </a:p>
          <a:p>
            <a:pPr>
              <a:lnSpc>
                <a:spcPct val="106000"/>
              </a:lnSpc>
            </a:pPr>
            <a:endParaRPr lang="da-DK" sz="900" spc="-10" dirty="0">
              <a:solidFill>
                <a:schemeClr val="tx2"/>
              </a:solidFill>
              <a:latin typeface="+mj-lt"/>
            </a:endParaRP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Most of your undertaking’s </a:t>
            </a:r>
            <a:r>
              <a:rPr lang="en-GB" sz="900" b="0" i="0" u="none" strike="noStrike" cap="none" baseline="0" dirty="0" err="1">
                <a:solidFill>
                  <a:srgbClr val="1B4528"/>
                </a:solidFill>
                <a:effectLst/>
                <a:uFill>
                  <a:solidFill>
                    <a:prstClr val="black">
                      <a:alpha val="0"/>
                    </a:prstClr>
                  </a:solidFill>
                </a:uFill>
                <a:latin typeface="IBM Plex Sans"/>
                <a:ea typeface="IBM Plex Sans"/>
                <a:cs typeface="IBM Plex Sans"/>
              </a:rPr>
              <a:t>CO₂eq</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emissions will often come from your value chain (Scope 3). Therefore, considerable </a:t>
            </a:r>
            <a:r>
              <a:rPr lang="en-GB" sz="900" b="0" i="0" u="none" strike="noStrike" cap="none" baseline="0" dirty="0" err="1">
                <a:solidFill>
                  <a:srgbClr val="1B4528"/>
                </a:solidFill>
                <a:effectLst/>
                <a:uFill>
                  <a:solidFill>
                    <a:prstClr val="black">
                      <a:alpha val="0"/>
                    </a:prstClr>
                  </a:solidFill>
                </a:uFill>
                <a:latin typeface="IBM Plex Sans"/>
                <a:ea typeface="IBM Plex Sans"/>
                <a:cs typeface="IBM Plex Sans"/>
              </a:rPr>
              <a:t>CO₂eq</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reductions may be achieved by working with your Scope 3 emissions in  a focused and structured manner. </a:t>
            </a:r>
          </a:p>
          <a:p>
            <a:pPr algn="l">
              <a:lnSpc>
                <a:spcPct val="106000"/>
              </a:lnSpc>
            </a:pPr>
            <a:endParaRPr lang="da-DK" sz="900" spc="-10" dirty="0">
              <a:solidFill>
                <a:schemeClr val="tx2"/>
              </a:solidFill>
              <a:latin typeface="+mj-lt"/>
            </a:endParaRPr>
          </a:p>
          <a:p>
            <a:pPr>
              <a:lnSpc>
                <a:spcPct val="106000"/>
              </a:lnSpc>
            </a:pPr>
            <a:r>
              <a:rPr lang="en-GB" sz="900" dirty="0">
                <a:solidFill>
                  <a:srgbClr val="1B4529"/>
                </a:solidFill>
                <a:hlinkClick r:id="rId6" history="0">
                  <a:extLst>
                    <a:ext uri="{A12FA001-AC4F-418D-AE19-62706E023703}">
                      <ahyp:hlinkClr xmlns:ahyp="http://schemas.microsoft.com/office/drawing/2018/hyperlinkcolor" val="tx"/>
                    </a:ext>
                  </a:extLst>
                </a:hlinkClick>
              </a:rPr>
              <a:t>Read more about reducing Scope 3 </a:t>
            </a:r>
            <a:r>
              <a:rPr lang="en-GB" sz="900" dirty="0" err="1">
                <a:solidFill>
                  <a:srgbClr val="1B4529"/>
                </a:solidFill>
                <a:hlinkClick r:id="rId6" history="0">
                  <a:extLst>
                    <a:ext uri="{A12FA001-AC4F-418D-AE19-62706E023703}">
                      <ahyp:hlinkClr xmlns:ahyp="http://schemas.microsoft.com/office/drawing/2018/hyperlinkcolor" val="tx"/>
                    </a:ext>
                  </a:extLst>
                </a:hlinkClick>
              </a:rPr>
              <a:t>CO₂eq</a:t>
            </a:r>
            <a:r>
              <a:rPr lang="en-GB" sz="900" dirty="0">
                <a:solidFill>
                  <a:srgbClr val="1B4529"/>
                </a:solidFill>
                <a:hlinkClick r:id="rId6" history="0">
                  <a:extLst>
                    <a:ext uri="{A12FA001-AC4F-418D-AE19-62706E023703}">
                      <ahyp:hlinkClr xmlns:ahyp="http://schemas.microsoft.com/office/drawing/2018/hyperlinkcolor" val="tx"/>
                    </a:ext>
                  </a:extLst>
                </a:hlinkClick>
              </a:rPr>
              <a:t> emissions on  </a:t>
            </a:r>
            <a:r>
              <a:rPr lang="en-GB" sz="900" dirty="0" err="1">
                <a:solidFill>
                  <a:srgbClr val="1B4529"/>
                </a:solidFill>
                <a:hlinkClick r:id="rId6" history="0">
                  <a:extLst>
                    <a:ext uri="{A12FA001-AC4F-418D-AE19-62706E023703}">
                      <ahyp:hlinkClr xmlns:ahyp="http://schemas.microsoft.com/office/drawing/2018/hyperlinkcolor" val="tx"/>
                    </a:ext>
                  </a:extLst>
                </a:hlinkClick>
              </a:rPr>
              <a:t>Virksomhedsguiden</a:t>
            </a:r>
            <a:r>
              <a:rPr lang="en-GB" sz="900" dirty="0">
                <a:solidFill>
                  <a:srgbClr val="1B4529"/>
                </a:solidFill>
                <a:hlinkClick r:id="rId6" history="0">
                  <a:extLst>
                    <a:ext uri="{A12FA001-AC4F-418D-AE19-62706E023703}">
                      <ahyp:hlinkClr xmlns:ahyp="http://schemas.microsoft.com/office/drawing/2018/hyperlinkcolor" val="tx"/>
                    </a:ext>
                  </a:extLst>
                </a:hlinkClick>
              </a:rPr>
              <a:t> (only in Danish)</a:t>
            </a:r>
            <a:endParaRPr lang="hr-HR" sz="900" dirty="0">
              <a:solidFill>
                <a:srgbClr val="1B4529"/>
              </a:solidFill>
            </a:endParaRPr>
          </a:p>
          <a:p>
            <a:pPr>
              <a:lnSpc>
                <a:spcPct val="106000"/>
              </a:lnSpc>
            </a:pPr>
            <a:endParaRPr lang="da-DK" sz="900" b="1" spc="-10" dirty="0">
              <a:solidFill>
                <a:schemeClr val="tx2"/>
              </a:solidFill>
              <a:highlight>
                <a:srgbClr val="FFFF00"/>
              </a:highlight>
              <a:latin typeface="+mj-lt"/>
            </a:endParaRPr>
          </a:p>
          <a:p>
            <a:pPr algn="l">
              <a:lnSpc>
                <a:spcPct val="106000"/>
              </a:lnSpc>
            </a:pPr>
            <a:endParaRPr lang="da-DK" sz="900" b="1" spc="-10" dirty="0">
              <a:solidFill>
                <a:schemeClr val="tx2"/>
              </a:solidFill>
              <a:latin typeface="+mj-lt"/>
            </a:endParaRPr>
          </a:p>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Baseline year</a:t>
            </a:r>
            <a:endParaRPr lang="da-DK" sz="900" b="1" spc="-10" dirty="0">
              <a:solidFill>
                <a:schemeClr val="tx2"/>
              </a:solidFill>
              <a:latin typeface="+mj-lt"/>
            </a:endParaRP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A baseline year is the year against which you choose to measure your undertaking’s GHG reduction targets. </a:t>
            </a: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You shall have calculated your undertaking’s </a:t>
            </a:r>
            <a:r>
              <a:rPr lang="en-GB" sz="900" b="0" i="0" u="none" strike="noStrike" cap="none" baseline="0" dirty="0" err="1">
                <a:solidFill>
                  <a:srgbClr val="1B4528"/>
                </a:solidFill>
                <a:effectLst/>
                <a:uFill>
                  <a:solidFill>
                    <a:prstClr val="black">
                      <a:alpha val="0"/>
                    </a:prstClr>
                  </a:solidFill>
                </a:uFill>
                <a:latin typeface="IBM Plex Sans"/>
                <a:ea typeface="IBM Plex Sans"/>
                <a:cs typeface="IBM Plex Sans"/>
              </a:rPr>
              <a:t>CO₂eq</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emissions for your chosen baseline year. In general, the baseline year should be a recent year that is representative of your undertaking’s </a:t>
            </a:r>
            <a:r>
              <a:rPr lang="en-GB" sz="900" b="0" i="0" u="none" strike="noStrike" cap="none" baseline="0" dirty="0" err="1">
                <a:solidFill>
                  <a:srgbClr val="1B4528"/>
                </a:solidFill>
                <a:effectLst/>
                <a:uFill>
                  <a:solidFill>
                    <a:prstClr val="black">
                      <a:alpha val="0"/>
                    </a:prstClr>
                  </a:solidFill>
                </a:uFill>
                <a:latin typeface="IBM Plex Sans"/>
                <a:ea typeface="IBM Plex Sans"/>
                <a:cs typeface="IBM Plex Sans"/>
              </a:rPr>
              <a:t>CO₂eq</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emissions (paragraph 220).</a:t>
            </a:r>
          </a:p>
          <a:p>
            <a:pPr algn="l">
              <a:lnSpc>
                <a:spcPct val="106000"/>
              </a:lnSpc>
            </a:pPr>
            <a:endParaRPr lang="da-DK" sz="900" b="1" spc="-10" dirty="0">
              <a:solidFill>
                <a:schemeClr val="tx2"/>
              </a:solidFill>
              <a:latin typeface="+mj-lt"/>
            </a:endParaRPr>
          </a:p>
          <a:p>
            <a:pPr algn="l">
              <a:lnSpc>
                <a:spcPct val="106000"/>
              </a:lnSpc>
            </a:pPr>
            <a:endParaRPr lang="da-DK" sz="900" spc="-10" dirty="0">
              <a:solidFill>
                <a:schemeClr val="tx2"/>
              </a:solidFill>
            </a:endParaRPr>
          </a:p>
        </p:txBody>
      </p:sp>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59606" y="1121436"/>
            <a:ext cx="257747" cy="232600"/>
          </a:xfrm>
          <a:prstGeom prst="rect">
            <a:avLst/>
          </a:prstGeom>
        </p:spPr>
      </p:pic>
      <p:pic>
        <p:nvPicPr>
          <p:cNvPr id="13" name="Graphic 15">
            <a:extLst>
              <a:ext uri="{FF2B5EF4-FFF2-40B4-BE49-F238E27FC236}">
                <a16:creationId xmlns:a16="http://schemas.microsoft.com/office/drawing/2014/main" id="{C5A6CE8B-4C0E-D433-5B9A-5EF3A57FE556}"/>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346738" y="2180217"/>
            <a:ext cx="83482" cy="88700"/>
          </a:xfrm>
          <a:prstGeom prst="rect">
            <a:avLst/>
          </a:prstGeom>
        </p:spPr>
      </p:pic>
      <p:pic>
        <p:nvPicPr>
          <p:cNvPr id="14" name="Graphic 15">
            <a:extLst>
              <a:ext uri="{FF2B5EF4-FFF2-40B4-BE49-F238E27FC236}">
                <a16:creationId xmlns:a16="http://schemas.microsoft.com/office/drawing/2014/main" id="{B390DDAD-7009-E312-C5C6-3FDAAC258842}"/>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346738" y="3501020"/>
            <a:ext cx="83482" cy="88700"/>
          </a:xfrm>
          <a:prstGeom prst="rect">
            <a:avLst/>
          </a:prstGeom>
        </p:spPr>
      </p:pic>
      <p:sp>
        <p:nvSpPr>
          <p:cNvPr id="9" name="Rectangle 2">
            <a:extLst>
              <a:ext uri="{FF2B5EF4-FFF2-40B4-BE49-F238E27FC236}">
                <a16:creationId xmlns:a16="http://schemas.microsoft.com/office/drawing/2014/main" id="{E8BE28CE-0582-4F21-90CD-2B1A12441467}"/>
              </a:ext>
            </a:extLst>
          </p:cNvPr>
          <p:cNvSpPr/>
          <p:nvPr/>
        </p:nvSpPr>
        <p:spPr>
          <a:xfrm>
            <a:off x="8169275" y="5511308"/>
            <a:ext cx="3514725" cy="867563"/>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Possible data sources</a:t>
            </a:r>
          </a:p>
          <a:p>
            <a:pPr algn="l">
              <a:lnSpc>
                <a:spcPct val="106000"/>
              </a:lnSpc>
            </a:pPr>
            <a:endParaRPr lang="da-DK" sz="900" b="1" spc="-10" dirty="0">
              <a:solidFill>
                <a:schemeClr val="tx2"/>
              </a:solidFill>
              <a:latin typeface="+mj-lt"/>
            </a:endParaRPr>
          </a:p>
          <a:p>
            <a:pPr>
              <a:lnSpc>
                <a:spcPct val="106000"/>
              </a:lnSpc>
            </a:pPr>
            <a:r>
              <a:rPr lang="en-GB" sz="900" spc="-10" dirty="0">
                <a:solidFill>
                  <a:schemeClr val="tx2"/>
                </a:solidFill>
                <a:hlinkClick r:id="rId11" history="0">
                  <a:extLst>
                    <a:ext uri="{A12FA001-AC4F-418D-AE19-62706E023703}">
                      <ahyp:hlinkClr xmlns:ahyp="http://schemas.microsoft.com/office/drawing/2018/hyperlinkcolor" val="tx"/>
                    </a:ext>
                  </a:extLst>
                </a:hlinkClick>
              </a:rPr>
              <a:t>You can use the free Climate Compass tool to set a GHG reduction target for your undertaking.</a:t>
            </a:r>
            <a:endParaRPr lang="da-DK" sz="900" spc="-10" dirty="0">
              <a:solidFill>
                <a:schemeClr val="tx2"/>
              </a:solidFill>
            </a:endParaRPr>
          </a:p>
          <a:p>
            <a:pPr algn="l">
              <a:lnSpc>
                <a:spcPct val="106000"/>
              </a:lnSpc>
            </a:pPr>
            <a:endParaRPr lang="da-DK" sz="900" spc="-10" dirty="0">
              <a:solidFill>
                <a:schemeClr val="tx2"/>
              </a:solidFill>
            </a:endParaRPr>
          </a:p>
          <a:p>
            <a:pPr algn="l">
              <a:lnSpc>
                <a:spcPct val="106000"/>
              </a:lnSpc>
            </a:pPr>
            <a:endParaRPr lang="da-DK" sz="900" b="1" spc="-10" dirty="0">
              <a:solidFill>
                <a:schemeClr val="tx2"/>
              </a:solidFill>
              <a:latin typeface="+mj-lt"/>
            </a:endParaRPr>
          </a:p>
          <a:p>
            <a:pPr algn="l">
              <a:lnSpc>
                <a:spcPct val="106000"/>
              </a:lnSpc>
            </a:pPr>
            <a:endParaRPr lang="da-DK" sz="900" b="1" spc="-10" dirty="0">
              <a:solidFill>
                <a:schemeClr val="tx2"/>
              </a:solidFill>
            </a:endParaRPr>
          </a:p>
        </p:txBody>
      </p:sp>
      <p:pic>
        <p:nvPicPr>
          <p:cNvPr id="15" name="Graphic 6">
            <a:extLst>
              <a:ext uri="{FF2B5EF4-FFF2-40B4-BE49-F238E27FC236}">
                <a16:creationId xmlns:a16="http://schemas.microsoft.com/office/drawing/2014/main" id="{6B49538F-9475-D0DD-2F01-81B00432674C}"/>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259606" y="5582903"/>
            <a:ext cx="226314" cy="226314"/>
          </a:xfrm>
          <a:prstGeom prst="rect">
            <a:avLst/>
          </a:prstGeom>
        </p:spPr>
      </p:pic>
      <p:pic>
        <p:nvPicPr>
          <p:cNvPr id="12" name="Graphic 15">
            <a:extLst>
              <a:ext uri="{FF2B5EF4-FFF2-40B4-BE49-F238E27FC236}">
                <a16:creationId xmlns:a16="http://schemas.microsoft.com/office/drawing/2014/main" id="{47668B42-9F93-9EFF-BE51-3573C8714E93}"/>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388479" y="5935243"/>
            <a:ext cx="83482" cy="88700"/>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0"/>
              </a:ext>
            </a:extLst>
          </p:cNvPr>
          <p:cNvSpPr>
            <a:spLocks noGrp="1"/>
          </p:cNvSpPr>
          <p:nvPr>
            <p:ph type="sldNum" sz="quarter" idx="12"/>
          </p:nvPr>
        </p:nvSpPr>
        <p:spPr/>
        <p:txBody>
          <a:bodyPr/>
          <a:lstStyle/>
          <a:p>
            <a:fld id="{5A0D23CF-C5A3-5445-819D-C647D180BB4B}" type="slidenum">
              <a:rPr lang="da-DK" smtClean="0"/>
              <a:t>28</a:t>
            </a:fld>
            <a:endParaRPr lang="da-DK"/>
          </a:p>
        </p:txBody>
      </p:sp>
    </p:spTree>
    <p:custDataLst>
      <p:tags r:id="rId1"/>
    </p:custDataLst>
    <p:extLst>
      <p:ext uri="{BB962C8B-B14F-4D97-AF65-F5344CB8AC3E}">
        <p14:creationId xmlns:p14="http://schemas.microsoft.com/office/powerpoint/2010/main" val="3123940995"/>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sz="1000" b="1" i="0" u="none" strike="noStrike" cap="none" baseline="0">
                <a:solidFill>
                  <a:srgbClr val="5F7D69"/>
                </a:solidFill>
                <a:effectLst/>
                <a:uFill>
                  <a:solidFill>
                    <a:prstClr val="black">
                      <a:alpha val="0"/>
                    </a:prstClr>
                  </a:solidFill>
                </a:uFill>
                <a:latin typeface="IBM Plex Sans"/>
                <a:ea typeface="IBM Plex Sans"/>
                <a:cs typeface="IBM Plex Sans"/>
              </a:rPr>
              <a:t>CLICK TO INSERT NAME OF UNDERTAKING</a:t>
            </a:r>
          </a:p>
        </p:txBody>
      </p:sp>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52091"/>
          </a:xfrm>
        </p:spPr>
        <p:txBody>
          <a:bodyPr/>
          <a:lstStyle/>
          <a:p>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Climate transition (C3)</a:t>
            </a:r>
            <a:endParaRPr lang="da-DK" noProof="0" dirty="0"/>
          </a:p>
        </p:txBody>
      </p:sp>
      <p:sp>
        <p:nvSpPr>
          <p:cNvPr id="8" name="Rectangle 7">
            <a:extLst>
              <a:ext uri="{FF2B5EF4-FFF2-40B4-BE49-F238E27FC236}">
                <a16:creationId xmlns:a16="http://schemas.microsoft.com/office/drawing/2014/main" id="{BB025C9F-7660-F9B6-3803-368E6CE1E2A3}"/>
              </a:ext>
            </a:extLst>
          </p:cNvPr>
          <p:cNvSpPr/>
          <p:nvPr/>
        </p:nvSpPr>
        <p:spPr>
          <a:xfrm>
            <a:off x="518599" y="1016001"/>
            <a:ext cx="7354375" cy="86050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be filled in, if applicable,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cf.</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 </a:t>
            </a:r>
            <a:r>
              <a:rPr lang="en-GB" sz="900" i="0" u="none" strike="noStrike" cap="none" baseline="0" dirty="0">
                <a:solidFill>
                  <a:srgbClr val="FFFFFF"/>
                </a:solidFill>
                <a:effectLst/>
                <a:uFill>
                  <a:solidFill>
                    <a:prstClr val="black">
                      <a:alpha val="0"/>
                    </a:prstClr>
                  </a:solidFill>
                </a:uFill>
                <a:latin typeface="IBM Plex Sans"/>
                <a:ea typeface="IBM Plex Sans"/>
                <a:cs typeface="IBM Plex Sans"/>
              </a:rPr>
              <a:t>the</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Comprehensive Module.</a:t>
            </a:r>
          </a:p>
          <a:p>
            <a:pPr>
              <a:lnSpc>
                <a:spcPct val="106000"/>
              </a:lnSpc>
            </a:pPr>
            <a:endParaRPr lang="da-DK" sz="900" spc="-10" dirty="0">
              <a:solidFill>
                <a:schemeClr val="bg1"/>
              </a:solidFill>
            </a:endParaRPr>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This disclosure should only be filled in if your undertaking operates in a high climate impact sector, see NACE sections A to H and L (see details in the box on the right) and has adopted a transition plan for climate change mitigation.</a:t>
            </a:r>
          </a:p>
          <a:p>
            <a:pPr marL="228600" indent="-228600">
              <a:lnSpc>
                <a:spcPct val="106000"/>
              </a:lnSpc>
              <a:buFont typeface="+mj-lt"/>
              <a:buAutoNum type="alphaLcParenR"/>
            </a:pPr>
            <a:endParaRPr lang="da-DK" sz="900" spc="-10" dirty="0">
              <a:solidFill>
                <a:schemeClr val="bg1"/>
              </a:solidFill>
            </a:endParaRP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1104041"/>
            <a:ext cx="207455" cy="232601"/>
          </a:xfrm>
          <a:prstGeom prst="rect">
            <a:avLst/>
          </a:prstGeom>
        </p:spPr>
      </p:pic>
      <p:graphicFrame>
        <p:nvGraphicFramePr>
          <p:cNvPr id="12" name="Table 21">
            <a:extLst>
              <a:ext uri="{FF2B5EF4-FFF2-40B4-BE49-F238E27FC236}">
                <a16:creationId xmlns:a16="http://schemas.microsoft.com/office/drawing/2014/main" id="{EF0A7234-75D3-BD9B-6E3A-4C179BDAF467}"/>
              </a:ext>
            </a:extLst>
          </p:cNvPr>
          <p:cNvGraphicFramePr>
            <a:graphicFrameLocks noGrp="1"/>
          </p:cNvGraphicFramePr>
          <p:nvPr>
            <p:extLst>
              <p:ext uri="{D42A27DB-BD31-4B8C-83A1-F6EECF244321}">
                <p14:modId xmlns:p14="http://schemas.microsoft.com/office/powerpoint/2010/main" val="2624778950"/>
              </p:ext>
            </p:extLst>
          </p:nvPr>
        </p:nvGraphicFramePr>
        <p:xfrm>
          <a:off x="518593" y="1964271"/>
          <a:ext cx="7354374" cy="1474065"/>
        </p:xfrm>
        <a:graphic>
          <a:graphicData uri="http://schemas.openxmlformats.org/drawingml/2006/table">
            <a:tbl>
              <a:tblPr firstRow="1">
                <a:tableStyleId>{2A488322-F2BA-4B5B-9748-0D474271808F}</a:tableStyleId>
              </a:tblPr>
              <a:tblGrid>
                <a:gridCol w="7354374">
                  <a:extLst>
                    <a:ext uri="{9D8B030D-6E8A-4147-A177-3AD203B41FA5}">
                      <a16:colId xmlns:a16="http://schemas.microsoft.com/office/drawing/2014/main" val="2119413191"/>
                    </a:ext>
                  </a:extLst>
                </a:gridCol>
              </a:tblGrid>
              <a:tr h="278665">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[Insert name of undertaking]’s </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Transition plan for climate change mitigation</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(paragraph 55)</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1195400">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description of your undertaking’s plan for climate change mitigation, including a description of how the undertaking contributes to reducing </a:t>
                      </a:r>
                      <a:r>
                        <a:rPr lang="en-GB" sz="900" b="0" i="0" u="none" strike="noStrike" cap="none" baseline="0" dirty="0" err="1">
                          <a:solidFill>
                            <a:srgbClr val="2D55FF"/>
                          </a:solidFill>
                          <a:effectLst/>
                          <a:uFill>
                            <a:solidFill>
                              <a:prstClr val="black">
                                <a:alpha val="0"/>
                              </a:prstClr>
                            </a:solidFill>
                          </a:uFill>
                          <a:latin typeface="IBM Plex Sans"/>
                          <a:ea typeface="IBM Plex Sans"/>
                          <a:cs typeface="IBM Plex Sans"/>
                        </a:rPr>
                        <a:t>CO₂eq</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 emissions]</a:t>
                      </a:r>
                    </a:p>
                    <a:p>
                      <a:pPr algn="l"/>
                      <a:endParaRPr lang="da-DK" sz="900" b="0" noProof="0" dirty="0">
                        <a:solidFill>
                          <a:schemeClr val="accent2"/>
                        </a:solidFill>
                      </a:endParaRPr>
                    </a:p>
                    <a:p>
                      <a:pPr algn="l"/>
                      <a:endParaRPr lang="da-DK" sz="900" b="0" noProof="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bl>
          </a:graphicData>
        </a:graphic>
      </p:graphicFrame>
      <p:sp>
        <p:nvSpPr>
          <p:cNvPr id="9" name="Rectangle 7">
            <a:extLst>
              <a:ext uri="{FF2B5EF4-FFF2-40B4-BE49-F238E27FC236}">
                <a16:creationId xmlns:a16="http://schemas.microsoft.com/office/drawing/2014/main" id="{623483D4-498B-B235-3276-0C2C192F1540}"/>
              </a:ext>
            </a:extLst>
          </p:cNvPr>
          <p:cNvSpPr/>
          <p:nvPr/>
        </p:nvSpPr>
        <p:spPr>
          <a:xfrm>
            <a:off x="518593" y="3589357"/>
            <a:ext cx="7354375" cy="84242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be filled in, if applicable,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cf.</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Comprehensive Module.</a:t>
            </a:r>
          </a:p>
          <a:p>
            <a:pPr>
              <a:lnSpc>
                <a:spcPct val="106000"/>
              </a:lnSpc>
            </a:pPr>
            <a:endParaRPr lang="da-DK" sz="900" spc="-10" dirty="0">
              <a:solidFill>
                <a:schemeClr val="bg1"/>
              </a:solidFill>
            </a:endParaRPr>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This disclosure shall only be filled in if your undertaking operates in a high climate impact sector (see NACE definition in the box on the right) and your undertaking has NOT adopted a transition plan for climate change mitigation.</a:t>
            </a:r>
          </a:p>
          <a:p>
            <a:pPr>
              <a:lnSpc>
                <a:spcPct val="106000"/>
              </a:lnSpc>
            </a:pPr>
            <a:r>
              <a:rPr lang="da-DK" sz="900" spc="-10" dirty="0">
                <a:solidFill>
                  <a:schemeClr val="bg1"/>
                </a:solidFill>
              </a:rPr>
              <a:t> </a:t>
            </a:r>
          </a:p>
        </p:txBody>
      </p:sp>
      <p:pic>
        <p:nvPicPr>
          <p:cNvPr id="16" name="Graphic 9">
            <a:extLst>
              <a:ext uri="{FF2B5EF4-FFF2-40B4-BE49-F238E27FC236}">
                <a16:creationId xmlns:a16="http://schemas.microsoft.com/office/drawing/2014/main" id="{033648F6-FE58-4D8D-89DB-42FC37C87063}"/>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3664915"/>
            <a:ext cx="207455" cy="232601"/>
          </a:xfrm>
          <a:prstGeom prst="rect">
            <a:avLst/>
          </a:prstGeom>
        </p:spPr>
      </p:pic>
      <p:sp>
        <p:nvSpPr>
          <p:cNvPr id="14" name="TextBox 13">
            <a:extLst>
              <a:ext uri="{FF2B5EF4-FFF2-40B4-BE49-F238E27FC236}">
                <a16:creationId xmlns:a16="http://schemas.microsoft.com/office/drawing/2014/main" id="{BB00F928-04DE-4EBB-B6A1-64BC135B3B18}"/>
              </a:ext>
            </a:extLst>
          </p:cNvPr>
          <p:cNvSpPr txBox="1"/>
          <p:nvPr/>
        </p:nvSpPr>
        <p:spPr>
          <a:xfrm>
            <a:off x="524117" y="4529701"/>
            <a:ext cx="7348850" cy="356609"/>
          </a:xfrm>
          <a:prstGeom prst="rect">
            <a:avLst/>
          </a:prstGeom>
          <a:solidFill>
            <a:srgbClr val="D1DAD4"/>
          </a:solidFill>
          <a:ln w="3175">
            <a:solidFill>
              <a:srgbClr val="1B4528"/>
            </a:solidFill>
          </a:ln>
        </p:spPr>
        <p:txBody>
          <a:bodyPr wrap="square" lIns="36000" tIns="108000" rIns="36000" bIns="108000" rtlCol="0" anchor="ctr" anchorCtr="0">
            <a:spAutoFit/>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Upcoming transition plan</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(paragraph 56)</a:t>
            </a:r>
          </a:p>
        </p:txBody>
      </p:sp>
      <p:graphicFrame>
        <p:nvGraphicFramePr>
          <p:cNvPr id="13" name="Table 21">
            <a:extLst>
              <a:ext uri="{FF2B5EF4-FFF2-40B4-BE49-F238E27FC236}">
                <a16:creationId xmlns:a16="http://schemas.microsoft.com/office/drawing/2014/main" id="{60394E66-F1DF-2C1C-1CDA-17DF2DA7445E}"/>
              </a:ext>
            </a:extLst>
          </p:cNvPr>
          <p:cNvGraphicFramePr>
            <a:graphicFrameLocks noGrp="1"/>
          </p:cNvGraphicFramePr>
          <p:nvPr>
            <p:extLst>
              <p:ext uri="{D42A27DB-BD31-4B8C-83A1-F6EECF244321}">
                <p14:modId xmlns:p14="http://schemas.microsoft.com/office/powerpoint/2010/main" val="3991080541"/>
              </p:ext>
            </p:extLst>
          </p:nvPr>
        </p:nvGraphicFramePr>
        <p:xfrm>
          <a:off x="518593" y="4897471"/>
          <a:ext cx="7354374" cy="932160"/>
        </p:xfrm>
        <a:graphic>
          <a:graphicData uri="http://schemas.openxmlformats.org/drawingml/2006/table">
            <a:tbl>
              <a:tblPr firstRow="1" firstCol="1">
                <a:tableStyleId>{2A488322-F2BA-4B5B-9748-0D474271808F}</a:tableStyleId>
              </a:tblPr>
              <a:tblGrid>
                <a:gridCol w="3677187">
                  <a:extLst>
                    <a:ext uri="{9D8B030D-6E8A-4147-A177-3AD203B41FA5}">
                      <a16:colId xmlns:a16="http://schemas.microsoft.com/office/drawing/2014/main" val="2119413191"/>
                    </a:ext>
                  </a:extLst>
                </a:gridCol>
                <a:gridCol w="3677187">
                  <a:extLst>
                    <a:ext uri="{9D8B030D-6E8A-4147-A177-3AD203B41FA5}">
                      <a16:colId xmlns:a16="http://schemas.microsoft.com/office/drawing/2014/main" val="970155923"/>
                    </a:ext>
                  </a:extLst>
                </a:gridCol>
              </a:tblGrid>
              <a:tr h="448680">
                <a:tc>
                  <a:txBody>
                    <a:bodyPr/>
                    <a:lstStyle/>
                    <a:p>
                      <a:pPr algn="l"/>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[Insert name of undertaking] </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intends to launch a concrete transition plan for climate change mitigation.</a:t>
                      </a:r>
                      <a:endParaRPr lang="da-DK" sz="900" b="1" kern="1200" noProof="0" dirty="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YES/NO]</a:t>
                      </a:r>
                      <a:endParaRPr lang="da-DK" sz="900" b="0" noProof="0" dirty="0">
                        <a:solidFill>
                          <a:srgbClr val="2D55FF"/>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448680">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Time of adoption of transition plan</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[Please fill in if you answered YES above: </a:t>
                      </a:r>
                    </a:p>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the date when your undertaking intends to adopt a specific transition plan for climate change mitigation]</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68096352"/>
                  </a:ext>
                </a:extLst>
              </a:tr>
            </a:tbl>
          </a:graphicData>
        </a:graphic>
      </p:graphicFrame>
      <p:sp>
        <p:nvSpPr>
          <p:cNvPr id="4" name="Rectangle 2">
            <a:extLst>
              <a:ext uri="{FF2B5EF4-FFF2-40B4-BE49-F238E27FC236}">
                <a16:creationId xmlns:a16="http://schemas.microsoft.com/office/drawing/2014/main" id="{68E1EA8E-D20C-9290-04AB-2476B5D65892}"/>
              </a:ext>
            </a:extLst>
          </p:cNvPr>
          <p:cNvSpPr/>
          <p:nvPr/>
        </p:nvSpPr>
        <p:spPr>
          <a:xfrm>
            <a:off x="8172996" y="1016000"/>
            <a:ext cx="3511004" cy="3940048"/>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Defined terms</a:t>
            </a:r>
          </a:p>
          <a:p>
            <a:pPr algn="l">
              <a:lnSpc>
                <a:spcPct val="106000"/>
              </a:lnSpc>
            </a:pPr>
            <a:endParaRPr lang="da-DK" sz="900" b="1" spc="-10" dirty="0">
              <a:solidFill>
                <a:schemeClr val="tx2"/>
              </a:solidFill>
              <a:latin typeface="+mj-lt"/>
            </a:endParaRPr>
          </a:p>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High climate impact sectors</a:t>
            </a:r>
          </a:p>
          <a:p>
            <a:pPr>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The following sectors are defined as high climate impact sectors according to NACE:</a:t>
            </a:r>
          </a:p>
          <a:p>
            <a:pPr marL="171450" indent="-171450" algn="l">
              <a:lnSpc>
                <a:spcPct val="106000"/>
              </a:lnSpc>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(A) Agriculture, hunting, forestry and fishing</a:t>
            </a:r>
          </a:p>
          <a:p>
            <a:pPr marL="171450" indent="-171450" algn="l">
              <a:lnSpc>
                <a:spcPct val="106000"/>
              </a:lnSpc>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(B) Extraction of raw materials</a:t>
            </a:r>
          </a:p>
          <a:p>
            <a:pPr marL="171450" indent="-171450" algn="l">
              <a:lnSpc>
                <a:spcPct val="106000"/>
              </a:lnSpc>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(C) Manufacturing</a:t>
            </a:r>
          </a:p>
          <a:p>
            <a:pPr marL="171450" indent="-171450" algn="l">
              <a:lnSpc>
                <a:spcPct val="106000"/>
              </a:lnSpc>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(D) Supply of electricity, gas and district heating</a:t>
            </a:r>
          </a:p>
          <a:p>
            <a:pPr marL="171450" indent="-171450" algn="l">
              <a:lnSpc>
                <a:spcPct val="106000"/>
              </a:lnSpc>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(E) Water supply, sewerage, waste management and remediation of soil and groundwater</a:t>
            </a:r>
          </a:p>
          <a:p>
            <a:pPr marL="171450" indent="-171450" algn="l">
              <a:lnSpc>
                <a:spcPct val="106000"/>
              </a:lnSpc>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(F) Construction</a:t>
            </a:r>
          </a:p>
          <a:p>
            <a:pPr marL="171450" indent="-171450" algn="l">
              <a:lnSpc>
                <a:spcPct val="106000"/>
              </a:lnSpc>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(G) Wholesale and retail trade, repair of motor vehicles and motorcycles</a:t>
            </a:r>
          </a:p>
          <a:p>
            <a:pPr marL="171450" indent="-171450" algn="l">
              <a:lnSpc>
                <a:spcPct val="106000"/>
              </a:lnSpc>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(H) Transport and freight handling</a:t>
            </a:r>
          </a:p>
          <a:p>
            <a:pPr marL="171450" indent="-171450" algn="l">
              <a:lnSpc>
                <a:spcPct val="106000"/>
              </a:lnSpc>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(L) Real estate. </a:t>
            </a:r>
            <a:endParaRPr lang="da-DK" sz="900" spc="-10" dirty="0">
              <a:solidFill>
                <a:schemeClr val="tx2"/>
              </a:solidFill>
            </a:endParaRPr>
          </a:p>
          <a:p>
            <a:pPr algn="l">
              <a:lnSpc>
                <a:spcPct val="106000"/>
              </a:lnSpc>
              <a:spcBef>
                <a:spcPts val="800"/>
              </a:spcBef>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You can get help finding your undertaking’s NACE code(s) using the</a:t>
            </a:r>
            <a:r>
              <a:rPr lang="en-GB" sz="900" b="0" i="0" u="none" strike="noStrike" cap="none" baseline="0" dirty="0">
                <a:solidFill>
                  <a:srgbClr val="1B4529"/>
                </a:solidFill>
                <a:effectLst/>
                <a:uFill>
                  <a:solidFill>
                    <a:prstClr val="black">
                      <a:alpha val="0"/>
                    </a:prstClr>
                  </a:solidFill>
                </a:uFill>
                <a:latin typeface="IBM Plex Sans"/>
                <a:ea typeface="IBM Plex Sans"/>
                <a:cs typeface="IBM Plex Sans"/>
              </a:rPr>
              <a:t> Danish Business Authority’s tool for industry codes.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The first four digits of your undertaking’s code constitute the NACE code. The last two digits of the industry code are a Danish subdivision that you do not need to specify in the ESG template.</a:t>
            </a:r>
          </a:p>
          <a:p>
            <a:pPr>
              <a:lnSpc>
                <a:spcPct val="106000"/>
              </a:lnSpc>
              <a:spcBef>
                <a:spcPts val="800"/>
              </a:spcBef>
            </a:pPr>
            <a:r>
              <a:rPr lang="en-GB" sz="900" spc="-10" dirty="0">
                <a:solidFill>
                  <a:schemeClr val="tx2"/>
                </a:solidFill>
                <a:hlinkClick r:id="rId5" history="0">
                  <a:extLst>
                    <a:ext uri="{A12FA001-AC4F-418D-AE19-62706E023703}">
                      <ahyp:hlinkClr xmlns:ahyp="http://schemas.microsoft.com/office/drawing/2018/hyperlinkcolor" val="tx"/>
                    </a:ext>
                  </a:extLst>
                </a:hlinkClick>
              </a:rPr>
              <a:t>Find industry code(s) and NACE code(s) at virk</a:t>
            </a:r>
            <a:r>
              <a:rPr lang="en-GB" sz="900" u="sng" spc="-10" dirty="0">
                <a:solidFill>
                  <a:schemeClr val="tx2"/>
                </a:solidFill>
              </a:rPr>
              <a:t>.dk </a:t>
            </a:r>
            <a:endParaRPr lang="da-DK" sz="900" u="sng" spc="-10" dirty="0">
              <a:solidFill>
                <a:schemeClr val="tx2"/>
              </a:solidFill>
              <a:hlinkClick r:id="rId6">
                <a:extLst>
                  <a:ext uri="{A12FA001-AC4F-418D-AE19-62706E023703}">
                    <ahyp:hlinkClr xmlns:ahyp="http://schemas.microsoft.com/office/drawing/2018/hyperlinkcolor" val="tx"/>
                  </a:ext>
                </a:extLst>
              </a:hlinkClick>
            </a:endParaRPr>
          </a:p>
          <a:p>
            <a:pPr algn="l">
              <a:lnSpc>
                <a:spcPct val="106000"/>
              </a:lnSpc>
            </a:pPr>
            <a:endParaRPr lang="da-DK" sz="900" spc="-10" dirty="0">
              <a:solidFill>
                <a:schemeClr val="tx2"/>
              </a:solidFill>
            </a:endParaRPr>
          </a:p>
          <a:p>
            <a:pPr algn="l">
              <a:lnSpc>
                <a:spcPct val="106000"/>
              </a:lnSpc>
            </a:pPr>
            <a:endParaRPr lang="da-DK" sz="900" spc="-10" dirty="0">
              <a:solidFill>
                <a:schemeClr val="tx2"/>
              </a:solidFill>
            </a:endParaRPr>
          </a:p>
          <a:p>
            <a:pPr algn="l">
              <a:lnSpc>
                <a:spcPct val="106000"/>
              </a:lnSpc>
              <a:spcBef>
                <a:spcPts val="800"/>
              </a:spcBef>
            </a:pPr>
            <a:endParaRPr lang="da-DK" sz="900" b="1" spc="-10" dirty="0">
              <a:solidFill>
                <a:schemeClr val="tx2"/>
              </a:solidFill>
              <a:latin typeface="+mj-lt"/>
            </a:endParaRPr>
          </a:p>
          <a:p>
            <a:pPr algn="l">
              <a:lnSpc>
                <a:spcPct val="106000"/>
              </a:lnSpc>
            </a:pPr>
            <a:endParaRPr lang="da-DK" sz="900" spc="-10" dirty="0">
              <a:solidFill>
                <a:schemeClr val="tx2"/>
              </a:solidFill>
            </a:endParaRPr>
          </a:p>
        </p:txBody>
      </p:sp>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55970" y="1120641"/>
            <a:ext cx="257747" cy="232600"/>
          </a:xfrm>
          <a:prstGeom prst="rect">
            <a:avLst/>
          </a:prstGeom>
        </p:spPr>
      </p:pic>
      <p:pic>
        <p:nvPicPr>
          <p:cNvPr id="7" name="Graphic 15">
            <a:extLst>
              <a:ext uri="{FF2B5EF4-FFF2-40B4-BE49-F238E27FC236}">
                <a16:creationId xmlns:a16="http://schemas.microsoft.com/office/drawing/2014/main" id="{C2CC3A61-9F08-11D4-1A8D-31C837E05F7E}"/>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343102" y="4555954"/>
            <a:ext cx="83482" cy="88700"/>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0"/>
              </a:ext>
            </a:extLst>
          </p:cNvPr>
          <p:cNvSpPr>
            <a:spLocks noGrp="1"/>
          </p:cNvSpPr>
          <p:nvPr>
            <p:ph type="sldNum" sz="quarter" idx="12"/>
          </p:nvPr>
        </p:nvSpPr>
        <p:spPr/>
        <p:txBody>
          <a:bodyPr/>
          <a:lstStyle/>
          <a:p>
            <a:fld id="{5A0D23CF-C5A3-5445-819D-C647D180BB4B}" type="slidenum">
              <a:rPr lang="da-DK" smtClean="0"/>
              <a:t>29</a:t>
            </a:fld>
            <a:endParaRPr lang="da-DK"/>
          </a:p>
        </p:txBody>
      </p:sp>
    </p:spTree>
    <p:custDataLst>
      <p:tags r:id="rId1"/>
    </p:custDataLst>
    <p:extLst>
      <p:ext uri="{BB962C8B-B14F-4D97-AF65-F5344CB8AC3E}">
        <p14:creationId xmlns:p14="http://schemas.microsoft.com/office/powerpoint/2010/main" val="506012986"/>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AD5A226A-E9C7-8F96-89B2-041A17C446E7}"/>
              </a:ext>
              <a:ext uri="{C183D7F6-B498-43B3-948B-1728B52AA6E4}">
                <adec:decorative xmlns:adec="http://schemas.microsoft.com/office/drawing/2017/decorative" val="0"/>
              </a:ext>
            </a:extLst>
          </p:cNvPr>
          <p:cNvSpPr>
            <a:spLocks noGrp="1"/>
          </p:cNvSpPr>
          <p:nvPr>
            <p:ph type="title"/>
          </p:nvPr>
        </p:nvSpPr>
        <p:spPr>
          <a:xfrm>
            <a:off x="518600" y="469002"/>
            <a:ext cx="11165400" cy="252091"/>
          </a:xfrm>
        </p:spPr>
        <p:txBody>
          <a:bodyPr/>
          <a:lstStyle/>
          <a:p>
            <a:r>
              <a:rPr lang="en-GB" sz="1800" b="1" i="0" u="none" strike="noStrike" cap="none" baseline="0">
                <a:solidFill>
                  <a:srgbClr val="1B4528"/>
                </a:solidFill>
                <a:effectLst/>
                <a:uFill>
                  <a:solidFill>
                    <a:prstClr val="black">
                      <a:alpha val="0"/>
                    </a:prstClr>
                  </a:solidFill>
                </a:uFill>
                <a:latin typeface="IBM Plex Sans"/>
                <a:ea typeface="IBM Plex Sans"/>
                <a:cs typeface="IBM Plex Sans"/>
              </a:rPr>
              <a:t>Overview of disclosures in the </a:t>
            </a:r>
            <a:r>
              <a:rPr lang="en-GB" sz="1800" b="1" i="0" u="sng" strike="noStrike" cap="none" baseline="0">
                <a:solidFill>
                  <a:srgbClr val="1B4528"/>
                </a:solidFill>
                <a:effectLst/>
                <a:uFill>
                  <a:solidFill>
                    <a:srgbClr val="1B4528"/>
                  </a:solidFill>
                </a:uFill>
                <a:latin typeface="IBM Plex Sans"/>
                <a:ea typeface="IBM Plex Sans"/>
                <a:cs typeface="IBM Plex Sans"/>
              </a:rPr>
              <a:t>Comprehensive Module</a:t>
            </a:r>
          </a:p>
        </p:txBody>
      </p:sp>
      <p:sp>
        <p:nvSpPr>
          <p:cNvPr id="15" name="TextBox 14">
            <a:extLst>
              <a:ext uri="{FF2B5EF4-FFF2-40B4-BE49-F238E27FC236}">
                <a16:creationId xmlns:a16="http://schemas.microsoft.com/office/drawing/2014/main" id="{086A6055-8C08-47A0-8FD6-2BC1A0D232E7}"/>
              </a:ext>
            </a:extLst>
          </p:cNvPr>
          <p:cNvSpPr txBox="1"/>
          <p:nvPr/>
        </p:nvSpPr>
        <p:spPr>
          <a:xfrm>
            <a:off x="513740" y="1038940"/>
            <a:ext cx="3707101" cy="257369"/>
          </a:xfrm>
          <a:prstGeom prst="rect">
            <a:avLst/>
          </a:prstGeom>
          <a:solidFill>
            <a:srgbClr val="BBC7BF"/>
          </a:solidFill>
          <a:ln>
            <a:solidFill>
              <a:srgbClr val="1B4528"/>
            </a:solidFill>
          </a:ln>
        </p:spPr>
        <p:txBody>
          <a:bodyPr wrap="square" lIns="36000" tIns="36000" rIns="36000" bIns="3600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1200" b="1" i="0" u="none" strike="noStrike" cap="none" baseline="0" dirty="0">
                <a:solidFill>
                  <a:srgbClr val="1B4528"/>
                </a:solidFill>
                <a:effectLst/>
                <a:uFill>
                  <a:solidFill>
                    <a:prstClr val="black">
                      <a:alpha val="0"/>
                    </a:prstClr>
                  </a:solidFill>
                </a:uFill>
                <a:latin typeface="IBM Plex Sans"/>
                <a:ea typeface="IBM Plex Sans"/>
                <a:cs typeface="IBM Plex Sans"/>
              </a:rPr>
              <a:t>General </a:t>
            </a:r>
            <a:r>
              <a:rPr lang="en-GB" sz="1200" b="1" dirty="0">
                <a:solidFill>
                  <a:srgbClr val="1B4528"/>
                </a:solidFill>
                <a:uFill>
                  <a:solidFill>
                    <a:prstClr val="black">
                      <a:alpha val="0"/>
                    </a:prstClr>
                  </a:solidFill>
                </a:uFill>
                <a:latin typeface="IBM Plex Sans"/>
              </a:rPr>
              <a:t>information</a:t>
            </a:r>
          </a:p>
        </p:txBody>
      </p:sp>
      <p:graphicFrame>
        <p:nvGraphicFramePr>
          <p:cNvPr id="13" name="Table 2">
            <a:extLst>
              <a:ext uri="{FF2B5EF4-FFF2-40B4-BE49-F238E27FC236}">
                <a16:creationId xmlns:a16="http://schemas.microsoft.com/office/drawing/2014/main" id="{8A915F12-6073-4990-8856-4ED708FC04CB}"/>
              </a:ext>
            </a:extLst>
          </p:cNvPr>
          <p:cNvGraphicFramePr>
            <a:graphicFrameLocks noGrp="1"/>
          </p:cNvGraphicFramePr>
          <p:nvPr>
            <p:extLst>
              <p:ext uri="{D42A27DB-BD31-4B8C-83A1-F6EECF244321}">
                <p14:modId xmlns:p14="http://schemas.microsoft.com/office/powerpoint/2010/main" val="3569036103"/>
              </p:ext>
            </p:extLst>
          </p:nvPr>
        </p:nvGraphicFramePr>
        <p:xfrm>
          <a:off x="518600" y="1304079"/>
          <a:ext cx="3711655" cy="2612880"/>
        </p:xfrm>
        <a:graphic>
          <a:graphicData uri="http://schemas.openxmlformats.org/drawingml/2006/table">
            <a:tbl>
              <a:tblPr firstRow="1" firstCol="1">
                <a:tableStyleId>{2A488322-F2BA-4B5B-9748-0D474271808F}</a:tableStyleId>
              </a:tblPr>
              <a:tblGrid>
                <a:gridCol w="654418">
                  <a:extLst>
                    <a:ext uri="{9D8B030D-6E8A-4147-A177-3AD203B41FA5}">
                      <a16:colId xmlns:a16="http://schemas.microsoft.com/office/drawing/2014/main" val="1902117154"/>
                    </a:ext>
                  </a:extLst>
                </a:gridCol>
                <a:gridCol w="3057237">
                  <a:extLst>
                    <a:ext uri="{9D8B030D-6E8A-4147-A177-3AD203B41FA5}">
                      <a16:colId xmlns:a16="http://schemas.microsoft.com/office/drawing/2014/main" val="1904521774"/>
                    </a:ext>
                  </a:extLst>
                </a:gridCol>
              </a:tblGrid>
              <a:tr h="325914">
                <a:tc>
                  <a:txBody>
                    <a:bodyPr/>
                    <a:lstStyle/>
                    <a:p>
                      <a:pPr algn="l"/>
                      <a:endParaRPr lang="da-DK" sz="900" b="0" kern="1200" spc="-10" noProof="0" dirty="0">
                        <a:solidFill>
                          <a:schemeClr val="tx2"/>
                        </a:solidFill>
                        <a:latin typeface="+mn-lt"/>
                        <a:ea typeface="+mn-ea"/>
                        <a:cs typeface="+mn-cs"/>
                      </a:endParaRPr>
                    </a:p>
                    <a:p>
                      <a:pPr algn="l"/>
                      <a:endParaRPr lang="hr-HR" sz="900" b="0" kern="1200" spc="-10" noProof="0" dirty="0">
                        <a:solidFill>
                          <a:schemeClr val="tx2"/>
                        </a:solidFill>
                        <a:latin typeface="+mn-lt"/>
                        <a:ea typeface="+mn-ea"/>
                        <a:cs typeface="+mn-cs"/>
                      </a:endParaRPr>
                    </a:p>
                    <a:p>
                      <a:pPr algn="l"/>
                      <a:endParaRPr lang="da-DK" sz="900" b="0" kern="1200" spc="-10" noProof="0" dirty="0">
                        <a:solidFill>
                          <a:schemeClr val="tx2"/>
                        </a:solidFill>
                        <a:latin typeface="+mn-lt"/>
                        <a:ea typeface="+mn-ea"/>
                        <a:cs typeface="+mn-cs"/>
                      </a:endParaRPr>
                    </a:p>
                    <a:p>
                      <a:pPr algn="l"/>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a:t>
                      </a:r>
                    </a:p>
                    <a:p>
                      <a:pPr algn="l"/>
                      <a:endParaRPr lang="da-DK" sz="900" b="0" kern="1200" spc="-10" noProof="0" dirty="0">
                        <a:solidFill>
                          <a:schemeClr val="tx2"/>
                        </a:solidFill>
                        <a:latin typeface="+mn-lt"/>
                        <a:ea typeface="+mn-ea"/>
                        <a:cs typeface="+mn-cs"/>
                      </a:endParaRPr>
                    </a:p>
                    <a:p>
                      <a:pPr algn="l"/>
                      <a:endParaRPr lang="da-DK" sz="900" b="0" kern="1200" spc="-10" noProof="0" dirty="0">
                        <a:solidFill>
                          <a:schemeClr val="tx2"/>
                        </a:solidFill>
                        <a:latin typeface="+mn-lt"/>
                        <a:ea typeface="+mn-ea"/>
                        <a:cs typeface="+mn-cs"/>
                      </a:endParaRPr>
                    </a:p>
                    <a:p>
                      <a:pPr algn="l"/>
                      <a:endParaRPr lang="da-DK" sz="900" b="0" kern="1200" spc="-10" noProof="0" dirty="0">
                        <a:solidFill>
                          <a:schemeClr val="tx2"/>
                        </a:solidFill>
                        <a:latin typeface="+mn-lt"/>
                        <a:ea typeface="+mn-ea"/>
                        <a:cs typeface="+mn-cs"/>
                      </a:endParaRPr>
                    </a:p>
                    <a:p>
                      <a:pPr algn="l"/>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 if applicable</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Strategy: Business model and sustainability-related initiatives (C1)</a:t>
                      </a:r>
                      <a:endParaRPr lang="da-DK" sz="900" b="0" kern="1200" spc="-10" noProof="0" dirty="0">
                        <a:solidFill>
                          <a:schemeClr val="tx2"/>
                        </a:solidFill>
                        <a:latin typeface="+mn-lt"/>
                        <a:ea typeface="+mn-ea"/>
                        <a:cs typeface="+mn-cs"/>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Significant group(s) of products and/or services offered</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Significant market(s)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Main business relationship(s) </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da-DK" sz="900" b="0" dirty="0">
                        <a:solidFill>
                          <a:schemeClr val="tx2"/>
                        </a:solidFill>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Key elements of the undertaking’s strategy that relate to or affect sustainability issues </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da-DK" sz="900" b="0" dirty="0">
                        <a:solidFill>
                          <a:schemeClr val="tx2"/>
                        </a:solidFill>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1940256071"/>
                  </a:ext>
                </a:extLst>
              </a:tr>
              <a:tr h="325914">
                <a:tc>
                  <a: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Shall, if applicable</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Description of practices, policies and future initiatives for transitioning towards a more sustainable economy (C2)</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Description of </a:t>
                      </a:r>
                      <a:r>
                        <a:rPr lang="en-GB" sz="900" b="0" i="0" u="sng" strike="noStrike" cap="none" baseline="0" dirty="0">
                          <a:solidFill>
                            <a:srgbClr val="1B4528"/>
                          </a:solidFill>
                          <a:effectLst/>
                          <a:uFill>
                            <a:solidFill>
                              <a:srgbClr val="1B4528"/>
                            </a:solidFill>
                          </a:uFill>
                          <a:latin typeface="IBM Plex Sans"/>
                          <a:ea typeface="IBM Plex Sans"/>
                          <a:cs typeface="IBM Plex Sans"/>
                        </a:rPr>
                        <a:t>existing</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practices/policies/initiatives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sng" strike="noStrike" cap="none" baseline="0" dirty="0">
                          <a:solidFill>
                            <a:srgbClr val="1B4528"/>
                          </a:solidFill>
                          <a:effectLst/>
                          <a:uFill>
                            <a:solidFill>
                              <a:srgbClr val="1B4528"/>
                            </a:solidFill>
                          </a:uFill>
                          <a:latin typeface="IBM Plex Sans"/>
                          <a:ea typeface="IBM Plex Sans"/>
                          <a:cs typeface="IBM Plex Sans"/>
                        </a:rPr>
                        <a:t>Description of future</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initiatives/objectives </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Indication of the most senior level of management accountable for implementation</a:t>
                      </a:r>
                      <a:endParaRPr lang="da-DK"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da-DK" sz="900" b="0" kern="1200" spc="-10" noProof="0" dirty="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391882193"/>
                  </a:ext>
                </a:extLst>
              </a:tr>
            </a:tbl>
          </a:graphicData>
        </a:graphic>
      </p:graphicFrame>
      <p:sp>
        <p:nvSpPr>
          <p:cNvPr id="16" name="TextBox 15">
            <a:extLst>
              <a:ext uri="{FF2B5EF4-FFF2-40B4-BE49-F238E27FC236}">
                <a16:creationId xmlns:a16="http://schemas.microsoft.com/office/drawing/2014/main" id="{7C996151-F7D7-43A5-9637-59F0E27A19A6}"/>
              </a:ext>
            </a:extLst>
          </p:cNvPr>
          <p:cNvSpPr txBox="1"/>
          <p:nvPr/>
        </p:nvSpPr>
        <p:spPr>
          <a:xfrm>
            <a:off x="4340560" y="1043551"/>
            <a:ext cx="3700142" cy="257369"/>
          </a:xfrm>
          <a:prstGeom prst="rect">
            <a:avLst/>
          </a:prstGeom>
          <a:solidFill>
            <a:srgbClr val="BBC7BF"/>
          </a:solidFill>
          <a:ln>
            <a:solidFill>
              <a:srgbClr val="1B4528"/>
            </a:solidFill>
          </a:ln>
        </p:spPr>
        <p:txBody>
          <a:bodyPr wrap="square" lIns="36000" tIns="36000" rIns="36000" bIns="36000" rtlCol="0">
            <a:spAutoFit/>
          </a:bodyPr>
          <a:lstStyle/>
          <a:p>
            <a:pPr algn="l"/>
            <a:r>
              <a:rPr lang="en-GB" sz="1200" b="1" i="0" u="none" strike="noStrike" cap="none" baseline="0" dirty="0">
                <a:solidFill>
                  <a:srgbClr val="1B4528"/>
                </a:solidFill>
                <a:effectLst/>
                <a:uFill>
                  <a:solidFill>
                    <a:prstClr val="black">
                      <a:alpha val="0"/>
                    </a:prstClr>
                  </a:solidFill>
                </a:uFill>
                <a:latin typeface="IBM Plex Sans"/>
                <a:ea typeface="IBM Plex Sans"/>
                <a:cs typeface="IBM Plex Sans"/>
              </a:rPr>
              <a:t>Environment data</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 </a:t>
            </a:r>
            <a:endParaRPr lang="da-DK" sz="900" b="0" kern="1200" spc="-10" noProof="0" dirty="0">
              <a:solidFill>
                <a:schemeClr val="tx2"/>
              </a:solidFill>
              <a:latin typeface="+mn-lt"/>
              <a:ea typeface="+mn-ea"/>
              <a:cs typeface="+mn-cs"/>
            </a:endParaRPr>
          </a:p>
        </p:txBody>
      </p:sp>
      <p:graphicFrame>
        <p:nvGraphicFramePr>
          <p:cNvPr id="12" name="Table 2">
            <a:extLst>
              <a:ext uri="{FF2B5EF4-FFF2-40B4-BE49-F238E27FC236}">
                <a16:creationId xmlns:a16="http://schemas.microsoft.com/office/drawing/2014/main" id="{AC05173A-1956-4E35-B618-A1F995EA9986}"/>
              </a:ext>
            </a:extLst>
          </p:cNvPr>
          <p:cNvGraphicFramePr>
            <a:graphicFrameLocks noGrp="1"/>
          </p:cNvGraphicFramePr>
          <p:nvPr>
            <p:extLst>
              <p:ext uri="{D42A27DB-BD31-4B8C-83A1-F6EECF244321}">
                <p14:modId xmlns:p14="http://schemas.microsoft.com/office/powerpoint/2010/main" val="3290038671"/>
              </p:ext>
            </p:extLst>
          </p:nvPr>
        </p:nvGraphicFramePr>
        <p:xfrm>
          <a:off x="4344731" y="1307889"/>
          <a:ext cx="3700142" cy="3919320"/>
        </p:xfrm>
        <a:graphic>
          <a:graphicData uri="http://schemas.openxmlformats.org/drawingml/2006/table">
            <a:tbl>
              <a:tblPr firstRow="1" firstCol="1">
                <a:tableStyleId>{2A488322-F2BA-4B5B-9748-0D474271808F}</a:tableStyleId>
              </a:tblPr>
              <a:tblGrid>
                <a:gridCol w="716796">
                  <a:extLst>
                    <a:ext uri="{9D8B030D-6E8A-4147-A177-3AD203B41FA5}">
                      <a16:colId xmlns:a16="http://schemas.microsoft.com/office/drawing/2014/main" val="1902117154"/>
                    </a:ext>
                  </a:extLst>
                </a:gridCol>
                <a:gridCol w="2983346">
                  <a:extLst>
                    <a:ext uri="{9D8B030D-6E8A-4147-A177-3AD203B41FA5}">
                      <a16:colId xmlns:a16="http://schemas.microsoft.com/office/drawing/2014/main" val="1904521774"/>
                    </a:ext>
                  </a:extLst>
                </a:gridCol>
              </a:tblGrid>
              <a:tr h="331469">
                <a:tc>
                  <a:txBody>
                    <a:bodyPr/>
                    <a:lstStyle/>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Shall, if applicable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Assess whether it is relevant to disclose Scope 3 </a:t>
                      </a:r>
                      <a:r>
                        <a:rPr lang="en-GB" sz="900" b="1" i="0" u="none" strike="noStrike" cap="none" baseline="0" dirty="0" err="1">
                          <a:solidFill>
                            <a:srgbClr val="1B4528"/>
                          </a:solidFill>
                          <a:effectLst/>
                          <a:uFill>
                            <a:solidFill>
                              <a:prstClr val="black">
                                <a:alpha val="0"/>
                              </a:prstClr>
                            </a:solidFill>
                          </a:uFill>
                          <a:latin typeface="IBM Plex Sans"/>
                          <a:ea typeface="IBM Plex Sans"/>
                          <a:cs typeface="IBM Plex Sans"/>
                        </a:rPr>
                        <a:t>CO₂eq</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 emissions for your specific undertaking</a:t>
                      </a:r>
                      <a:endParaRPr lang="da-DK" sz="900" b="0" kern="1200" spc="-10" noProof="0" dirty="0">
                        <a:solidFill>
                          <a:schemeClr val="tx2"/>
                        </a:solidFill>
                        <a:latin typeface="+mn-lt"/>
                        <a:ea typeface="+mn-ea"/>
                        <a:cs typeface="+mn-cs"/>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Scope 3 </a:t>
                      </a:r>
                      <a:r>
                        <a:rPr lang="en-GB" sz="900" b="0" i="0" u="none" strike="noStrike" cap="none" baseline="0" dirty="0" err="1">
                          <a:solidFill>
                            <a:srgbClr val="1B4528"/>
                          </a:solidFill>
                          <a:effectLst/>
                          <a:uFill>
                            <a:solidFill>
                              <a:prstClr val="black">
                                <a:alpha val="0"/>
                              </a:prstClr>
                            </a:solidFill>
                          </a:uFill>
                          <a:latin typeface="IBM Plex Sans"/>
                          <a:ea typeface="IBM Plex Sans"/>
                          <a:cs typeface="IBM Plex Sans"/>
                        </a:rPr>
                        <a:t>CO₂eq</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emissions </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da-DK" sz="900" b="0" kern="1200" spc="-10" noProof="0" dirty="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2442156864"/>
                  </a:ext>
                </a:extLst>
              </a:tr>
              <a:tr h="331469">
                <a:tc>
                  <a: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Shall, if applicable</a:t>
                      </a:r>
                    </a:p>
                    <a:p>
                      <a:pPr marL="0" marR="0" lvl="0" indent="0" algn="l" defTabSz="914400" rtl="0" eaLnBrk="1" fontAlgn="auto" latinLnBrk="0" hangingPunct="1">
                        <a:lnSpc>
                          <a:spcPct val="100000"/>
                        </a:lnSpc>
                        <a:spcBef>
                          <a:spcPct val="0"/>
                        </a:spcBef>
                        <a:spcAft>
                          <a:spcPct val="0"/>
                        </a:spcAft>
                        <a:buClrTx/>
                        <a:buSzTx/>
                        <a:buFontTx/>
                        <a:buNone/>
                        <a:defRPr/>
                      </a:pPr>
                      <a:endParaRPr lang="da-DK" sz="900" b="0" kern="1200" spc="-10" noProof="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GHG reduction targets and climate transition (C3) </a:t>
                      </a:r>
                      <a:endParaRPr lang="da-DK" sz="900" b="0" dirty="0">
                        <a:solidFill>
                          <a:schemeClr val="tx2"/>
                        </a:solidFill>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GHG reduction targets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err="1">
                          <a:solidFill>
                            <a:srgbClr val="1B4528"/>
                          </a:solidFill>
                          <a:effectLst/>
                          <a:uFill>
                            <a:solidFill>
                              <a:prstClr val="black">
                                <a:alpha val="0"/>
                              </a:prstClr>
                            </a:solidFill>
                          </a:uFill>
                          <a:latin typeface="IBM Plex Sans"/>
                          <a:ea typeface="IBM Plex Sans"/>
                          <a:cs typeface="IBM Plex Sans"/>
                        </a:rPr>
                        <a:t>CO₂eq</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emissions in baseline year</a:t>
                      </a:r>
                      <a:endParaRPr lang="da-DK" sz="900" b="0" kern="1200" spc="-10" noProof="0" dirty="0">
                        <a:solidFill>
                          <a:schemeClr val="tx2"/>
                        </a:solidFill>
                        <a:latin typeface="+mn-lt"/>
                        <a:ea typeface="+mn-ea"/>
                        <a:cs typeface="+mn-cs"/>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List of actions that will contribute to achieving the GHG reduction targets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Transition plan for climate change mitigation </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endParaRPr lang="da-DK" sz="900" b="0" kern="1200" spc="-10" noProof="0" dirty="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972839680"/>
                  </a:ext>
                </a:extLst>
              </a:tr>
              <a:tr h="331469">
                <a:tc>
                  <a: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da-DK"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da-DK"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da-DK"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da-DK"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 if applicable</a:t>
                      </a:r>
                    </a:p>
                    <a:p>
                      <a:pPr marL="0" marR="0" lvl="0" indent="0" algn="l" defTabSz="914400" rtl="0" eaLnBrk="1" fontAlgn="auto" latinLnBrk="0" hangingPunct="1">
                        <a:lnSpc>
                          <a:spcPct val="100000"/>
                        </a:lnSpc>
                        <a:spcBef>
                          <a:spcPct val="0"/>
                        </a:spcBef>
                        <a:spcAft>
                          <a:spcPct val="0"/>
                        </a:spcAft>
                        <a:buClrTx/>
                        <a:buSzTx/>
                        <a:buFontTx/>
                        <a:buNone/>
                        <a:defRPr/>
                      </a:pPr>
                      <a:endParaRPr lang="da-DK"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da-DK"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da-DK"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hr-HR"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da-DK"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da-DK"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May</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Climate risks (C4)</a:t>
                      </a:r>
                      <a:endParaRPr lang="da-DK" sz="900" b="0" kern="1200" spc="-10" noProof="0" dirty="0">
                        <a:solidFill>
                          <a:schemeClr val="tx2"/>
                        </a:solidFill>
                        <a:latin typeface="+mn-lt"/>
                        <a:ea typeface="+mn-ea"/>
                        <a:cs typeface="+mn-cs"/>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Description of climate-related hazards and/or climate-related transition events </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Exposure and sensitivity of the undertaking’s assets, activities and value chain </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Time horizons of any climate-related hazards and transition events expected to have an adverse impact on the undertaking</a:t>
                      </a:r>
                      <a:endParaRPr lang="da-DK" sz="900" b="0" kern="1200" noProof="0" dirty="0">
                        <a:solidFill>
                          <a:schemeClr val="accent2"/>
                        </a:solidFill>
                        <a:latin typeface="+mn-lt"/>
                        <a:ea typeface="+mn-ea"/>
                        <a:cs typeface="+mn-cs"/>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Information on climate change adaptation actions (YES/NO)</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da-DK"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da-DK" sz="900" b="0" kern="1200" spc="-10" noProof="0" dirty="0">
                        <a:solidFill>
                          <a:schemeClr val="tx2"/>
                        </a:solidFill>
                        <a:latin typeface="+mn-lt"/>
                        <a:ea typeface="+mn-ea"/>
                        <a:cs typeface="+mn-cs"/>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Potential adverse effects of the listed climate risks on the undertaking’s financial performance or business operations </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da-DK" sz="900" b="0" kern="1200" spc="-10" noProof="0" dirty="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576431257"/>
                  </a:ext>
                </a:extLst>
              </a:tr>
            </a:tbl>
          </a:graphicData>
        </a:graphic>
      </p:graphicFrame>
      <p:sp>
        <p:nvSpPr>
          <p:cNvPr id="17" name="TextBox 16">
            <a:extLst>
              <a:ext uri="{FF2B5EF4-FFF2-40B4-BE49-F238E27FC236}">
                <a16:creationId xmlns:a16="http://schemas.microsoft.com/office/drawing/2014/main" id="{04E87FEB-0FF8-4A12-91E3-EBD7CB8AF9CB}"/>
              </a:ext>
            </a:extLst>
          </p:cNvPr>
          <p:cNvSpPr txBox="1"/>
          <p:nvPr/>
        </p:nvSpPr>
        <p:spPr>
          <a:xfrm>
            <a:off x="8168791" y="1043551"/>
            <a:ext cx="3707101" cy="257369"/>
          </a:xfrm>
          <a:prstGeom prst="rect">
            <a:avLst/>
          </a:prstGeom>
          <a:solidFill>
            <a:srgbClr val="BBC7BF"/>
          </a:solidFill>
          <a:ln>
            <a:solidFill>
              <a:srgbClr val="1B4528"/>
            </a:solidFill>
          </a:ln>
        </p:spPr>
        <p:txBody>
          <a:bodyPr wrap="square" lIns="36000" tIns="36000" rIns="36000" bIns="36000" rtlCol="0">
            <a:spAutoFit/>
          </a:bodyPr>
          <a:lstStyle/>
          <a:p>
            <a:pPr algn="l"/>
            <a:r>
              <a:rPr lang="en-GB" sz="1200" b="1" i="0" u="none" strike="noStrike" cap="none" baseline="0" dirty="0">
                <a:solidFill>
                  <a:srgbClr val="1B4528"/>
                </a:solidFill>
                <a:effectLst/>
                <a:uFill>
                  <a:solidFill>
                    <a:prstClr val="black">
                      <a:alpha val="0"/>
                    </a:prstClr>
                  </a:solidFill>
                </a:uFill>
                <a:latin typeface="IBM Plex Sans"/>
                <a:ea typeface="IBM Plex Sans"/>
                <a:cs typeface="IBM Plex Sans"/>
              </a:rPr>
              <a:t>Social disclosures</a:t>
            </a:r>
          </a:p>
        </p:txBody>
      </p:sp>
      <p:graphicFrame>
        <p:nvGraphicFramePr>
          <p:cNvPr id="8" name="Table 2">
            <a:extLst>
              <a:ext uri="{FF2B5EF4-FFF2-40B4-BE49-F238E27FC236}">
                <a16:creationId xmlns:a16="http://schemas.microsoft.com/office/drawing/2014/main" id="{862AAEDA-96FD-47EB-8E48-A4A361E8E7A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547379255"/>
              </p:ext>
            </p:extLst>
          </p:nvPr>
        </p:nvGraphicFramePr>
        <p:xfrm>
          <a:off x="8170863" y="1307889"/>
          <a:ext cx="3707101" cy="3233520"/>
        </p:xfrm>
        <a:graphic>
          <a:graphicData uri="http://schemas.openxmlformats.org/drawingml/2006/table">
            <a:tbl>
              <a:tblPr firstRow="1" firstCol="1">
                <a:tableStyleId>{2A488322-F2BA-4B5B-9748-0D474271808F}</a:tableStyleId>
              </a:tblPr>
              <a:tblGrid>
                <a:gridCol w="659101">
                  <a:extLst>
                    <a:ext uri="{9D8B030D-6E8A-4147-A177-3AD203B41FA5}">
                      <a16:colId xmlns:a16="http://schemas.microsoft.com/office/drawing/2014/main" val="1902117154"/>
                    </a:ext>
                  </a:extLst>
                </a:gridCol>
                <a:gridCol w="3048000">
                  <a:extLst>
                    <a:ext uri="{9D8B030D-6E8A-4147-A177-3AD203B41FA5}">
                      <a16:colId xmlns:a16="http://schemas.microsoft.com/office/drawing/2014/main" val="1904521774"/>
                    </a:ext>
                  </a:extLst>
                </a:gridCol>
              </a:tblGrid>
              <a:tr h="325914">
                <a:tc>
                  <a:txBody>
                    <a:bodyPr/>
                    <a:lstStyle/>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algn="l"/>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May</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lvl="0" algn="l">
                        <a:buNone/>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Additional (general) workforce characteristics (C5)</a:t>
                      </a:r>
                      <a:endParaRPr lang="da-DK" sz="900" b="0" i="0" u="none" strike="noStrike" kern="1200" spc="-10" noProof="0" dirty="0">
                        <a:solidFill>
                          <a:srgbClr val="1B4528"/>
                        </a:solidFill>
                      </a:endParaRPr>
                    </a:p>
                    <a:p>
                      <a:pPr marL="171450" lvl="0" indent="-171450" algn="l">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Female-to-male ratio at management level </a:t>
                      </a:r>
                    </a:p>
                    <a:p>
                      <a:pPr marL="171450" lvl="0" indent="-171450" algn="l">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Number of self-employed persons working exclusively for your undertaking</a:t>
                      </a:r>
                    </a:p>
                    <a:p>
                      <a:pPr marL="171450" lvl="0" indent="-171450" algn="l">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Number of temporary workers working for your undertaking </a:t>
                      </a:r>
                    </a:p>
                    <a:p>
                      <a:pPr marL="0" lvl="0" indent="0" algn="l">
                        <a:buFont typeface="Arial" panose="020B0604020202020204" pitchFamily="34" charset="0"/>
                        <a:buNone/>
                      </a:pPr>
                      <a:endParaRPr lang="da-DK" sz="900" b="0" i="0" dirty="0">
                        <a:solidFill>
                          <a:schemeClr val="tx2"/>
                        </a:solidFill>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180349995"/>
                  </a:ext>
                </a:extLst>
              </a:tr>
              <a:tr h="325914">
                <a:tc>
                  <a:txBody>
                    <a:bodyPr/>
                    <a:lstStyle/>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algn="l"/>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Shall</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lvl="0" algn="l" defTabSz="914400" rtl="0" eaLnBrk="1" latinLnBrk="0" hangingPunct="1">
                        <a:buNone/>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Additional own workforce information – Human rights policies and processes (C6)</a:t>
                      </a:r>
                      <a:endParaRPr lang="da-DK" sz="900" b="0" i="0" u="none" strike="noStrike" kern="1200" spc="-10" dirty="0">
                        <a:solidFill>
                          <a:srgbClr val="1B4528"/>
                        </a:solidFill>
                        <a:latin typeface="+mn-lt"/>
                        <a:ea typeface="+mn-ea"/>
                        <a:cs typeface="+mn-cs"/>
                      </a:endParaRPr>
                    </a:p>
                    <a:p>
                      <a:pPr marL="171450" lvl="0" indent="-171450" algn="l" defTabSz="914400" rtl="0" eaLnBrk="1" latinLnBrk="0" hangingPunct="1">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Information about code of conduct or human rights policy for your </a:t>
                      </a:r>
                      <a:r>
                        <a:rPr lang="en-GB" sz="900" b="0" i="0" u="sng" strike="noStrike" cap="none" baseline="0" dirty="0">
                          <a:solidFill>
                            <a:srgbClr val="1B4528"/>
                          </a:solidFill>
                          <a:effectLst/>
                          <a:uFill>
                            <a:solidFill>
                              <a:srgbClr val="1B4528"/>
                            </a:solidFill>
                          </a:uFill>
                          <a:latin typeface="IBM Plex Sans"/>
                          <a:ea typeface="IBM Plex Sans"/>
                          <a:cs typeface="IBM Plex Sans"/>
                        </a:rPr>
                        <a:t>own workforce</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(YES/NO)</a:t>
                      </a:r>
                    </a:p>
                    <a:p>
                      <a:pPr marL="171450" lvl="0" indent="-171450" algn="l" defTabSz="914400" rtl="0" eaLnBrk="1" latinLnBrk="0" hangingPunct="1">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Information about grievance mechanism for your </a:t>
                      </a:r>
                      <a:r>
                        <a:rPr lang="en-GB" sz="900" b="0" i="0" u="sng" strike="noStrike" cap="none" baseline="0" dirty="0">
                          <a:solidFill>
                            <a:srgbClr val="1B4528"/>
                          </a:solidFill>
                          <a:effectLst/>
                          <a:uFill>
                            <a:solidFill>
                              <a:srgbClr val="1B4528"/>
                            </a:solidFill>
                          </a:uFill>
                          <a:latin typeface="IBM Plex Sans"/>
                          <a:ea typeface="IBM Plex Sans"/>
                          <a:cs typeface="IBM Plex Sans"/>
                        </a:rPr>
                        <a:t>own workforce</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(YES/NO)</a:t>
                      </a:r>
                    </a:p>
                    <a:p>
                      <a:pPr marL="0" lvl="0" indent="0" algn="l" defTabSz="914400" rtl="0" eaLnBrk="1" latinLnBrk="0" hangingPunct="1">
                        <a:buFont typeface="Arial" panose="020B0604020202020204" pitchFamily="34" charset="0"/>
                        <a:buNone/>
                      </a:pPr>
                      <a:endParaRPr lang="da-DK" sz="900" b="0" u="none" kern="1200" spc="-10" noProof="0" dirty="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325914">
                <a:tc>
                  <a:txBody>
                    <a:bodyPr/>
                    <a:lstStyle/>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Shall</a:t>
                      </a:r>
                    </a:p>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algn="l"/>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Shall, if applicable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Severe negative human rights incidents (own workforce + workers in value chain) (C7)</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Confirmed negative human rights incidents for your </a:t>
                      </a:r>
                      <a:r>
                        <a:rPr lang="en-GB" sz="900" b="0" i="0" u="sng" strike="noStrike" cap="none" baseline="0" dirty="0">
                          <a:solidFill>
                            <a:srgbClr val="1B4528"/>
                          </a:solidFill>
                          <a:effectLst/>
                          <a:uFill>
                            <a:solidFill>
                              <a:srgbClr val="1B4528"/>
                            </a:solidFill>
                          </a:uFill>
                          <a:latin typeface="IBM Plex Sans"/>
                          <a:ea typeface="IBM Plex Sans"/>
                          <a:cs typeface="IBM Plex Sans"/>
                        </a:rPr>
                        <a:t>own workforce</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da-DK" sz="900" b="0" u="none" kern="1200" spc="-10" noProof="0" dirty="0">
                        <a:solidFill>
                          <a:schemeClr val="tx2"/>
                        </a:solidFill>
                        <a:latin typeface="+mn-lt"/>
                        <a:ea typeface="+mn-ea"/>
                        <a:cs typeface="+mn-cs"/>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Confirmed negative human rights incidents for workers in </a:t>
                      </a:r>
                      <a:r>
                        <a:rPr lang="en-GB" sz="900" b="0" i="0" u="sng" strike="noStrike" cap="none" baseline="0" dirty="0">
                          <a:solidFill>
                            <a:srgbClr val="1B4528"/>
                          </a:solidFill>
                          <a:effectLst/>
                          <a:uFill>
                            <a:solidFill>
                              <a:srgbClr val="1B4528"/>
                            </a:solidFill>
                          </a:uFill>
                          <a:latin typeface="IBM Plex Sans"/>
                          <a:ea typeface="IBM Plex Sans"/>
                          <a:cs typeface="IBM Plex Sans"/>
                        </a:rPr>
                        <a:t>value chain</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da-DK" sz="900" b="0" kern="1200" spc="-10" noProof="0" dirty="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735917724"/>
                  </a:ext>
                </a:extLst>
              </a:tr>
            </a:tbl>
          </a:graphicData>
        </a:graphic>
      </p:graphicFrame>
      <p:sp>
        <p:nvSpPr>
          <p:cNvPr id="18" name="TextBox 17">
            <a:extLst>
              <a:ext uri="{FF2B5EF4-FFF2-40B4-BE49-F238E27FC236}">
                <a16:creationId xmlns:a16="http://schemas.microsoft.com/office/drawing/2014/main" id="{4C685A46-0E64-411D-849F-0CECE3B9A0D4}"/>
              </a:ext>
            </a:extLst>
          </p:cNvPr>
          <p:cNvSpPr txBox="1"/>
          <p:nvPr/>
        </p:nvSpPr>
        <p:spPr>
          <a:xfrm>
            <a:off x="8168791" y="4801522"/>
            <a:ext cx="3707101" cy="257369"/>
          </a:xfrm>
          <a:prstGeom prst="rect">
            <a:avLst/>
          </a:prstGeom>
          <a:solidFill>
            <a:srgbClr val="BBC7BF"/>
          </a:solidFill>
          <a:ln>
            <a:solidFill>
              <a:srgbClr val="1B4528"/>
            </a:solidFill>
          </a:ln>
        </p:spPr>
        <p:txBody>
          <a:bodyPr wrap="square" lIns="36000" tIns="36000" rIns="36000" bIns="36000" rtlCol="0">
            <a:spAutoFit/>
          </a:bodyPr>
          <a:lstStyle/>
          <a:p>
            <a:pPr algn="l"/>
            <a:r>
              <a:rPr lang="en-GB" sz="1200" b="1" i="0" u="none" strike="noStrike" cap="none" baseline="0" dirty="0">
                <a:solidFill>
                  <a:srgbClr val="1B4528"/>
                </a:solidFill>
                <a:effectLst/>
                <a:uFill>
                  <a:solidFill>
                    <a:prstClr val="black">
                      <a:alpha val="0"/>
                    </a:prstClr>
                  </a:solidFill>
                </a:uFill>
                <a:latin typeface="IBM Plex Sans"/>
                <a:ea typeface="IBM Plex Sans"/>
                <a:cs typeface="IBM Plex Sans"/>
              </a:rPr>
              <a:t>Governance disclosures</a:t>
            </a:r>
          </a:p>
        </p:txBody>
      </p:sp>
      <p:graphicFrame>
        <p:nvGraphicFramePr>
          <p:cNvPr id="11" name="Table 2">
            <a:extLst>
              <a:ext uri="{FF2B5EF4-FFF2-40B4-BE49-F238E27FC236}">
                <a16:creationId xmlns:a16="http://schemas.microsoft.com/office/drawing/2014/main" id="{91093C74-6423-4824-A90B-D30997F73673}"/>
              </a:ext>
            </a:extLst>
          </p:cNvPr>
          <p:cNvGraphicFramePr>
            <a:graphicFrameLocks noGrp="1"/>
          </p:cNvGraphicFramePr>
          <p:nvPr>
            <p:extLst>
              <p:ext uri="{D42A27DB-BD31-4B8C-83A1-F6EECF244321}">
                <p14:modId xmlns:p14="http://schemas.microsoft.com/office/powerpoint/2010/main" val="1858477744"/>
              </p:ext>
            </p:extLst>
          </p:nvPr>
        </p:nvGraphicFramePr>
        <p:xfrm>
          <a:off x="8170863" y="5065682"/>
          <a:ext cx="3707101" cy="1478327"/>
        </p:xfrm>
        <a:graphic>
          <a:graphicData uri="http://schemas.openxmlformats.org/drawingml/2006/table">
            <a:tbl>
              <a:tblPr firstRow="1" firstCol="1">
                <a:tableStyleId>{2A488322-F2BA-4B5B-9748-0D474271808F}</a:tableStyleId>
              </a:tblPr>
              <a:tblGrid>
                <a:gridCol w="675998">
                  <a:extLst>
                    <a:ext uri="{9D8B030D-6E8A-4147-A177-3AD203B41FA5}">
                      <a16:colId xmlns:a16="http://schemas.microsoft.com/office/drawing/2014/main" val="1902117154"/>
                    </a:ext>
                  </a:extLst>
                </a:gridCol>
                <a:gridCol w="3031103">
                  <a:extLst>
                    <a:ext uri="{9D8B030D-6E8A-4147-A177-3AD203B41FA5}">
                      <a16:colId xmlns:a16="http://schemas.microsoft.com/office/drawing/2014/main" val="1904521774"/>
                    </a:ext>
                  </a:extLst>
                </a:gridCol>
              </a:tblGrid>
              <a:tr h="959812">
                <a:tc>
                  <a:txBody>
                    <a:bodyPr/>
                    <a:lstStyle/>
                    <a:p>
                      <a:pPr marL="0" algn="l" defTabSz="914400" rtl="0" eaLnBrk="1" latinLnBrk="0" hangingPunct="1"/>
                      <a:endParaRPr lang="da-DK" sz="1800" b="0" kern="1200" spc="-10" noProof="0">
                        <a:solidFill>
                          <a:schemeClr val="tx2"/>
                        </a:solidFill>
                        <a:latin typeface="+mn-lt"/>
                        <a:ea typeface="+mn-ea"/>
                        <a:cs typeface="+mn-cs"/>
                      </a:endParaRPr>
                    </a:p>
                    <a:p>
                      <a:pPr marL="0" algn="l" defTabSz="914400" rtl="0" eaLnBrk="1" latinLnBrk="0" hangingPunct="1"/>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Shall, if applicable</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lvl="0" algn="l">
                        <a:buNone/>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Revenues from certain sectors and exclusion from EU reference benchmarks (C8)</a:t>
                      </a:r>
                    </a:p>
                    <a:p>
                      <a:pPr marL="171450" lvl="0" indent="-171450" algn="l">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Revenues from certain sectors </a:t>
                      </a:r>
                    </a:p>
                    <a:p>
                      <a:pPr marL="171450" lvl="0" indent="-171450" algn="l">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Exclusion from EU reference benchmarks aligned with the Paris Agreement </a:t>
                      </a:r>
                    </a:p>
                    <a:p>
                      <a:pPr marL="0" lvl="0" indent="0" algn="l">
                        <a:buFont typeface="Arial" panose="020B0604020202020204" pitchFamily="34" charset="0"/>
                        <a:buNone/>
                      </a:pPr>
                      <a:endParaRPr lang="da-DK" sz="900" b="0" i="0" u="none" strike="noStrike" kern="1200" spc="-10" noProof="0" dirty="0">
                        <a:solidFill>
                          <a:srgbClr val="1B4528"/>
                        </a:solidFill>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625880347"/>
                  </a:ext>
                </a:extLst>
              </a:tr>
              <a:tr h="518515">
                <a:tc>
                  <a:txBody>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da-DK" sz="500" b="0" i="0" kern="1200" noProof="0" dirty="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Shall, if applicable</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Gender diversity ratio in the governance body (C9)</a:t>
                      </a:r>
                      <a:endParaRPr lang="da-DK" sz="900" b="1" i="0" dirty="0">
                        <a:solidFill>
                          <a:schemeClr val="tx2"/>
                        </a:solidFill>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Female-to-male ratio in governance body </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da-DK" sz="900" b="0" i="0" u="none" strike="noStrike" kern="1200" spc="-10" dirty="0">
                        <a:solidFill>
                          <a:srgbClr val="1B4528"/>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639740790"/>
                  </a:ext>
                </a:extLst>
              </a:tr>
            </a:tbl>
          </a:graphicData>
        </a:graphic>
      </p:graphicFrame>
    </p:spTree>
    <p:custDataLst>
      <p:tags r:id="rId1"/>
    </p:custDataLst>
    <p:extLst>
      <p:ext uri="{BB962C8B-B14F-4D97-AF65-F5344CB8AC3E}">
        <p14:creationId xmlns:p14="http://schemas.microsoft.com/office/powerpoint/2010/main" val="469602887"/>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5F7D69"/>
                </a:solidFill>
                <a:effectLst/>
                <a:uLnTx/>
                <a:uFill>
                  <a:solidFill>
                    <a:prstClr val="black">
                      <a:alpha val="0"/>
                    </a:prstClr>
                  </a:solidFill>
                </a:uFill>
                <a:latin typeface="IBM Plex Sans"/>
                <a:ea typeface="IBM Plex Sans"/>
                <a:cs typeface="IBM Plex Sans"/>
              </a:rPr>
              <a:t>CLICK TO INSERT NAME OF UNDERTAKING</a:t>
            </a:r>
          </a:p>
        </p:txBody>
      </p:sp>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52091"/>
          </a:xfrm>
        </p:spPr>
        <p:txBody>
          <a:bodyPr/>
          <a:lstStyle/>
          <a:p>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Climate risks (C4)</a:t>
            </a:r>
            <a:endParaRPr lang="da-DK" noProof="0" dirty="0"/>
          </a:p>
        </p:txBody>
      </p:sp>
      <p:sp>
        <p:nvSpPr>
          <p:cNvPr id="8" name="Rectangle 7">
            <a:extLst>
              <a:ext uri="{FF2B5EF4-FFF2-40B4-BE49-F238E27FC236}">
                <a16:creationId xmlns:a16="http://schemas.microsoft.com/office/drawing/2014/main" id="{BB025C9F-7660-F9B6-3803-368E6CE1E2A3}"/>
              </a:ext>
            </a:extLst>
          </p:cNvPr>
          <p:cNvSpPr/>
          <p:nvPr/>
        </p:nvSpPr>
        <p:spPr>
          <a:xfrm>
            <a:off x="518599" y="1016001"/>
            <a:ext cx="8038806" cy="86050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FFFFFF"/>
                </a:solidFill>
                <a:effectLst/>
                <a:uLnTx/>
                <a:uFill>
                  <a:solidFill>
                    <a:prstClr val="black">
                      <a:alpha val="0"/>
                    </a:prstClr>
                  </a:solidFill>
                </a:uFill>
                <a:latin typeface="IBM Plex Sans"/>
                <a:ea typeface="IBM Plex Sans"/>
                <a:cs typeface="IBM Plex Sans"/>
              </a:rPr>
              <a:t>The disclosure </a:t>
            </a:r>
            <a:r>
              <a:rPr kumimoji="0" lang="en-GB" sz="900" b="1" i="0" u="none" strike="noStrike" kern="1200" cap="none" spc="0" normalizeH="0" baseline="0" noProof="0" dirty="0">
                <a:ln>
                  <a:noFill/>
                </a:ln>
                <a:solidFill>
                  <a:srgbClr val="FFFFFF"/>
                </a:solidFill>
                <a:effectLst/>
                <a:uLnTx/>
                <a:uFill>
                  <a:solidFill>
                    <a:prstClr val="black">
                      <a:alpha val="0"/>
                    </a:prstClr>
                  </a:solidFill>
                </a:uFill>
                <a:latin typeface="IBM Plex Sans"/>
                <a:ea typeface="IBM Plex Sans"/>
                <a:cs typeface="IBM Plex Sans"/>
              </a:rPr>
              <a:t>shall be filled in, if applicable, </a:t>
            </a:r>
            <a:r>
              <a:rPr kumimoji="0" lang="en-GB" sz="900" b="0" i="0" u="none" strike="noStrike" kern="1200" cap="none" spc="0" normalizeH="0" baseline="0" noProof="0" dirty="0">
                <a:ln>
                  <a:noFill/>
                </a:ln>
                <a:solidFill>
                  <a:srgbClr val="FFFFFF"/>
                </a:solidFill>
                <a:effectLst/>
                <a:uLnTx/>
                <a:uFill>
                  <a:solidFill>
                    <a:prstClr val="black">
                      <a:alpha val="0"/>
                    </a:prstClr>
                  </a:solidFill>
                </a:uFill>
                <a:latin typeface="IBM Plex Sans"/>
                <a:ea typeface="IBM Plex Sans"/>
                <a:cs typeface="IBM Plex Sans"/>
              </a:rPr>
              <a:t>cf.</a:t>
            </a:r>
            <a:r>
              <a:rPr kumimoji="0" lang="en-GB" sz="900" b="1" i="0" u="none" strike="noStrike" kern="1200" cap="none" spc="0" normalizeH="0" baseline="0" noProof="0" dirty="0">
                <a:ln>
                  <a:noFill/>
                </a:ln>
                <a:solidFill>
                  <a:srgbClr val="FFFFFF"/>
                </a:solidFill>
                <a:effectLst/>
                <a:uLnTx/>
                <a:uFill>
                  <a:solidFill>
                    <a:prstClr val="black">
                      <a:alpha val="0"/>
                    </a:prstClr>
                  </a:solidFill>
                </a:uFill>
                <a:latin typeface="IBM Plex Sans"/>
                <a:ea typeface="IBM Plex Sans"/>
                <a:cs typeface="IBM Plex Sans"/>
              </a:rPr>
              <a:t> </a:t>
            </a:r>
            <a:r>
              <a:rPr kumimoji="0" lang="en-GB" sz="900" b="0" i="0" u="none" strike="noStrike" kern="1200" cap="none" spc="0" normalizeH="0" baseline="0" noProof="0" dirty="0">
                <a:ln>
                  <a:noFill/>
                </a:ln>
                <a:solidFill>
                  <a:srgbClr val="FFFFFF"/>
                </a:solidFill>
                <a:effectLst/>
                <a:uLnTx/>
                <a:uFill>
                  <a:solidFill>
                    <a:prstClr val="black">
                      <a:alpha val="0"/>
                    </a:prstClr>
                  </a:solidFill>
                </a:uFill>
                <a:latin typeface="IBM Plex Sans"/>
                <a:ea typeface="IBM Plex Sans"/>
                <a:cs typeface="IBM Plex Sans"/>
              </a:rPr>
              <a:t>the</a:t>
            </a:r>
            <a:r>
              <a:rPr kumimoji="0" lang="en-GB" sz="900" b="1" i="0" u="none" strike="noStrike" kern="1200" cap="none" spc="0" normalizeH="0" baseline="0" noProof="0" dirty="0">
                <a:ln>
                  <a:noFill/>
                </a:ln>
                <a:solidFill>
                  <a:srgbClr val="FFFFFF"/>
                </a:solidFill>
                <a:effectLst/>
                <a:uLnTx/>
                <a:uFill>
                  <a:solidFill>
                    <a:prstClr val="black">
                      <a:alpha val="0"/>
                    </a:prstClr>
                  </a:solidFill>
                </a:uFill>
                <a:latin typeface="IBM Plex Sans"/>
                <a:ea typeface="IBM Plex Sans"/>
                <a:cs typeface="IBM Plex Sans"/>
              </a:rPr>
              <a:t> </a:t>
            </a:r>
            <a:r>
              <a:rPr kumimoji="0" lang="en-GB" sz="900" b="0" i="0" u="none" strike="noStrike" kern="1200" cap="none" spc="0" normalizeH="0" baseline="0" noProof="0" dirty="0">
                <a:ln>
                  <a:noFill/>
                </a:ln>
                <a:solidFill>
                  <a:srgbClr val="FFFFFF"/>
                </a:solidFill>
                <a:effectLst/>
                <a:uLnTx/>
                <a:uFill>
                  <a:solidFill>
                    <a:prstClr val="black">
                      <a:alpha val="0"/>
                    </a:prstClr>
                  </a:solidFill>
                </a:uFill>
                <a:latin typeface="IBM Plex Sans"/>
                <a:ea typeface="IBM Plex Sans"/>
                <a:cs typeface="IBM Plex Sans"/>
              </a:rPr>
              <a:t>Comprehensive Module.</a:t>
            </a:r>
          </a:p>
          <a:p>
            <a:pPr marL="0" marR="0" lvl="0" indent="0" algn="l" defTabSz="914400" rtl="0" eaLnBrk="1" fontAlgn="auto" latinLnBrk="0" hangingPunct="1">
              <a:lnSpc>
                <a:spcPct val="106000"/>
              </a:lnSpc>
              <a:spcBef>
                <a:spcPts val="0"/>
              </a:spcBef>
              <a:spcAft>
                <a:spcPts val="0"/>
              </a:spcAft>
              <a:buClrTx/>
              <a:buSzTx/>
              <a:buFontTx/>
              <a:buNone/>
              <a:tabLst/>
              <a:defRPr/>
            </a:pPr>
            <a:endParaRPr kumimoji="0" lang="da-DK" sz="900" b="0" i="0" u="none" strike="noStrike" kern="1200" cap="none" spc="-10" normalizeH="0" baseline="0" noProof="0" dirty="0">
              <a:ln>
                <a:noFill/>
              </a:ln>
              <a:solidFill>
                <a:srgbClr val="FFFFFF"/>
              </a:solidFill>
              <a:effectLst/>
              <a:uLnTx/>
              <a:uFillTx/>
              <a:latin typeface="IBM Plex Sans"/>
              <a:cs typeface="Arial"/>
            </a:endParaRPr>
          </a:p>
          <a:p>
            <a:pPr marL="0" marR="0" lvl="0" indent="0" algn="l" defTabSz="914400" rtl="0" eaLnBrk="1" fontAlgn="auto" latinLnBrk="0" hangingPunct="1">
              <a:lnSpc>
                <a:spcPct val="106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FFFFFF"/>
                </a:solidFill>
                <a:effectLst/>
                <a:uLnTx/>
                <a:uFill>
                  <a:solidFill>
                    <a:prstClr val="black">
                      <a:alpha val="0"/>
                    </a:prstClr>
                  </a:solidFill>
                </a:uFill>
                <a:latin typeface="IBM Plex Sans"/>
                <a:ea typeface="IBM Plex Sans"/>
                <a:cs typeface="IBM Plex Sans"/>
              </a:rPr>
              <a:t>The table below should only be filled in if your undertaking has identified climate-related hazards and/or climate-related transition events that could have an adverse impact on the undertaking (paragraph 57).</a:t>
            </a: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1104041"/>
            <a:ext cx="207455" cy="232601"/>
          </a:xfrm>
          <a:prstGeom prst="rect">
            <a:avLst/>
          </a:prstGeom>
        </p:spPr>
      </p:pic>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730423" y="1104041"/>
            <a:ext cx="257747" cy="232600"/>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0D23CF-C5A3-5445-819D-C647D180BB4B}" type="slidenum">
              <a:rPr kumimoji="0" lang="da-DK" sz="1000" b="0" i="0" u="none" strike="noStrike" kern="1200" cap="none" spc="0" normalizeH="0" baseline="0" noProof="0" smtClean="0">
                <a:ln>
                  <a:noFill/>
                </a:ln>
                <a:solidFill>
                  <a:srgbClr val="1B4528">
                    <a:alpha val="70000"/>
                  </a:srgbClr>
                </a:solidFill>
                <a:effectLst/>
                <a:uLnTx/>
                <a:uFillTx/>
                <a:latin typeface="IBM Plex Sans" panose="020B0503050203000203" pitchFamily="34" charset="0"/>
                <a:cs typeface="Arial"/>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da-DK" sz="1000" b="0" i="0" u="none" strike="noStrike" kern="1200" cap="none" spc="0" normalizeH="0" baseline="0" noProof="0" dirty="0">
              <a:ln>
                <a:noFill/>
              </a:ln>
              <a:solidFill>
                <a:srgbClr val="1B4528">
                  <a:alpha val="70000"/>
                </a:srgbClr>
              </a:solidFill>
              <a:effectLst/>
              <a:uLnTx/>
              <a:uFillTx/>
              <a:latin typeface="IBM Plex Sans" panose="020B0503050203000203" pitchFamily="34" charset="0"/>
              <a:cs typeface="Arial"/>
            </a:endParaRPr>
          </a:p>
        </p:txBody>
      </p:sp>
      <p:graphicFrame>
        <p:nvGraphicFramePr>
          <p:cNvPr id="7" name="Table 2">
            <a:extLst>
              <a:ext uri="{FF2B5EF4-FFF2-40B4-BE49-F238E27FC236}">
                <a16:creationId xmlns:a16="http://schemas.microsoft.com/office/drawing/2014/main" id="{15831F00-C6CE-081F-C69E-7E5038CA38CE}"/>
              </a:ext>
            </a:extLst>
          </p:cNvPr>
          <p:cNvGraphicFramePr>
            <a:graphicFrameLocks noGrp="1"/>
          </p:cNvGraphicFramePr>
          <p:nvPr>
            <p:extLst>
              <p:ext uri="{D42A27DB-BD31-4B8C-83A1-F6EECF244321}">
                <p14:modId xmlns:p14="http://schemas.microsoft.com/office/powerpoint/2010/main" val="605519218"/>
              </p:ext>
            </p:extLst>
          </p:nvPr>
        </p:nvGraphicFramePr>
        <p:xfrm>
          <a:off x="518598" y="1964548"/>
          <a:ext cx="8038808" cy="4789938"/>
        </p:xfrm>
        <a:graphic>
          <a:graphicData uri="http://schemas.openxmlformats.org/drawingml/2006/table">
            <a:tbl>
              <a:tblPr firstRow="1">
                <a:tableStyleId>{2A488322-F2BA-4B5B-9748-0D474271808F}</a:tableStyleId>
              </a:tblPr>
              <a:tblGrid>
                <a:gridCol w="1148404">
                  <a:extLst>
                    <a:ext uri="{9D8B030D-6E8A-4147-A177-3AD203B41FA5}">
                      <a16:colId xmlns:a16="http://schemas.microsoft.com/office/drawing/2014/main" val="1904521774"/>
                    </a:ext>
                  </a:extLst>
                </a:gridCol>
                <a:gridCol w="822056">
                  <a:extLst>
                    <a:ext uri="{9D8B030D-6E8A-4147-A177-3AD203B41FA5}">
                      <a16:colId xmlns:a16="http://schemas.microsoft.com/office/drawing/2014/main" val="3691300808"/>
                    </a:ext>
                  </a:extLst>
                </a:gridCol>
                <a:gridCol w="1789644">
                  <a:extLst>
                    <a:ext uri="{9D8B030D-6E8A-4147-A177-3AD203B41FA5}">
                      <a16:colId xmlns:a16="http://schemas.microsoft.com/office/drawing/2014/main" val="1169754581"/>
                    </a:ext>
                  </a:extLst>
                </a:gridCol>
                <a:gridCol w="1242204">
                  <a:extLst>
                    <a:ext uri="{9D8B030D-6E8A-4147-A177-3AD203B41FA5}">
                      <a16:colId xmlns:a16="http://schemas.microsoft.com/office/drawing/2014/main" val="14188947"/>
                    </a:ext>
                  </a:extLst>
                </a:gridCol>
                <a:gridCol w="1199071">
                  <a:extLst>
                    <a:ext uri="{9D8B030D-6E8A-4147-A177-3AD203B41FA5}">
                      <a16:colId xmlns:a16="http://schemas.microsoft.com/office/drawing/2014/main" val="3437583346"/>
                    </a:ext>
                  </a:extLst>
                </a:gridCol>
                <a:gridCol w="1002752">
                  <a:extLst>
                    <a:ext uri="{9D8B030D-6E8A-4147-A177-3AD203B41FA5}">
                      <a16:colId xmlns:a16="http://schemas.microsoft.com/office/drawing/2014/main" val="1323373159"/>
                    </a:ext>
                  </a:extLst>
                </a:gridCol>
                <a:gridCol w="834677">
                  <a:extLst>
                    <a:ext uri="{9D8B030D-6E8A-4147-A177-3AD203B41FA5}">
                      <a16:colId xmlns:a16="http://schemas.microsoft.com/office/drawing/2014/main" val="1484983729"/>
                    </a:ext>
                  </a:extLst>
                </a:gridCol>
              </a:tblGrid>
              <a:tr h="219027">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tx2"/>
                          </a:solidFill>
                        </a:rPr>
                        <a:t>(57a)</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1" noProof="0" dirty="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endParaRPr dirty="0"/>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kern="1200" noProof="0" dirty="0">
                          <a:solidFill>
                            <a:schemeClr val="tx2"/>
                          </a:solidFill>
                          <a:latin typeface="+mn-lt"/>
                          <a:ea typeface="+mn-ea"/>
                          <a:cs typeface="+mn-cs"/>
                        </a:rPr>
                        <a:t>(57b)</a:t>
                      </a:r>
                      <a:endParaRPr lang="da-DK" sz="900" b="0" noProof="0" dirty="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rgbClr val="D1DAD4"/>
                    </a:solidFill>
                  </a:tcPr>
                </a:tc>
                <a:tc hMerge="1">
                  <a:txBody>
                    <a:bodyPr/>
                    <a:lstStyle/>
                    <a:p>
                      <a:endParaRPr lang="da-DK"/>
                    </a:p>
                  </a:txBody>
                  <a:tcPr>
                    <a:lnL w="6350" cap="flat" cmpd="sng" algn="ctr">
                      <a:solidFill>
                        <a:schemeClr val="tx2"/>
                      </a:solidFill>
                      <a:prstDash val="solid"/>
                      <a:round/>
                      <a:headEnd type="none" w="med" len="med"/>
                      <a:tailEnd type="none" w="med" len="med"/>
                    </a:ln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tx2"/>
                          </a:solidFill>
                        </a:rPr>
                        <a:t>(57c)</a:t>
                      </a:r>
                      <a:endParaRPr lang="da-DK" sz="900" b="0" noProof="0" dirty="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tx2"/>
                          </a:solidFill>
                        </a:rPr>
                        <a:t>(57d)</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3642311251"/>
                  </a:ext>
                </a:extLst>
              </a:tr>
              <a:tr h="5062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noProof="0" dirty="0">
                          <a:solidFill>
                            <a:schemeClr val="tx2"/>
                          </a:solidFill>
                        </a:rPr>
                        <a:t>Climate risks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noProof="0" dirty="0">
                          <a:solidFill>
                            <a:schemeClr val="tx2"/>
                          </a:solidFill>
                        </a:rPr>
                        <a:t>Where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noProof="0" dirty="0">
                          <a:solidFill>
                            <a:schemeClr val="tx2"/>
                          </a:solidFill>
                        </a:rPr>
                        <a:t>Brief description of risks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noProof="0" dirty="0">
                          <a:solidFill>
                            <a:schemeClr val="tx2"/>
                          </a:solidFill>
                        </a:rPr>
                        <a:t>Exposure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tx2"/>
                          </a:solidFill>
                        </a:rPr>
                        <a:t>(low/medium/high)</a:t>
                      </a:r>
                      <a:endParaRPr lang="en-US" sz="900" b="1" noProof="0" dirty="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noProof="0" dirty="0">
                          <a:solidFill>
                            <a:schemeClr val="tx2"/>
                          </a:solidFill>
                        </a:rPr>
                        <a:t>Sensitivity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tx2"/>
                          </a:solidFill>
                        </a:rPr>
                        <a:t>(low/medium/high)</a:t>
                      </a:r>
                      <a:endParaRPr lang="en-US" sz="900" b="1" noProof="0" dirty="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noProof="0" dirty="0">
                          <a:solidFill>
                            <a:schemeClr val="tx2"/>
                          </a:solidFill>
                        </a:rPr>
                        <a:t>Time horizon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i="0" noProof="0" dirty="0">
                          <a:solidFill>
                            <a:schemeClr val="tx2"/>
                          </a:solidFill>
                        </a:rPr>
                        <a:t>(short/medium/</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i="0" noProof="0" dirty="0">
                          <a:solidFill>
                            <a:schemeClr val="tx2"/>
                          </a:solidFill>
                        </a:rPr>
                        <a:t>long)</a:t>
                      </a:r>
                      <a:endParaRPr lang="en-US" sz="900" b="1" noProof="0" dirty="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noProof="0" dirty="0">
                          <a:solidFill>
                            <a:schemeClr val="tx2"/>
                          </a:solidFill>
                        </a:rPr>
                        <a:t>Adaptation actions </a:t>
                      </a:r>
                      <a:r>
                        <a:rPr lang="en-US" sz="900" b="0" noProof="0" dirty="0">
                          <a:solidFill>
                            <a:schemeClr val="tx2"/>
                          </a:solidFill>
                        </a:rPr>
                        <a:t>(YES/NO)</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729970087"/>
                  </a:ext>
                </a:extLst>
              </a:tr>
              <a:tr h="21902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kern="1200" noProof="0" dirty="0">
                          <a:solidFill>
                            <a:schemeClr val="tx2"/>
                          </a:solidFill>
                          <a:latin typeface="+mn-lt"/>
                          <a:ea typeface="+mn-ea"/>
                          <a:cs typeface="+mn-cs"/>
                        </a:rPr>
                        <a:t>Chronic hazards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noProof="0" dirty="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rgbClr val="D1DAD4"/>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1" noProof="0" dirty="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endParaRPr lang="da-DK"/>
                    </a:p>
                  </a:txBody>
                  <a:tcPr/>
                </a:tc>
                <a:tc hMerge="1">
                  <a:txBody>
                    <a:bodyPr/>
                    <a:lstStyle/>
                    <a:p>
                      <a:endParaRPr lang="da-DK"/>
                    </a:p>
                  </a:txBody>
                  <a:tcPr>
                    <a:lnL w="6350" cap="flat" cmpd="sng" algn="ctr">
                      <a:solidFill>
                        <a:schemeClr val="tx2"/>
                      </a:solidFill>
                      <a:prstDash val="solid"/>
                      <a:round/>
                      <a:headEnd type="none" w="med" len="med"/>
                      <a:tailEnd type="none" w="med" len="med"/>
                    </a:lnL>
                    <a:lnT w="6350" cap="flat" cmpd="sng" algn="ctr">
                      <a:solidFill>
                        <a:schemeClr val="tx2"/>
                      </a:solidFill>
                      <a:prstDash val="solid"/>
                      <a:round/>
                      <a:headEnd type="none" w="med" len="med"/>
                      <a:tailEnd type="none" w="med" len="med"/>
                    </a:lnT>
                  </a:tcPr>
                </a:tc>
                <a:tc hMerge="1">
                  <a:txBody>
                    <a:bodyPr/>
                    <a:lstStyle/>
                    <a:p>
                      <a:endParaRPr lang="da-DK"/>
                    </a:p>
                  </a:txBody>
                  <a:tcPr>
                    <a:lnL w="6350" cap="flat" cmpd="sng" algn="ctr">
                      <a:solidFill>
                        <a:schemeClr val="tx2"/>
                      </a:solidFill>
                      <a:prstDash val="solid"/>
                      <a:round/>
                      <a:headEnd type="none" w="med" len="med"/>
                      <a:tailEnd type="none" w="med" len="med"/>
                    </a:lnL>
                    <a:lnT w="6350" cap="flat" cmpd="sng" algn="ctr">
                      <a:solidFill>
                        <a:schemeClr val="tx2"/>
                      </a:solidFill>
                      <a:prstDash val="solid"/>
                      <a:round/>
                      <a:headEnd type="none" w="med" len="med"/>
                      <a:tailEnd type="none" w="med" len="med"/>
                    </a:lnT>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1" noProof="0" dirty="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413077344"/>
                  </a:ext>
                </a:extLst>
              </a:tr>
              <a:tr h="362657">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kern="1200" noProof="0" dirty="0">
                          <a:solidFill>
                            <a:schemeClr val="tx2"/>
                          </a:solidFill>
                          <a:latin typeface="+mn-lt"/>
                          <a:ea typeface="+mn-ea"/>
                          <a:cs typeface="+mn-cs"/>
                        </a:rPr>
                        <a:t>Assets</a:t>
                      </a:r>
                      <a:endParaRPr lang="en-US" sz="900" b="0" noProof="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[Insert brief description]</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[low/medium/high]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[low/medium/high]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[short/medium/</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long]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[YES/NO]</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r h="362657">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kern="1200" noProof="0" dirty="0">
                          <a:solidFill>
                            <a:schemeClr val="tx2"/>
                          </a:solidFill>
                          <a:latin typeface="+mn-lt"/>
                          <a:ea typeface="+mn-ea"/>
                          <a:cs typeface="+mn-cs"/>
                        </a:rPr>
                        <a:t>Activities</a:t>
                      </a:r>
                      <a:endParaRPr lang="en-US" sz="900" b="0" noProof="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900" b="0" i="0" u="none" strike="noStrike" cap="none" baseline="0" dirty="0">
                          <a:solidFill>
                            <a:srgbClr val="2D55FF"/>
                          </a:solidFill>
                          <a:effectLst/>
                          <a:uFill>
                            <a:solidFill>
                              <a:prstClr val="black">
                                <a:alpha val="0"/>
                              </a:prstClr>
                            </a:solidFill>
                          </a:uFill>
                          <a:latin typeface="+mn-lt"/>
                          <a:ea typeface="+mn-ea"/>
                          <a:cs typeface="IBM Plex Sans"/>
                        </a:rPr>
                        <a:t>[Insert brief description]</a:t>
                      </a:r>
                      <a:endParaRPr lang="da-DK"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US" sz="900" b="0" noProof="0" dirty="0">
                          <a:solidFill>
                            <a:schemeClr val="accent2"/>
                          </a:solidFill>
                        </a:rPr>
                        <a:t>[low/medium/high]</a:t>
                      </a:r>
                      <a:endParaRPr lang="en-US"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ctr"/>
                      <a:r>
                        <a:rPr lang="en-US" sz="900" b="0" noProof="0" dirty="0">
                          <a:solidFill>
                            <a:schemeClr val="accent2"/>
                          </a:solidFill>
                        </a:rPr>
                        <a:t>[low/medium/high]</a:t>
                      </a:r>
                      <a:endParaRPr lang="en-US"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[short/medium/</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long]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[YES/NO]</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394372718"/>
                  </a:ext>
                </a:extLst>
              </a:tr>
              <a:tr h="362657">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kern="1200" noProof="0" dirty="0">
                          <a:solidFill>
                            <a:schemeClr val="tx2"/>
                          </a:solidFill>
                          <a:latin typeface="+mn-lt"/>
                          <a:ea typeface="+mn-ea"/>
                          <a:cs typeface="+mn-cs"/>
                        </a:rPr>
                        <a:t>Value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kern="1200" noProof="0" dirty="0">
                          <a:solidFill>
                            <a:schemeClr val="tx2"/>
                          </a:solidFill>
                          <a:latin typeface="+mn-lt"/>
                          <a:ea typeface="+mn-ea"/>
                          <a:cs typeface="+mn-cs"/>
                        </a:rPr>
                        <a:t>chain</a:t>
                      </a:r>
                      <a:endParaRPr lang="en-US" sz="900" b="0" noProof="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900" b="0" i="0" u="none" strike="noStrike" cap="none" baseline="0" dirty="0">
                          <a:solidFill>
                            <a:srgbClr val="2D55FF"/>
                          </a:solidFill>
                          <a:effectLst/>
                          <a:uFill>
                            <a:solidFill>
                              <a:prstClr val="black">
                                <a:alpha val="0"/>
                              </a:prstClr>
                            </a:solidFill>
                          </a:uFill>
                          <a:latin typeface="+mn-lt"/>
                          <a:ea typeface="+mn-ea"/>
                          <a:cs typeface="IBM Plex Sans"/>
                        </a:rPr>
                        <a:t>[Insert brief description]</a:t>
                      </a:r>
                      <a:endParaRPr lang="da-DK"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US" sz="900" b="0" noProof="0" dirty="0">
                          <a:solidFill>
                            <a:schemeClr val="accent2"/>
                          </a:solidFill>
                        </a:rPr>
                        <a:t>[low/medium/high]</a:t>
                      </a:r>
                      <a:endParaRPr lang="en-US"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US" sz="900" b="0" noProof="0" dirty="0">
                          <a:solidFill>
                            <a:schemeClr val="accent2"/>
                          </a:solidFill>
                        </a:rPr>
                        <a:t>[low/medium/high]</a:t>
                      </a:r>
                      <a:endParaRPr lang="en-US"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[short/medium/</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long]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[YES/NO]</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158144899"/>
                  </a:ext>
                </a:extLst>
              </a:tr>
              <a:tr h="21902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kern="1200" noProof="0" dirty="0">
                          <a:solidFill>
                            <a:schemeClr val="tx2"/>
                          </a:solidFill>
                          <a:latin typeface="+mn-lt"/>
                          <a:ea typeface="+mn-ea"/>
                          <a:cs typeface="+mn-cs"/>
                        </a:rPr>
                        <a:t> Acute hazards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0" noProof="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accent4">
                        <a:lumMod val="20000"/>
                        <a:lumOff val="8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hMerge="1">
                  <a:txBody>
                    <a:bodyPr/>
                    <a:lstStyle/>
                    <a:p>
                      <a:endParaRPr lang="da-DK"/>
                    </a:p>
                  </a:txBody>
                  <a:tcPr/>
                </a:tc>
                <a:tc hMerge="1">
                  <a:txBody>
                    <a:bodyPr/>
                    <a:lstStyle/>
                    <a:p>
                      <a:endParaRPr lang="da-DK"/>
                    </a:p>
                  </a:txBody>
                  <a:tcPr>
                    <a:lnL w="6350" cap="flat" cmpd="sng" algn="ctr">
                      <a:solidFill>
                        <a:schemeClr val="tx2"/>
                      </a:solidFill>
                      <a:prstDash val="solid"/>
                      <a:round/>
                      <a:headEnd type="none" w="med" len="med"/>
                      <a:tailEnd type="none" w="med" len="med"/>
                    </a:lnL>
                    <a:lnT w="6350" cap="flat" cmpd="sng" algn="ctr">
                      <a:solidFill>
                        <a:schemeClr val="tx2"/>
                      </a:solidFill>
                      <a:prstDash val="solid"/>
                      <a:round/>
                      <a:headEnd type="none" w="med" len="med"/>
                      <a:tailEnd type="none" w="med" len="med"/>
                    </a:lnT>
                  </a:tcPr>
                </a:tc>
                <a:tc hMerge="1">
                  <a:txBody>
                    <a:bodyPr/>
                    <a:lstStyle/>
                    <a:p>
                      <a:endParaRPr lang="da-DK"/>
                    </a:p>
                  </a:txBody>
                  <a:tcPr>
                    <a:lnL w="6350" cap="flat" cmpd="sng" algn="ctr">
                      <a:solidFill>
                        <a:schemeClr val="tx2"/>
                      </a:solidFill>
                      <a:prstDash val="solid"/>
                      <a:round/>
                      <a:headEnd type="none" w="med" len="med"/>
                      <a:tailEnd type="none" w="med" len="med"/>
                    </a:lnL>
                    <a:lnT w="6350" cap="flat" cmpd="sng" algn="ctr">
                      <a:solidFill>
                        <a:schemeClr val="tx2"/>
                      </a:solidFill>
                      <a:prstDash val="solid"/>
                      <a:round/>
                      <a:headEnd type="none" w="med" len="med"/>
                      <a:tailEnd type="none" w="med" len="med"/>
                    </a:lnT>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196741351"/>
                  </a:ext>
                </a:extLst>
              </a:tr>
              <a:tr h="362657">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kern="1200" noProof="0" dirty="0">
                          <a:solidFill>
                            <a:schemeClr val="tx2"/>
                          </a:solidFill>
                          <a:latin typeface="+mn-lt"/>
                          <a:ea typeface="+mn-ea"/>
                          <a:cs typeface="+mn-cs"/>
                        </a:rPr>
                        <a:t>Assets</a:t>
                      </a:r>
                      <a:endParaRPr lang="en-US" sz="900" b="0" noProof="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900" b="0" i="0" u="none" strike="noStrike" cap="none" baseline="0" dirty="0">
                          <a:solidFill>
                            <a:srgbClr val="2D55FF"/>
                          </a:solidFill>
                          <a:effectLst/>
                          <a:uFill>
                            <a:solidFill>
                              <a:prstClr val="black">
                                <a:alpha val="0"/>
                              </a:prstClr>
                            </a:solidFill>
                          </a:uFill>
                          <a:latin typeface="+mn-lt"/>
                          <a:ea typeface="+mn-ea"/>
                          <a:cs typeface="IBM Plex Sans"/>
                        </a:rPr>
                        <a:t>[Insert brief description]</a:t>
                      </a:r>
                      <a:endParaRPr lang="da-DK"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US" sz="900" b="0" noProof="0" dirty="0">
                          <a:solidFill>
                            <a:schemeClr val="accent2"/>
                          </a:solidFill>
                        </a:rPr>
                        <a:t>[low/medium/high]</a:t>
                      </a:r>
                      <a:endParaRPr lang="en-US"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[low/medium/high]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[short/medium/</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long]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[YES/NO]</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800158845"/>
                  </a:ext>
                </a:extLst>
              </a:tr>
              <a:tr h="362657">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kern="1200" noProof="0" dirty="0">
                          <a:solidFill>
                            <a:schemeClr val="tx2"/>
                          </a:solidFill>
                          <a:latin typeface="+mn-lt"/>
                          <a:ea typeface="+mn-ea"/>
                          <a:cs typeface="+mn-cs"/>
                        </a:rPr>
                        <a:t>Activities</a:t>
                      </a:r>
                      <a:endParaRPr lang="en-US" sz="900" b="0" noProof="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900" b="0" i="0" u="none" strike="noStrike" cap="none" baseline="0" dirty="0">
                          <a:solidFill>
                            <a:srgbClr val="2D55FF"/>
                          </a:solidFill>
                          <a:effectLst/>
                          <a:uFill>
                            <a:solidFill>
                              <a:prstClr val="black">
                                <a:alpha val="0"/>
                              </a:prstClr>
                            </a:solidFill>
                          </a:uFill>
                          <a:latin typeface="+mn-lt"/>
                          <a:ea typeface="+mn-ea"/>
                          <a:cs typeface="IBM Plex Sans"/>
                        </a:rPr>
                        <a:t>[Insert brief description]</a:t>
                      </a:r>
                      <a:endParaRPr lang="da-DK"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US" sz="900" b="0" noProof="0" dirty="0">
                          <a:solidFill>
                            <a:schemeClr val="accent2"/>
                          </a:solidFill>
                        </a:rPr>
                        <a:t>[low/medium/high]</a:t>
                      </a:r>
                      <a:endParaRPr lang="en-US"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[low/medium/high]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[short/medium/</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long]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[YES/NO]</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4281780729"/>
                  </a:ext>
                </a:extLst>
              </a:tr>
              <a:tr h="362657">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kern="1200" noProof="0" dirty="0">
                          <a:solidFill>
                            <a:schemeClr val="tx2"/>
                          </a:solidFill>
                          <a:latin typeface="+mn-lt"/>
                          <a:ea typeface="+mn-ea"/>
                          <a:cs typeface="+mn-cs"/>
                        </a:rPr>
                        <a:t>Value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kern="1200" noProof="0" dirty="0">
                          <a:solidFill>
                            <a:schemeClr val="tx2"/>
                          </a:solidFill>
                          <a:latin typeface="+mn-lt"/>
                          <a:ea typeface="+mn-ea"/>
                          <a:cs typeface="+mn-cs"/>
                        </a:rPr>
                        <a:t>chain</a:t>
                      </a:r>
                      <a:endParaRPr lang="en-US" sz="900" b="0" noProof="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900" b="0" i="0" u="none" strike="noStrike" cap="none" baseline="0" dirty="0">
                          <a:solidFill>
                            <a:srgbClr val="2D55FF"/>
                          </a:solidFill>
                          <a:effectLst/>
                          <a:uFill>
                            <a:solidFill>
                              <a:prstClr val="black">
                                <a:alpha val="0"/>
                              </a:prstClr>
                            </a:solidFill>
                          </a:uFill>
                          <a:latin typeface="+mn-lt"/>
                          <a:ea typeface="+mn-ea"/>
                          <a:cs typeface="IBM Plex Sans"/>
                        </a:rPr>
                        <a:t>[Insert brief description]</a:t>
                      </a:r>
                      <a:endParaRPr lang="da-DK"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US" sz="900" b="0" noProof="0" dirty="0">
                          <a:solidFill>
                            <a:schemeClr val="accent2"/>
                          </a:solidFill>
                        </a:rPr>
                        <a:t>[low/medium/high]</a:t>
                      </a:r>
                      <a:endParaRPr lang="en-US"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[low/medium/high]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[short/medium/</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long]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[YES/NO]</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4169359558"/>
                  </a:ext>
                </a:extLst>
              </a:tr>
              <a:tr h="36265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kern="1200" noProof="0" dirty="0">
                          <a:solidFill>
                            <a:schemeClr val="tx2"/>
                          </a:solidFill>
                          <a:latin typeface="+mn-lt"/>
                          <a:ea typeface="+mn-ea"/>
                          <a:cs typeface="+mn-cs"/>
                        </a:rPr>
                        <a:t>Climate-related transition events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0" noProof="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hMerge="1">
                  <a:txBody>
                    <a:bodyPr/>
                    <a:lstStyle/>
                    <a:p>
                      <a:endParaRPr lang="da-DK"/>
                    </a:p>
                  </a:txBody>
                  <a:tcPr/>
                </a:tc>
                <a:tc hMerge="1">
                  <a:txBody>
                    <a:bodyPr/>
                    <a:lstStyle/>
                    <a:p>
                      <a:endParaRPr lang="da-DK"/>
                    </a:p>
                  </a:txBody>
                  <a:tcPr>
                    <a:lnL w="6350" cap="flat" cmpd="sng" algn="ctr">
                      <a:solidFill>
                        <a:schemeClr val="tx2"/>
                      </a:solidFill>
                      <a:prstDash val="solid"/>
                      <a:round/>
                      <a:headEnd type="none" w="med" len="med"/>
                      <a:tailEnd type="none" w="med" len="med"/>
                    </a:lnL>
                    <a:lnT w="6350" cap="flat" cmpd="sng" algn="ctr">
                      <a:solidFill>
                        <a:schemeClr val="tx2"/>
                      </a:solidFill>
                      <a:prstDash val="solid"/>
                      <a:round/>
                      <a:headEnd type="none" w="med" len="med"/>
                      <a:tailEnd type="none" w="med" len="med"/>
                    </a:lnT>
                  </a:tcPr>
                </a:tc>
                <a:tc hMerge="1">
                  <a:txBody>
                    <a:bodyPr/>
                    <a:lstStyle/>
                    <a:p>
                      <a:endParaRPr lang="da-DK"/>
                    </a:p>
                  </a:txBody>
                  <a:tcPr>
                    <a:lnL w="6350" cap="flat" cmpd="sng" algn="ctr">
                      <a:solidFill>
                        <a:schemeClr val="tx2"/>
                      </a:solidFill>
                      <a:prstDash val="solid"/>
                      <a:round/>
                      <a:headEnd type="none" w="med" len="med"/>
                      <a:tailEnd type="none" w="med" len="med"/>
                    </a:lnL>
                    <a:lnT w="6350" cap="flat" cmpd="sng" algn="ctr">
                      <a:solidFill>
                        <a:schemeClr val="tx2"/>
                      </a:solidFill>
                      <a:prstDash val="solid"/>
                      <a:round/>
                      <a:headEnd type="none" w="med" len="med"/>
                      <a:tailEnd type="none" w="med" len="med"/>
                    </a:lnT>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403870503"/>
                  </a:ext>
                </a:extLst>
              </a:tr>
              <a:tr h="362657">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kern="1200" noProof="0" dirty="0">
                          <a:solidFill>
                            <a:schemeClr val="tx2"/>
                          </a:solidFill>
                          <a:latin typeface="+mn-lt"/>
                          <a:ea typeface="+mn-ea"/>
                          <a:cs typeface="+mn-cs"/>
                        </a:rPr>
                        <a:t>Assets</a:t>
                      </a:r>
                      <a:endParaRPr lang="en-US" sz="900" b="0" noProof="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900" b="0" i="0" u="none" strike="noStrike" cap="none" baseline="0" dirty="0">
                          <a:solidFill>
                            <a:srgbClr val="2D55FF"/>
                          </a:solidFill>
                          <a:effectLst/>
                          <a:uFill>
                            <a:solidFill>
                              <a:prstClr val="black">
                                <a:alpha val="0"/>
                              </a:prstClr>
                            </a:solidFill>
                          </a:uFill>
                          <a:latin typeface="+mn-lt"/>
                          <a:ea typeface="+mn-ea"/>
                          <a:cs typeface="IBM Plex Sans"/>
                        </a:rPr>
                        <a:t>[Insert brief description]</a:t>
                      </a:r>
                      <a:endParaRPr lang="da-DK"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US" sz="900" b="0" noProof="0" dirty="0">
                          <a:solidFill>
                            <a:schemeClr val="accent2"/>
                          </a:solidFill>
                        </a:rPr>
                        <a:t>[low/medium/high]</a:t>
                      </a:r>
                      <a:endParaRPr lang="en-US"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[low/medium/high]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[short/medium/</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long]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[YES/NO]</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147315044"/>
                  </a:ext>
                </a:extLst>
              </a:tr>
              <a:tr h="362657">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kern="1200" noProof="0" dirty="0">
                          <a:solidFill>
                            <a:schemeClr val="tx2"/>
                          </a:solidFill>
                          <a:latin typeface="+mn-lt"/>
                          <a:ea typeface="+mn-ea"/>
                          <a:cs typeface="+mn-cs"/>
                        </a:rPr>
                        <a:t>Activities</a:t>
                      </a:r>
                      <a:endParaRPr lang="en-US" sz="900" b="0" noProof="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900" b="0" i="0" u="none" strike="noStrike" cap="none" baseline="0" dirty="0">
                          <a:solidFill>
                            <a:srgbClr val="2D55FF"/>
                          </a:solidFill>
                          <a:effectLst/>
                          <a:uFill>
                            <a:solidFill>
                              <a:prstClr val="black">
                                <a:alpha val="0"/>
                              </a:prstClr>
                            </a:solidFill>
                          </a:uFill>
                          <a:latin typeface="+mn-lt"/>
                          <a:ea typeface="+mn-ea"/>
                          <a:cs typeface="IBM Plex Sans"/>
                        </a:rPr>
                        <a:t>[Insert brief description]</a:t>
                      </a:r>
                      <a:endParaRPr lang="da-DK"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US" sz="900" b="0" noProof="0" dirty="0">
                          <a:solidFill>
                            <a:schemeClr val="accent2"/>
                          </a:solidFill>
                        </a:rPr>
                        <a:t>[low/medium/high]</a:t>
                      </a:r>
                      <a:endParaRPr lang="en-US"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[low/medium/high]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[short/medium/</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long]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[YES/NO]</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681005516"/>
                  </a:ext>
                </a:extLst>
              </a:tr>
              <a:tr h="362657">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kern="1200" noProof="0" dirty="0">
                          <a:solidFill>
                            <a:schemeClr val="tx2"/>
                          </a:solidFill>
                          <a:latin typeface="+mn-lt"/>
                          <a:ea typeface="+mn-ea"/>
                          <a:cs typeface="+mn-cs"/>
                        </a:rPr>
                        <a:t>Value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kern="1200" noProof="0" dirty="0">
                          <a:solidFill>
                            <a:schemeClr val="tx2"/>
                          </a:solidFill>
                          <a:latin typeface="+mn-lt"/>
                          <a:ea typeface="+mn-ea"/>
                          <a:cs typeface="+mn-cs"/>
                        </a:rPr>
                        <a:t>chain</a:t>
                      </a:r>
                      <a:endParaRPr lang="en-US" sz="900" b="0" noProof="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900" b="0" i="0" u="none" strike="noStrike" cap="none" baseline="0" dirty="0">
                          <a:solidFill>
                            <a:srgbClr val="2D55FF"/>
                          </a:solidFill>
                          <a:effectLst/>
                          <a:uFill>
                            <a:solidFill>
                              <a:prstClr val="black">
                                <a:alpha val="0"/>
                              </a:prstClr>
                            </a:solidFill>
                          </a:uFill>
                          <a:latin typeface="+mn-lt"/>
                          <a:ea typeface="+mn-ea"/>
                          <a:cs typeface="IBM Plex Sans"/>
                        </a:rPr>
                        <a:t>[Insert brief description]</a:t>
                      </a:r>
                      <a:endParaRPr lang="da-DK"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US" sz="900" b="0" noProof="0" dirty="0">
                          <a:solidFill>
                            <a:schemeClr val="accent2"/>
                          </a:solidFill>
                        </a:rPr>
                        <a:t>[low/medium/high]</a:t>
                      </a:r>
                      <a:endParaRPr lang="en-US"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[low/medium/high]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[short/medium/</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long]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[YES/NO]</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065361783"/>
                  </a:ext>
                </a:extLst>
              </a:tr>
            </a:tbl>
          </a:graphicData>
        </a:graphic>
      </p:graphicFrame>
      <p:sp>
        <p:nvSpPr>
          <p:cNvPr id="4" name="Rectangle 2">
            <a:extLst>
              <a:ext uri="{FF2B5EF4-FFF2-40B4-BE49-F238E27FC236}">
                <a16:creationId xmlns:a16="http://schemas.microsoft.com/office/drawing/2014/main" id="{68E1EA8E-D20C-9290-04AB-2476B5D65892}"/>
              </a:ext>
            </a:extLst>
          </p:cNvPr>
          <p:cNvSpPr/>
          <p:nvPr/>
        </p:nvSpPr>
        <p:spPr>
          <a:xfrm>
            <a:off x="8647099" y="1016001"/>
            <a:ext cx="3461098" cy="5738483"/>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1B4528"/>
                </a:solidFill>
                <a:effectLst/>
                <a:uLnTx/>
                <a:uFill>
                  <a:solidFill>
                    <a:prstClr val="black">
                      <a:alpha val="0"/>
                    </a:prstClr>
                  </a:solidFill>
                </a:uFill>
                <a:latin typeface="IBM Plex Sans"/>
                <a:ea typeface="IBM Plex Sans"/>
                <a:cs typeface="IBM Plex Sans"/>
              </a:rPr>
              <a:t>Defined terms</a:t>
            </a:r>
          </a:p>
          <a:p>
            <a:pPr marL="0" marR="0" lvl="0" indent="0" algn="l" defTabSz="914400" rtl="0" eaLnBrk="1" fontAlgn="auto" latinLnBrk="0" hangingPunct="1">
              <a:lnSpc>
                <a:spcPct val="106000"/>
              </a:lnSpc>
              <a:spcBef>
                <a:spcPts val="0"/>
              </a:spcBef>
              <a:spcAft>
                <a:spcPts val="0"/>
              </a:spcAft>
              <a:buClrTx/>
              <a:buSzTx/>
              <a:buFontTx/>
              <a:buNone/>
              <a:tabLst/>
              <a:defRPr/>
            </a:pPr>
            <a:endParaRPr kumimoji="0" lang="da-DK" sz="900" b="0" i="0" u="none" strike="noStrike" kern="1200" cap="none" spc="-10" normalizeH="0" baseline="0" noProof="0" dirty="0">
              <a:ln>
                <a:noFill/>
              </a:ln>
              <a:solidFill>
                <a:srgbClr val="1B4528"/>
              </a:solidFill>
              <a:effectLst/>
              <a:highlight>
                <a:srgbClr val="FFFF00"/>
              </a:highlight>
              <a:uLnTx/>
              <a:uFillTx/>
              <a:latin typeface="IBM Plex Sans"/>
              <a:cs typeface="Arial"/>
            </a:endParaRPr>
          </a:p>
          <a:p>
            <a:pPr marL="0" marR="0" lvl="0" indent="0" algn="l" defTabSz="914400" rtl="0" eaLnBrk="1" fontAlgn="auto" latinLnBrk="0" hangingPunct="1">
              <a:lnSpc>
                <a:spcPct val="106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1B4528"/>
                </a:solidFill>
                <a:effectLst/>
                <a:uLnTx/>
                <a:uFill>
                  <a:solidFill>
                    <a:prstClr val="black">
                      <a:alpha val="0"/>
                    </a:prstClr>
                  </a:solidFill>
                </a:uFill>
                <a:latin typeface="IBM Plex Sans"/>
                <a:ea typeface="IBM Plex Sans"/>
                <a:cs typeface="IBM Plex Sans"/>
              </a:rPr>
              <a:t>Climate-related hazards</a:t>
            </a:r>
            <a:br>
              <a:rPr kumimoji="0" sz="900" b="0" i="0" u="none" strike="noStrike" kern="1200" cap="none" spc="0" normalizeH="0" baseline="0" noProof="0" dirty="0">
                <a:ln>
                  <a:noFill/>
                </a:ln>
                <a:solidFill>
                  <a:srgbClr val="FFFFFF"/>
                </a:solidFill>
                <a:effectLst/>
                <a:uLnTx/>
                <a:uFillTx/>
                <a:latin typeface="IBM Plex Sans"/>
                <a:cs typeface="Arial"/>
              </a:rPr>
            </a:br>
            <a:r>
              <a:rPr kumimoji="0" lang="en-GB" sz="900" b="0" i="0" u="none" strike="noStrike" kern="1200" cap="none" spc="0" normalizeH="0" baseline="0" noProof="0" dirty="0">
                <a:ln>
                  <a:noFill/>
                </a:ln>
                <a:solidFill>
                  <a:srgbClr val="1B4528"/>
                </a:solidFill>
                <a:effectLst/>
                <a:uLnTx/>
                <a:uFill>
                  <a:solidFill>
                    <a:prstClr val="black">
                      <a:alpha val="0"/>
                    </a:prstClr>
                  </a:solidFill>
                </a:uFill>
                <a:latin typeface="IBM Plex Sans"/>
                <a:ea typeface="IBM Plex Sans"/>
                <a:cs typeface="IBM Plex Sans"/>
              </a:rPr>
              <a:t>Climate-related hazards are physical risks arising as a consequence of climate change and that may affect your undertaking.</a:t>
            </a:r>
          </a:p>
          <a:p>
            <a:pPr marL="0" marR="0" lvl="0" indent="0" algn="l" defTabSz="914400" rtl="0" eaLnBrk="1" fontAlgn="auto" latinLnBrk="0" hangingPunct="1">
              <a:lnSpc>
                <a:spcPct val="106000"/>
              </a:lnSpc>
              <a:spcBef>
                <a:spcPts val="0"/>
              </a:spcBef>
              <a:spcAft>
                <a:spcPts val="0"/>
              </a:spcAft>
              <a:buClrTx/>
              <a:buSzTx/>
              <a:buFontTx/>
              <a:buNone/>
              <a:tabLst/>
              <a:defRPr/>
            </a:pPr>
            <a:endParaRPr kumimoji="0" lang="da-DK" sz="900" b="0" i="0" u="none" strike="noStrike" kern="1200" cap="none" spc="-10" normalizeH="0" baseline="0" noProof="0" dirty="0">
              <a:ln>
                <a:noFill/>
              </a:ln>
              <a:solidFill>
                <a:srgbClr val="1B4528"/>
              </a:solidFill>
              <a:effectLst/>
              <a:uLnTx/>
              <a:uFillTx/>
              <a:latin typeface="IBM Plex Sans"/>
              <a:cs typeface="Arial"/>
            </a:endParaRPr>
          </a:p>
          <a:p>
            <a:pPr marL="0" marR="0" lvl="0" indent="0" algn="l" defTabSz="914400" rtl="0" eaLnBrk="1" fontAlgn="auto" latinLnBrk="0" hangingPunct="1">
              <a:lnSpc>
                <a:spcPct val="106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1B4528"/>
                </a:solidFill>
                <a:effectLst/>
                <a:uLnTx/>
                <a:uFill>
                  <a:solidFill>
                    <a:prstClr val="black">
                      <a:alpha val="0"/>
                    </a:prstClr>
                  </a:solidFill>
                </a:uFill>
                <a:latin typeface="IBM Plex Sans"/>
                <a:ea typeface="IBM Plex Sans"/>
                <a:cs typeface="IBM Plex Sans"/>
              </a:rPr>
              <a:t>Climate-related hazards can be divided into: </a:t>
            </a:r>
          </a:p>
          <a:p>
            <a:pPr marL="171450" marR="0" lvl="0" indent="-171450" algn="l" defTabSz="914400" rtl="0" eaLnBrk="1" fontAlgn="auto" latinLnBrk="0" hangingPunct="1">
              <a:lnSpc>
                <a:spcPct val="106000"/>
              </a:lnSpc>
              <a:spcBef>
                <a:spcPts val="0"/>
              </a:spcBef>
              <a:spcAft>
                <a:spcPts val="0"/>
              </a:spcAft>
              <a:buClrTx/>
              <a:buSzTx/>
              <a:buFont typeface="Arial" panose="020B0604020202020204" pitchFamily="34" charset="0"/>
              <a:buChar char="•"/>
              <a:tabLst/>
              <a:defRPr/>
            </a:pPr>
            <a:r>
              <a:rPr kumimoji="0" lang="en-GB" sz="900" b="0" i="0" u="sng" strike="noStrike" kern="1200" cap="none" spc="0" normalizeH="0" baseline="0" noProof="0" dirty="0">
                <a:ln>
                  <a:noFill/>
                </a:ln>
                <a:solidFill>
                  <a:srgbClr val="1B4528"/>
                </a:solidFill>
                <a:effectLst/>
                <a:uLnTx/>
                <a:uFill>
                  <a:solidFill>
                    <a:srgbClr val="1B4528"/>
                  </a:solidFill>
                </a:uFill>
                <a:latin typeface="IBM Plex Sans"/>
                <a:ea typeface="IBM Plex Sans"/>
                <a:cs typeface="IBM Plex Sans"/>
              </a:rPr>
              <a:t>Acute hazards</a:t>
            </a:r>
            <a:r>
              <a:rPr kumimoji="0" lang="en-GB" sz="900" b="0" i="0" u="none" strike="noStrike" kern="1200" cap="none" spc="0" normalizeH="0" baseline="0" noProof="0" dirty="0">
                <a:ln>
                  <a:noFill/>
                </a:ln>
                <a:solidFill>
                  <a:srgbClr val="1B4528"/>
                </a:solidFill>
                <a:effectLst/>
                <a:uLnTx/>
                <a:uFill>
                  <a:solidFill>
                    <a:prstClr val="black">
                      <a:alpha val="0"/>
                    </a:prstClr>
                  </a:solidFill>
                </a:uFill>
                <a:latin typeface="IBM Plex Sans"/>
                <a:ea typeface="IBM Plex Sans"/>
                <a:cs typeface="IBM Plex Sans"/>
              </a:rPr>
              <a:t>, which arise from particular events, such as droughts, floods, extreme precipitation and wildfires.</a:t>
            </a:r>
          </a:p>
          <a:p>
            <a:pPr marL="171450" marR="0" lvl="0" indent="-171450" algn="l" defTabSz="914400" rtl="0" eaLnBrk="1" fontAlgn="auto" latinLnBrk="0" hangingPunct="1">
              <a:lnSpc>
                <a:spcPct val="106000"/>
              </a:lnSpc>
              <a:spcBef>
                <a:spcPts val="0"/>
              </a:spcBef>
              <a:spcAft>
                <a:spcPts val="0"/>
              </a:spcAft>
              <a:buClrTx/>
              <a:buSzTx/>
              <a:buFont typeface="Arial" panose="020B0604020202020204" pitchFamily="34" charset="0"/>
              <a:buChar char="•"/>
              <a:tabLst/>
              <a:defRPr/>
            </a:pPr>
            <a:r>
              <a:rPr kumimoji="0" lang="en-GB" sz="900" b="0" i="0" u="sng" strike="noStrike" kern="1200" cap="none" spc="0" normalizeH="0" baseline="0" noProof="0" dirty="0">
                <a:ln>
                  <a:noFill/>
                </a:ln>
                <a:solidFill>
                  <a:srgbClr val="1B4528"/>
                </a:solidFill>
                <a:effectLst/>
                <a:uLnTx/>
                <a:uFill>
                  <a:solidFill>
                    <a:srgbClr val="1B4528"/>
                  </a:solidFill>
                </a:uFill>
                <a:latin typeface="IBM Plex Sans"/>
                <a:ea typeface="IBM Plex Sans"/>
                <a:cs typeface="IBM Plex Sans"/>
              </a:rPr>
              <a:t>Chronic hazards</a:t>
            </a:r>
            <a:r>
              <a:rPr kumimoji="0" lang="en-GB" sz="900" b="0" i="0" u="none" strike="noStrike" kern="1200" cap="none" spc="0" normalizeH="0" baseline="0" noProof="0" dirty="0">
                <a:ln>
                  <a:noFill/>
                </a:ln>
                <a:solidFill>
                  <a:srgbClr val="1B4528"/>
                </a:solidFill>
                <a:effectLst/>
                <a:uLnTx/>
                <a:uFill>
                  <a:solidFill>
                    <a:prstClr val="black">
                      <a:alpha val="0"/>
                    </a:prstClr>
                  </a:solidFill>
                </a:uFill>
                <a:latin typeface="IBM Plex Sans"/>
                <a:ea typeface="IBM Plex Sans"/>
                <a:cs typeface="IBM Plex Sans"/>
              </a:rPr>
              <a:t>, which arise as a consequence of long-term changes in the climate, e.g. changing temperatures, sea level rise and soil erosion.</a:t>
            </a:r>
          </a:p>
          <a:p>
            <a:pPr marL="0" marR="0" lvl="0" indent="0" algn="l" defTabSz="914400" rtl="0" eaLnBrk="1" fontAlgn="auto" latinLnBrk="0" hangingPunct="1">
              <a:lnSpc>
                <a:spcPct val="106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1B4528"/>
                </a:solidFill>
                <a:effectLst/>
                <a:uLnTx/>
                <a:uFill>
                  <a:solidFill>
                    <a:prstClr val="black">
                      <a:alpha val="0"/>
                    </a:prstClr>
                  </a:solidFill>
                </a:uFill>
                <a:latin typeface="IBM Plex Sans"/>
                <a:ea typeface="IBM Plex Sans"/>
                <a:cs typeface="IBM Plex Sans"/>
              </a:rPr>
              <a:t>(cf. paragraph 228) </a:t>
            </a:r>
            <a:endParaRPr kumimoji="0" lang="da-DK" sz="900" b="0" i="0" u="none" strike="noStrike" kern="1200" cap="none" spc="-10" normalizeH="0" baseline="0" noProof="0" dirty="0">
              <a:ln>
                <a:noFill/>
              </a:ln>
              <a:solidFill>
                <a:srgbClr val="1B4528"/>
              </a:solidFill>
              <a:effectLst/>
              <a:uLnTx/>
              <a:uFillTx/>
              <a:latin typeface="IBM Plex Sans"/>
              <a:cs typeface="Arial"/>
            </a:endParaRPr>
          </a:p>
          <a:p>
            <a:pPr marL="0" marR="0" lvl="0" indent="0" algn="l" defTabSz="914400" rtl="0" eaLnBrk="1" fontAlgn="auto" latinLnBrk="0" hangingPunct="1">
              <a:lnSpc>
                <a:spcPct val="106000"/>
              </a:lnSpc>
              <a:spcBef>
                <a:spcPts val="0"/>
              </a:spcBef>
              <a:spcAft>
                <a:spcPts val="0"/>
              </a:spcAft>
              <a:buClrTx/>
              <a:buSzTx/>
              <a:buFontTx/>
              <a:buNone/>
              <a:tabLst/>
              <a:defRPr/>
            </a:pPr>
            <a:endParaRPr kumimoji="0" lang="da-DK" sz="900" b="1" i="0" u="none" strike="noStrike" kern="1200" cap="none" spc="-10" normalizeH="0" baseline="0" noProof="0" dirty="0">
              <a:ln>
                <a:noFill/>
              </a:ln>
              <a:solidFill>
                <a:srgbClr val="1B4528"/>
              </a:solidFill>
              <a:effectLst/>
              <a:highlight>
                <a:srgbClr val="FFFF00"/>
              </a:highlight>
              <a:uLnTx/>
              <a:uFillTx/>
              <a:latin typeface="IBM Plex Sans"/>
              <a:cs typeface="Arial"/>
            </a:endParaRPr>
          </a:p>
          <a:p>
            <a:pPr marL="0" marR="0" lvl="0" indent="0" algn="l" defTabSz="914400" rtl="0" eaLnBrk="1" fontAlgn="auto" latinLnBrk="0" hangingPunct="1">
              <a:lnSpc>
                <a:spcPct val="106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1B4528"/>
                </a:solidFill>
                <a:effectLst/>
                <a:uLnTx/>
                <a:uFill>
                  <a:solidFill>
                    <a:prstClr val="black">
                      <a:alpha val="0"/>
                    </a:prstClr>
                  </a:solidFill>
                </a:uFill>
                <a:latin typeface="IBM Plex Sans"/>
                <a:ea typeface="IBM Plex Sans"/>
                <a:cs typeface="IBM Plex Sans"/>
              </a:rPr>
              <a:t>Climate-related transition events</a:t>
            </a:r>
          </a:p>
          <a:p>
            <a:pPr marL="0" marR="0" lvl="0" indent="0" algn="l" defTabSz="914400" rtl="0" eaLnBrk="1" fontAlgn="auto" latinLnBrk="0" hangingPunct="1">
              <a:lnSpc>
                <a:spcPct val="106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1B4528"/>
                </a:solidFill>
                <a:effectLst/>
                <a:uLnTx/>
                <a:uFill>
                  <a:solidFill>
                    <a:prstClr val="black">
                      <a:alpha val="0"/>
                    </a:prstClr>
                  </a:solidFill>
                </a:uFill>
                <a:latin typeface="IBM Plex Sans"/>
                <a:ea typeface="IBM Plex Sans"/>
                <a:cs typeface="IBM Plex Sans"/>
              </a:rPr>
              <a:t>Transition events for your undertaking may include: </a:t>
            </a:r>
          </a:p>
          <a:p>
            <a:pPr marL="171450" marR="0" lvl="0" indent="-171450" algn="l" defTabSz="914400" rtl="0" eaLnBrk="1" fontAlgn="auto" latinLnBrk="0" hangingPunct="1">
              <a:lnSpc>
                <a:spcPct val="106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dirty="0">
                <a:ln>
                  <a:noFill/>
                </a:ln>
                <a:solidFill>
                  <a:srgbClr val="1B4528"/>
                </a:solidFill>
                <a:effectLst/>
                <a:uLnTx/>
                <a:uFill>
                  <a:solidFill>
                    <a:prstClr val="black">
                      <a:alpha val="0"/>
                    </a:prstClr>
                  </a:solidFill>
                </a:uFill>
                <a:latin typeface="IBM Plex Sans"/>
                <a:ea typeface="IBM Plex Sans"/>
                <a:cs typeface="IBM Plex Sans"/>
              </a:rPr>
              <a:t>Policy and law-based (e.g. enhanced emission-reporting obligations)</a:t>
            </a:r>
          </a:p>
          <a:p>
            <a:pPr marL="171450" marR="0" lvl="0" indent="-171450" algn="l" defTabSz="914400" rtl="0" eaLnBrk="1" fontAlgn="auto" latinLnBrk="0" hangingPunct="1">
              <a:lnSpc>
                <a:spcPct val="106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dirty="0">
                <a:ln>
                  <a:noFill/>
                </a:ln>
                <a:solidFill>
                  <a:srgbClr val="1B4528"/>
                </a:solidFill>
                <a:effectLst/>
                <a:uLnTx/>
                <a:uFill>
                  <a:solidFill>
                    <a:prstClr val="black">
                      <a:alpha val="0"/>
                    </a:prstClr>
                  </a:solidFill>
                </a:uFill>
                <a:latin typeface="IBM Plex Sans"/>
                <a:ea typeface="IBM Plex Sans"/>
                <a:cs typeface="IBM Plex Sans"/>
              </a:rPr>
              <a:t>Technology-based (e.g. costs of transition to lower emissions technology)</a:t>
            </a:r>
          </a:p>
          <a:p>
            <a:pPr marL="171450" marR="0" lvl="0" indent="-171450" algn="l" defTabSz="914400" rtl="0" eaLnBrk="1" fontAlgn="auto" latinLnBrk="0" hangingPunct="1">
              <a:lnSpc>
                <a:spcPct val="106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dirty="0">
                <a:ln>
                  <a:noFill/>
                </a:ln>
                <a:solidFill>
                  <a:srgbClr val="1B4528"/>
                </a:solidFill>
                <a:effectLst/>
                <a:uLnTx/>
                <a:uFill>
                  <a:solidFill>
                    <a:prstClr val="black">
                      <a:alpha val="0"/>
                    </a:prstClr>
                  </a:solidFill>
                </a:uFill>
                <a:latin typeface="IBM Plex Sans"/>
                <a:ea typeface="IBM Plex Sans"/>
                <a:cs typeface="IBM Plex Sans"/>
              </a:rPr>
              <a:t>Market-based (e.g. increased cost for raw materials)</a:t>
            </a:r>
          </a:p>
          <a:p>
            <a:pPr marL="171450" marR="0" lvl="0" indent="-171450" algn="l" defTabSz="914400" rtl="0" eaLnBrk="1" fontAlgn="auto" latinLnBrk="0" hangingPunct="1">
              <a:lnSpc>
                <a:spcPct val="106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dirty="0">
                <a:ln>
                  <a:noFill/>
                </a:ln>
                <a:solidFill>
                  <a:srgbClr val="1B4528"/>
                </a:solidFill>
                <a:effectLst/>
                <a:uLnTx/>
                <a:uFill>
                  <a:solidFill>
                    <a:prstClr val="black">
                      <a:alpha val="0"/>
                    </a:prstClr>
                  </a:solidFill>
                </a:uFill>
                <a:latin typeface="IBM Plex Sans"/>
                <a:ea typeface="IBM Plex Sans"/>
                <a:cs typeface="IBM Plex Sans"/>
              </a:rPr>
              <a:t>Reputation-based (e.g. increased stakeholder concern).</a:t>
            </a:r>
          </a:p>
          <a:p>
            <a:pPr marL="0" marR="0" lvl="0" indent="0" algn="l" defTabSz="914400" rtl="0" eaLnBrk="1" fontAlgn="auto" latinLnBrk="0" hangingPunct="1">
              <a:lnSpc>
                <a:spcPct val="106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1B4528"/>
                </a:solidFill>
                <a:effectLst/>
                <a:uLnTx/>
                <a:uFill>
                  <a:solidFill>
                    <a:prstClr val="black">
                      <a:alpha val="0"/>
                    </a:prstClr>
                  </a:solidFill>
                </a:uFill>
                <a:latin typeface="IBM Plex Sans"/>
                <a:ea typeface="IBM Plex Sans"/>
                <a:cs typeface="IBM Plex Sans"/>
              </a:rPr>
              <a:t>(cf. paragraph 229) </a:t>
            </a:r>
          </a:p>
          <a:p>
            <a:pPr marL="0" marR="0" lvl="0" indent="0" algn="l" defTabSz="914400" rtl="0" eaLnBrk="1" fontAlgn="auto" latinLnBrk="0" hangingPunct="1">
              <a:lnSpc>
                <a:spcPct val="106000"/>
              </a:lnSpc>
              <a:spcBef>
                <a:spcPts val="0"/>
              </a:spcBef>
              <a:spcAft>
                <a:spcPts val="0"/>
              </a:spcAft>
              <a:buClrTx/>
              <a:buSzTx/>
              <a:buFontTx/>
              <a:buNone/>
              <a:tabLst/>
              <a:defRPr/>
            </a:pPr>
            <a:endParaRPr lang="en-GB" sz="900" dirty="0">
              <a:solidFill>
                <a:srgbClr val="1B4528"/>
              </a:solidFill>
              <a:uFill>
                <a:solidFill>
                  <a:prstClr val="black">
                    <a:alpha val="0"/>
                  </a:prstClr>
                </a:solidFill>
              </a:uFill>
              <a:latin typeface="IBM Plex Sans"/>
              <a:ea typeface="IBM Plex Sans"/>
              <a:cs typeface="IBM Plex Sans"/>
            </a:endParaRPr>
          </a:p>
          <a:p>
            <a:pPr lvl="0">
              <a:lnSpc>
                <a:spcPct val="106000"/>
              </a:lnSpc>
              <a:defRPr/>
            </a:pPr>
            <a:r>
              <a:rPr lang="en-GB" sz="900" b="1" dirty="0">
                <a:solidFill>
                  <a:srgbClr val="1B4528"/>
                </a:solidFill>
                <a:uFill>
                  <a:solidFill>
                    <a:prstClr val="black">
                      <a:alpha val="0"/>
                    </a:prstClr>
                  </a:solidFill>
                </a:uFill>
                <a:cs typeface="IBM Plex Sans"/>
              </a:rPr>
              <a:t>Time horizons</a:t>
            </a:r>
            <a:endParaRPr lang="da-DK" sz="900" dirty="0">
              <a:solidFill>
                <a:srgbClr val="1B4528"/>
              </a:solidFill>
            </a:endParaRPr>
          </a:p>
          <a:p>
            <a:pPr lvl="0">
              <a:lnSpc>
                <a:spcPct val="106000"/>
              </a:lnSpc>
              <a:defRPr/>
            </a:pPr>
            <a:r>
              <a:rPr lang="en-GB" sz="900" dirty="0">
                <a:solidFill>
                  <a:srgbClr val="1B4528"/>
                </a:solidFill>
                <a:uFill>
                  <a:solidFill>
                    <a:prstClr val="black">
                      <a:alpha val="0"/>
                    </a:prstClr>
                  </a:solidFill>
                </a:uFill>
                <a:cs typeface="IBM Plex Sans"/>
              </a:rPr>
              <a:t>In sustainability reporting, there is a specific way of defining time horizons:</a:t>
            </a:r>
          </a:p>
          <a:p>
            <a:pPr marL="171450" lvl="0" indent="-171450">
              <a:lnSpc>
                <a:spcPct val="106000"/>
              </a:lnSpc>
              <a:buFont typeface="Arial" panose="020B0604020202020204" pitchFamily="34" charset="0"/>
              <a:buChar char="•"/>
              <a:defRPr/>
            </a:pPr>
            <a:r>
              <a:rPr lang="en-GB" sz="900" dirty="0">
                <a:solidFill>
                  <a:srgbClr val="1B4528"/>
                </a:solidFill>
                <a:uFill>
                  <a:solidFill>
                    <a:prstClr val="black">
                      <a:alpha val="0"/>
                    </a:prstClr>
                  </a:solidFill>
                </a:uFill>
                <a:cs typeface="IBM Plex Sans"/>
              </a:rPr>
              <a:t>Short-term time horizon (one year)</a:t>
            </a:r>
          </a:p>
          <a:p>
            <a:pPr marL="171450" lvl="0" indent="-171450">
              <a:lnSpc>
                <a:spcPct val="106000"/>
              </a:lnSpc>
              <a:buFont typeface="Arial" panose="020B0604020202020204" pitchFamily="34" charset="0"/>
              <a:buChar char="•"/>
              <a:defRPr/>
            </a:pPr>
            <a:r>
              <a:rPr lang="en-GB" sz="900" dirty="0">
                <a:solidFill>
                  <a:srgbClr val="1B4528"/>
                </a:solidFill>
                <a:uFill>
                  <a:solidFill>
                    <a:prstClr val="black">
                      <a:alpha val="0"/>
                    </a:prstClr>
                  </a:solidFill>
                </a:uFill>
                <a:cs typeface="IBM Plex Sans"/>
              </a:rPr>
              <a:t>Medium-term time horizon (from two to five year)</a:t>
            </a:r>
          </a:p>
          <a:p>
            <a:pPr marL="171450" lvl="0" indent="-171450">
              <a:lnSpc>
                <a:spcPct val="106000"/>
              </a:lnSpc>
              <a:buFont typeface="Arial" panose="020B0604020202020204" pitchFamily="34" charset="0"/>
              <a:buChar char="•"/>
              <a:defRPr/>
            </a:pPr>
            <a:r>
              <a:rPr lang="en-GB" sz="900" dirty="0">
                <a:solidFill>
                  <a:srgbClr val="1B4528"/>
                </a:solidFill>
                <a:uFill>
                  <a:solidFill>
                    <a:prstClr val="black">
                      <a:alpha val="0"/>
                    </a:prstClr>
                  </a:solidFill>
                </a:uFill>
                <a:cs typeface="IBM Plex Sans"/>
              </a:rPr>
              <a:t>Long-term time horizon (more than five years).</a:t>
            </a:r>
            <a:endParaRPr lang="da-DK" sz="900" b="1" dirty="0">
              <a:solidFill>
                <a:srgbClr val="1B4528"/>
              </a:solidFill>
            </a:endParaRPr>
          </a:p>
          <a:p>
            <a:pPr lvl="0">
              <a:lnSpc>
                <a:spcPct val="106000"/>
              </a:lnSpc>
              <a:defRPr/>
            </a:pPr>
            <a:endParaRPr lang="da-DK" sz="900" b="1" dirty="0">
              <a:solidFill>
                <a:srgbClr val="1B4528"/>
              </a:solidFill>
            </a:endParaRPr>
          </a:p>
          <a:p>
            <a:pPr lvl="0">
              <a:lnSpc>
                <a:spcPct val="106000"/>
              </a:lnSpc>
              <a:defRPr/>
            </a:pPr>
            <a:r>
              <a:rPr lang="en-GB" sz="900" b="1" dirty="0">
                <a:solidFill>
                  <a:srgbClr val="1B4528"/>
                </a:solidFill>
                <a:uFill>
                  <a:solidFill>
                    <a:prstClr val="black">
                      <a:alpha val="0"/>
                    </a:prstClr>
                  </a:solidFill>
                </a:uFill>
                <a:cs typeface="IBM Plex Sans"/>
              </a:rPr>
              <a:t>Climate change adaptation</a:t>
            </a:r>
          </a:p>
          <a:p>
            <a:pPr lvl="0">
              <a:lnSpc>
                <a:spcPct val="106000"/>
              </a:lnSpc>
              <a:defRPr/>
            </a:pPr>
            <a:r>
              <a:rPr lang="en-GB" sz="900" dirty="0">
                <a:solidFill>
                  <a:srgbClr val="1B4528"/>
                </a:solidFill>
                <a:uFill>
                  <a:solidFill>
                    <a:prstClr val="black">
                      <a:alpha val="0"/>
                    </a:prstClr>
                  </a:solidFill>
                </a:uFill>
                <a:cs typeface="IBM Plex Sans"/>
              </a:rPr>
              <a:t>In this context, climate change adaptation means that your undertaking adjusts to actual and potential effects of climate change and its impacts on your undertaking.</a:t>
            </a:r>
          </a:p>
        </p:txBody>
      </p:sp>
    </p:spTree>
    <p:custDataLst>
      <p:tags r:id="rId1"/>
    </p:custDataLst>
    <p:extLst>
      <p:ext uri="{BB962C8B-B14F-4D97-AF65-F5344CB8AC3E}">
        <p14:creationId xmlns:p14="http://schemas.microsoft.com/office/powerpoint/2010/main" val="1433201018"/>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5F7D69"/>
                </a:solidFill>
                <a:effectLst/>
                <a:uLnTx/>
                <a:uFill>
                  <a:solidFill>
                    <a:prstClr val="black">
                      <a:alpha val="0"/>
                    </a:prstClr>
                  </a:solidFill>
                </a:uFill>
                <a:latin typeface="IBM Plex Sans"/>
                <a:ea typeface="IBM Plex Sans"/>
                <a:cs typeface="IBM Plex Sans"/>
              </a:rPr>
              <a:t>CLICK TO INSERT NAME OF UNDERTAKING</a:t>
            </a:r>
          </a:p>
        </p:txBody>
      </p:sp>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52091"/>
          </a:xfrm>
        </p:spPr>
        <p:txBody>
          <a:bodyPr/>
          <a:lstStyle/>
          <a:p>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Climate risks (C4) – continued</a:t>
            </a:r>
            <a:endParaRPr lang="da-DK" noProof="0" dirty="0"/>
          </a:p>
        </p:txBody>
      </p:sp>
      <p:sp>
        <p:nvSpPr>
          <p:cNvPr id="8" name="Rectangle 7">
            <a:extLst>
              <a:ext uri="{FF2B5EF4-FFF2-40B4-BE49-F238E27FC236}">
                <a16:creationId xmlns:a16="http://schemas.microsoft.com/office/drawing/2014/main" id="{BB025C9F-7660-F9B6-3803-368E6CE1E2A3}"/>
              </a:ext>
            </a:extLst>
          </p:cNvPr>
          <p:cNvSpPr/>
          <p:nvPr/>
        </p:nvSpPr>
        <p:spPr>
          <a:xfrm>
            <a:off x="518599" y="1016001"/>
            <a:ext cx="8599521" cy="75793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lvl="0">
              <a:lnSpc>
                <a:spcPct val="106000"/>
              </a:lnSpc>
            </a:pPr>
            <a:r>
              <a:rPr lang="en-GB" sz="900" dirty="0">
                <a:solidFill>
                  <a:srgbClr val="FFFFFF"/>
                </a:solidFill>
                <a:uFill>
                  <a:solidFill>
                    <a:prstClr val="black">
                      <a:alpha val="0"/>
                    </a:prstClr>
                  </a:solidFill>
                </a:uFill>
                <a:cs typeface="IBM Plex Sans"/>
              </a:rPr>
              <a:t>The disclosure </a:t>
            </a:r>
            <a:r>
              <a:rPr lang="en-GB" sz="900" b="1" dirty="0">
                <a:solidFill>
                  <a:srgbClr val="FFFFFF"/>
                </a:solidFill>
                <a:uFill>
                  <a:solidFill>
                    <a:prstClr val="black">
                      <a:alpha val="0"/>
                    </a:prstClr>
                  </a:solidFill>
                </a:uFill>
                <a:cs typeface="IBM Plex Sans"/>
              </a:rPr>
              <a:t>may be filled in</a:t>
            </a:r>
            <a:r>
              <a:rPr lang="en-GB" sz="900" dirty="0">
                <a:solidFill>
                  <a:srgbClr val="FFFFFF"/>
                </a:solidFill>
                <a:uFill>
                  <a:solidFill>
                    <a:prstClr val="black">
                      <a:alpha val="0"/>
                    </a:prstClr>
                  </a:solidFill>
                </a:uFill>
                <a:cs typeface="IBM Plex Sans"/>
              </a:rPr>
              <a:t>, cf.</a:t>
            </a:r>
            <a:r>
              <a:rPr lang="en-GB" sz="900" b="1" dirty="0">
                <a:solidFill>
                  <a:srgbClr val="FFFFFF"/>
                </a:solidFill>
                <a:uFill>
                  <a:solidFill>
                    <a:prstClr val="black">
                      <a:alpha val="0"/>
                    </a:prstClr>
                  </a:solidFill>
                </a:uFill>
                <a:cs typeface="IBM Plex Sans"/>
              </a:rPr>
              <a:t> </a:t>
            </a:r>
            <a:r>
              <a:rPr lang="en-GB" sz="900" dirty="0">
                <a:solidFill>
                  <a:srgbClr val="FFFFFF"/>
                </a:solidFill>
                <a:uFill>
                  <a:solidFill>
                    <a:prstClr val="black">
                      <a:alpha val="0"/>
                    </a:prstClr>
                  </a:solidFill>
                </a:uFill>
                <a:cs typeface="IBM Plex Sans"/>
              </a:rPr>
              <a:t>the Comprehensive Module</a:t>
            </a:r>
          </a:p>
          <a:p>
            <a:pPr marL="0" marR="0" lvl="0" indent="0" algn="l" defTabSz="914400" rtl="0" eaLnBrk="1" fontAlgn="auto" latinLnBrk="0" hangingPunct="1">
              <a:lnSpc>
                <a:spcPct val="106000"/>
              </a:lnSpc>
              <a:spcBef>
                <a:spcPts val="0"/>
              </a:spcBef>
              <a:spcAft>
                <a:spcPts val="0"/>
              </a:spcAft>
              <a:buClrTx/>
              <a:buSzTx/>
              <a:buFontTx/>
              <a:buNone/>
              <a:tabLst/>
              <a:defRPr/>
            </a:pPr>
            <a:endParaRPr lang="da-DK" sz="900" spc="-10" dirty="0">
              <a:solidFill>
                <a:srgbClr val="FFFFFF"/>
              </a:solidFill>
              <a:latin typeface="IBM Plex Sans"/>
              <a:cs typeface="Arial"/>
            </a:endParaRPr>
          </a:p>
          <a:p>
            <a:pPr lvl="0">
              <a:lnSpc>
                <a:spcPct val="106000"/>
              </a:lnSpc>
            </a:pPr>
            <a:r>
              <a:rPr kumimoji="0" lang="da-DK" sz="900" b="0" i="0" u="none" strike="noStrike" kern="1200" cap="none" spc="-10" normalizeH="0" baseline="0" noProof="0" dirty="0">
                <a:ln>
                  <a:noFill/>
                </a:ln>
                <a:solidFill>
                  <a:srgbClr val="FFFFFF"/>
                </a:solidFill>
                <a:effectLst/>
                <a:uLnTx/>
                <a:uFill>
                  <a:solidFill>
                    <a:prstClr val="black">
                      <a:alpha val="0"/>
                    </a:prstClr>
                  </a:solidFill>
                </a:uFill>
                <a:latin typeface="IBM Plex Sans"/>
                <a:ea typeface="IBM Plex Sans"/>
                <a:cs typeface="Arial"/>
              </a:rPr>
              <a:t>The t</a:t>
            </a:r>
            <a:r>
              <a:rPr kumimoji="0" lang="en-US" sz="900" b="0" i="0" u="none" strike="noStrike" kern="1200" cap="none" spc="0" normalizeH="0" baseline="0" noProof="0" dirty="0">
                <a:ln>
                  <a:noFill/>
                </a:ln>
                <a:solidFill>
                  <a:srgbClr val="FFFFFF"/>
                </a:solidFill>
                <a:effectLst/>
                <a:uLnTx/>
                <a:uFill>
                  <a:solidFill>
                    <a:prstClr val="black">
                      <a:alpha val="0"/>
                    </a:prstClr>
                  </a:solidFill>
                </a:uFill>
                <a:latin typeface="IBM Plex Sans"/>
                <a:ea typeface="IBM Plex Sans"/>
                <a:cs typeface="IBM Plex Sans"/>
              </a:rPr>
              <a:t>able below describes how the listed risks from the previous page could potentially have a negative impact on your company’s financial performance and business operations (</a:t>
            </a:r>
            <a:r>
              <a:rPr lang="en-GB" sz="900" dirty="0">
                <a:solidFill>
                  <a:srgbClr val="FFFFFF"/>
                </a:solidFill>
                <a:uFill>
                  <a:solidFill>
                    <a:prstClr val="black">
                      <a:alpha val="0"/>
                    </a:prstClr>
                  </a:solidFill>
                </a:uFill>
                <a:cs typeface="IBM Plex Sans"/>
              </a:rPr>
              <a:t>paragraph</a:t>
            </a:r>
            <a:r>
              <a:rPr kumimoji="0" lang="en-US" sz="900" b="0" i="0" u="none" strike="noStrike" kern="1200" cap="none" spc="0" normalizeH="0" baseline="0" noProof="0" dirty="0">
                <a:ln>
                  <a:noFill/>
                </a:ln>
                <a:solidFill>
                  <a:srgbClr val="FFFFFF"/>
                </a:solidFill>
                <a:effectLst/>
                <a:uLnTx/>
                <a:uFill>
                  <a:solidFill>
                    <a:prstClr val="black">
                      <a:alpha val="0"/>
                    </a:prstClr>
                  </a:solidFill>
                </a:uFill>
                <a:latin typeface="IBM Plex Sans"/>
                <a:ea typeface="IBM Plex Sans"/>
                <a:cs typeface="IBM Plex Sans"/>
              </a:rPr>
              <a:t> 58).</a:t>
            </a:r>
            <a:endParaRPr kumimoji="0" lang="en-GB" sz="900" b="0" i="0" u="none" strike="noStrike" kern="1200" cap="none" spc="0" normalizeH="0" baseline="0" noProof="0" dirty="0">
              <a:ln>
                <a:noFill/>
              </a:ln>
              <a:solidFill>
                <a:srgbClr val="FFFFFF"/>
              </a:solidFill>
              <a:effectLst/>
              <a:uLnTx/>
              <a:uFill>
                <a:solidFill>
                  <a:prstClr val="black">
                    <a:alpha val="0"/>
                  </a:prstClr>
                </a:solidFill>
              </a:uFill>
              <a:latin typeface="IBM Plex Sans"/>
              <a:ea typeface="IBM Plex Sans"/>
              <a:cs typeface="IBM Plex Sans"/>
            </a:endParaRP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802" y="1104041"/>
            <a:ext cx="207455" cy="232601"/>
          </a:xfrm>
          <a:prstGeom prst="rect">
            <a:avLst/>
          </a:prstGeom>
        </p:spPr>
      </p:pic>
      <p:pic>
        <p:nvPicPr>
          <p:cNvPr id="9" name="Graphic 9">
            <a:extLst>
              <a:ext uri="{FF2B5EF4-FFF2-40B4-BE49-F238E27FC236}">
                <a16:creationId xmlns:a16="http://schemas.microsoft.com/office/drawing/2014/main" id="{701FC5B6-C71C-4B3D-30F9-DBF0A8F39E17}"/>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801" y="4402404"/>
            <a:ext cx="207455" cy="232601"/>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0D23CF-C5A3-5445-819D-C647D180BB4B}" type="slidenum">
              <a:rPr kumimoji="0" lang="da-DK" sz="1000" b="0" i="0" u="none" strike="noStrike" kern="1200" cap="none" spc="0" normalizeH="0" baseline="0" noProof="0" smtClean="0">
                <a:ln>
                  <a:noFill/>
                </a:ln>
                <a:solidFill>
                  <a:srgbClr val="1B4528">
                    <a:alpha val="70000"/>
                  </a:srgbClr>
                </a:solidFill>
                <a:effectLst/>
                <a:uLnTx/>
                <a:uFillTx/>
                <a:latin typeface="IBM Plex Sans" panose="020B0503050203000203" pitchFamily="34" charset="0"/>
                <a:cs typeface="Arial"/>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da-DK" sz="1000" b="0" i="0" u="none" strike="noStrike" kern="1200" cap="none" spc="0" normalizeH="0" baseline="0" noProof="0">
              <a:ln>
                <a:noFill/>
              </a:ln>
              <a:solidFill>
                <a:srgbClr val="1B4528">
                  <a:alpha val="70000"/>
                </a:srgbClr>
              </a:solidFill>
              <a:effectLst/>
              <a:uLnTx/>
              <a:uFillTx/>
              <a:latin typeface="IBM Plex Sans" panose="020B0503050203000203" pitchFamily="34" charset="0"/>
              <a:cs typeface="Arial"/>
            </a:endParaRPr>
          </a:p>
        </p:txBody>
      </p:sp>
      <p:graphicFrame>
        <p:nvGraphicFramePr>
          <p:cNvPr id="12" name="Table 2">
            <a:extLst>
              <a:ext uri="{FF2B5EF4-FFF2-40B4-BE49-F238E27FC236}">
                <a16:creationId xmlns:a16="http://schemas.microsoft.com/office/drawing/2014/main" id="{37110ED4-9FDE-D67E-4F7D-9CF31833C962}"/>
              </a:ext>
            </a:extLst>
          </p:cNvPr>
          <p:cNvGraphicFramePr>
            <a:graphicFrameLocks noGrp="1"/>
          </p:cNvGraphicFramePr>
          <p:nvPr>
            <p:extLst>
              <p:ext uri="{D42A27DB-BD31-4B8C-83A1-F6EECF244321}">
                <p14:modId xmlns:p14="http://schemas.microsoft.com/office/powerpoint/2010/main" val="2441048295"/>
              </p:ext>
            </p:extLst>
          </p:nvPr>
        </p:nvGraphicFramePr>
        <p:xfrm>
          <a:off x="498723" y="2123944"/>
          <a:ext cx="8619399" cy="3593674"/>
        </p:xfrm>
        <a:graphic>
          <a:graphicData uri="http://schemas.openxmlformats.org/drawingml/2006/table">
            <a:tbl>
              <a:tblPr firstRow="1">
                <a:tableStyleId>{2A488322-F2BA-4B5B-9748-0D474271808F}</a:tableStyleId>
              </a:tblPr>
              <a:tblGrid>
                <a:gridCol w="1768041">
                  <a:extLst>
                    <a:ext uri="{9D8B030D-6E8A-4147-A177-3AD203B41FA5}">
                      <a16:colId xmlns:a16="http://schemas.microsoft.com/office/drawing/2014/main" val="1904521774"/>
                    </a:ext>
                  </a:extLst>
                </a:gridCol>
                <a:gridCol w="4384202">
                  <a:extLst>
                    <a:ext uri="{9D8B030D-6E8A-4147-A177-3AD203B41FA5}">
                      <a16:colId xmlns:a16="http://schemas.microsoft.com/office/drawing/2014/main" val="3164053669"/>
                    </a:ext>
                  </a:extLst>
                </a:gridCol>
                <a:gridCol w="1242204">
                  <a:extLst>
                    <a:ext uri="{9D8B030D-6E8A-4147-A177-3AD203B41FA5}">
                      <a16:colId xmlns:a16="http://schemas.microsoft.com/office/drawing/2014/main" val="1263457420"/>
                    </a:ext>
                  </a:extLst>
                </a:gridCol>
                <a:gridCol w="1224952">
                  <a:extLst>
                    <a:ext uri="{9D8B030D-6E8A-4147-A177-3AD203B41FA5}">
                      <a16:colId xmlns:a16="http://schemas.microsoft.com/office/drawing/2014/main" val="1484983729"/>
                    </a:ext>
                  </a:extLst>
                </a:gridCol>
              </a:tblGrid>
              <a:tr h="175119">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kern="1200" noProof="0" dirty="0">
                          <a:solidFill>
                            <a:schemeClr val="tx2"/>
                          </a:solidFill>
                          <a:latin typeface="+mn-lt"/>
                          <a:ea typeface="+mn-ea"/>
                          <a:cs typeface="+mn-cs"/>
                        </a:rPr>
                        <a:t>(paragraph 58)</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0" kern="1200" dirty="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0" i="0" noProof="0" dirty="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806123079"/>
                  </a:ext>
                </a:extLst>
              </a:tr>
              <a:tr h="38816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1" noProof="0" dirty="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noProof="0" dirty="0">
                          <a:solidFill>
                            <a:schemeClr val="tx2"/>
                          </a:solidFill>
                        </a:rPr>
                        <a:t>Potential adverse effects on your company's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noProof="0" dirty="0">
                          <a:solidFill>
                            <a:schemeClr val="tx2"/>
                          </a:solidFill>
                        </a:rPr>
                        <a:t>financial performance or business operations</a:t>
                      </a:r>
                      <a:endParaRPr lang="da-DK" sz="900" b="1" kern="1200" dirty="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kern="1200" noProof="0" dirty="0">
                          <a:solidFill>
                            <a:schemeClr val="tx2"/>
                          </a:solidFill>
                          <a:latin typeface="+mn-lt"/>
                          <a:ea typeface="+mn-ea"/>
                          <a:cs typeface="+mn-cs"/>
                        </a:rPr>
                        <a:t>Financial risk </a:t>
                      </a:r>
                      <a:r>
                        <a:rPr lang="en-US" sz="900" b="0" kern="1200" noProof="0" dirty="0">
                          <a:solidFill>
                            <a:schemeClr val="tx2"/>
                          </a:solidFill>
                          <a:latin typeface="+mn-lt"/>
                          <a:ea typeface="+mn-ea"/>
                          <a:cs typeface="+mn-cs"/>
                        </a:rPr>
                        <a:t>(low/medium/high)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noProof="0" dirty="0">
                          <a:solidFill>
                            <a:schemeClr val="tx2"/>
                          </a:solidFill>
                        </a:rPr>
                        <a:t>Time horizon</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i="0" noProof="0" dirty="0">
                          <a:solidFill>
                            <a:schemeClr val="tx2"/>
                          </a:solidFill>
                        </a:rPr>
                        <a:t>(0-1 year/2-5 years/ &gt;5 years)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3642311251"/>
                  </a:ext>
                </a:extLst>
              </a:tr>
              <a:tr h="2383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kern="1200" noProof="0" dirty="0">
                          <a:solidFill>
                            <a:schemeClr val="tx2"/>
                          </a:solidFill>
                          <a:latin typeface="+mn-lt"/>
                          <a:ea typeface="+mn-ea"/>
                          <a:cs typeface="+mn-cs"/>
                        </a:rPr>
                        <a:t>Chronic hazards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0" noProof="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0" noProof="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074311986"/>
                  </a:ext>
                </a:extLst>
              </a:tr>
              <a:tr h="238397">
                <a:tc>
                  <a:txBody>
                    <a:bodyPr/>
                    <a:lstStyle/>
                    <a:p>
                      <a:pPr algn="l"/>
                      <a:r>
                        <a:rPr lang="en-GB" sz="900" b="0" i="0" u="none" strike="noStrike" cap="none" baseline="0" dirty="0">
                          <a:solidFill>
                            <a:srgbClr val="2D55FF"/>
                          </a:solidFill>
                          <a:effectLst/>
                          <a:uFill>
                            <a:solidFill>
                              <a:prstClr val="black">
                                <a:alpha val="0"/>
                              </a:prstClr>
                            </a:solidFill>
                          </a:uFill>
                          <a:latin typeface="+mn-lt"/>
                          <a:ea typeface="+mn-ea"/>
                          <a:cs typeface="IBM Plex Sans"/>
                        </a:rPr>
                        <a:t>[Insert brief description]</a:t>
                      </a:r>
                      <a:endParaRPr lang="da-DK"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rPr>
                        <a:t>[</a:t>
                      </a:r>
                      <a:r>
                        <a:rPr lang="en-US" sz="900" b="0" noProof="0" dirty="0">
                          <a:solidFill>
                            <a:schemeClr val="accent2"/>
                          </a:solidFill>
                        </a:rPr>
                        <a:t>Describe the connection to financial performance and business operations</a:t>
                      </a:r>
                      <a:r>
                        <a:rPr lang="da-DK" sz="900" b="0" noProof="0" dirty="0">
                          <a:solidFill>
                            <a:schemeClr val="accent2"/>
                          </a:solidFill>
                        </a:rPr>
                        <a:t>]</a:t>
                      </a:r>
                      <a:endParaRPr lang="da-DK" sz="900" b="0" kern="1200" dirty="0">
                        <a:solidFill>
                          <a:schemeClr val="accent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[low/medium/high]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[0-1 year/2-5 years/ &gt;5 years]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737070102"/>
                  </a:ext>
                </a:extLst>
              </a:tr>
              <a:tr h="238397">
                <a:tc>
                  <a:txBody>
                    <a:bodyPr/>
                    <a:lstStyle/>
                    <a:p>
                      <a:pPr algn="l"/>
                      <a:r>
                        <a:rPr lang="en-GB" sz="900" b="0" i="0" u="none" strike="noStrike" cap="none" baseline="0" dirty="0">
                          <a:solidFill>
                            <a:srgbClr val="2D55FF"/>
                          </a:solidFill>
                          <a:effectLst/>
                          <a:uFill>
                            <a:solidFill>
                              <a:prstClr val="black">
                                <a:alpha val="0"/>
                              </a:prstClr>
                            </a:solidFill>
                          </a:uFill>
                          <a:latin typeface="+mn-lt"/>
                          <a:ea typeface="+mn-ea"/>
                          <a:cs typeface="IBM Plex Sans"/>
                        </a:rPr>
                        <a:t>[Insert brief description]</a:t>
                      </a:r>
                      <a:endParaRPr lang="da-DK"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rPr>
                        <a:t>[</a:t>
                      </a:r>
                      <a:r>
                        <a:rPr lang="en-US" sz="900" b="0" noProof="0" dirty="0">
                          <a:solidFill>
                            <a:schemeClr val="accent2"/>
                          </a:solidFill>
                        </a:rPr>
                        <a:t>Describe the connection to financial performance and business operations</a:t>
                      </a:r>
                      <a:r>
                        <a:rPr lang="da-DK" sz="900" b="0" noProof="0" dirty="0">
                          <a:solidFill>
                            <a:schemeClr val="accent2"/>
                          </a:solidFill>
                        </a:rPr>
                        <a:t>]</a:t>
                      </a:r>
                      <a:endParaRPr lang="da-DK" sz="900" b="0" kern="1200" dirty="0">
                        <a:solidFill>
                          <a:schemeClr val="accent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[low/medium/high]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[0-1 year/2-5 years/ &gt;5 years]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377868472"/>
                  </a:ext>
                </a:extLst>
              </a:tr>
              <a:tr h="2383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kern="1200" noProof="0" dirty="0">
                          <a:solidFill>
                            <a:schemeClr val="tx2"/>
                          </a:solidFill>
                          <a:latin typeface="+mn-lt"/>
                          <a:ea typeface="+mn-ea"/>
                          <a:cs typeface="+mn-cs"/>
                        </a:rPr>
                        <a:t> Acute hazards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0" noProof="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0" noProof="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48636619"/>
                  </a:ext>
                </a:extLst>
              </a:tr>
              <a:tr h="238397">
                <a:tc>
                  <a:txBody>
                    <a:bodyPr/>
                    <a:lstStyle/>
                    <a:p>
                      <a:pPr algn="l"/>
                      <a:r>
                        <a:rPr lang="en-GB" sz="900" b="0" i="0" u="none" strike="noStrike" cap="none" baseline="0" dirty="0">
                          <a:solidFill>
                            <a:srgbClr val="2D55FF"/>
                          </a:solidFill>
                          <a:effectLst/>
                          <a:uFill>
                            <a:solidFill>
                              <a:prstClr val="black">
                                <a:alpha val="0"/>
                              </a:prstClr>
                            </a:solidFill>
                          </a:uFill>
                          <a:latin typeface="+mn-lt"/>
                          <a:ea typeface="+mn-ea"/>
                          <a:cs typeface="IBM Plex Sans"/>
                        </a:rPr>
                        <a:t>[Insert brief description]</a:t>
                      </a:r>
                      <a:endParaRPr lang="da-DK"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rPr>
                        <a:t>[</a:t>
                      </a:r>
                      <a:r>
                        <a:rPr lang="en-US" sz="900" b="0" noProof="0" dirty="0">
                          <a:solidFill>
                            <a:schemeClr val="accent2"/>
                          </a:solidFill>
                        </a:rPr>
                        <a:t>Describe the connection to financial performance and business operations</a:t>
                      </a:r>
                      <a:r>
                        <a:rPr lang="da-DK" sz="900" b="0" noProof="0" dirty="0">
                          <a:solidFill>
                            <a:schemeClr val="accent2"/>
                          </a:solidFill>
                        </a:rPr>
                        <a:t>]</a:t>
                      </a:r>
                      <a:endParaRPr lang="da-DK" sz="900" b="0" kern="1200" dirty="0">
                        <a:solidFill>
                          <a:schemeClr val="accent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[low/medium/high]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[0-1 year/2-5 years/ &gt;5 years]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323552898"/>
                  </a:ext>
                </a:extLst>
              </a:tr>
              <a:tr h="238397">
                <a:tc>
                  <a:txBody>
                    <a:bodyPr/>
                    <a:lstStyle/>
                    <a:p>
                      <a:pPr algn="l"/>
                      <a:r>
                        <a:rPr lang="en-GB" sz="900" b="0" i="0" u="none" strike="noStrike" cap="none" baseline="0" dirty="0">
                          <a:solidFill>
                            <a:srgbClr val="2D55FF"/>
                          </a:solidFill>
                          <a:effectLst/>
                          <a:uFill>
                            <a:solidFill>
                              <a:prstClr val="black">
                                <a:alpha val="0"/>
                              </a:prstClr>
                            </a:solidFill>
                          </a:uFill>
                          <a:latin typeface="+mn-lt"/>
                          <a:ea typeface="+mn-ea"/>
                          <a:cs typeface="IBM Plex Sans"/>
                        </a:rPr>
                        <a:t>[Insert brief description]</a:t>
                      </a:r>
                      <a:endParaRPr lang="da-DK"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rPr>
                        <a:t>[</a:t>
                      </a:r>
                      <a:r>
                        <a:rPr lang="en-US" sz="900" b="0" noProof="0" dirty="0">
                          <a:solidFill>
                            <a:schemeClr val="accent2"/>
                          </a:solidFill>
                        </a:rPr>
                        <a:t>Describe the connection to financial performance and business operations</a:t>
                      </a:r>
                      <a:r>
                        <a:rPr lang="da-DK" sz="900" b="0" noProof="0" dirty="0">
                          <a:solidFill>
                            <a:schemeClr val="accent2"/>
                          </a:solidFill>
                        </a:rPr>
                        <a:t>]</a:t>
                      </a:r>
                      <a:endParaRPr lang="da-DK" sz="900" b="0" kern="1200" dirty="0">
                        <a:solidFill>
                          <a:schemeClr val="accent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[low/medium/high]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[0-1 year/2-5 years/ &gt;5 years]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827336408"/>
                  </a:ext>
                </a:extLst>
              </a:tr>
              <a:tr h="2383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kern="1200" noProof="0" dirty="0">
                          <a:solidFill>
                            <a:schemeClr val="tx2"/>
                          </a:solidFill>
                          <a:latin typeface="+mn-lt"/>
                          <a:ea typeface="+mn-ea"/>
                          <a:cs typeface="+mn-cs"/>
                        </a:rPr>
                        <a:t>Climate-related transition events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0" noProof="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0" noProof="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670555600"/>
                  </a:ext>
                </a:extLst>
              </a:tr>
              <a:tr h="2383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0" u="none" strike="noStrike" cap="none" baseline="0" dirty="0">
                          <a:solidFill>
                            <a:srgbClr val="2D55FF"/>
                          </a:solidFill>
                          <a:effectLst/>
                          <a:uFill>
                            <a:solidFill>
                              <a:prstClr val="black">
                                <a:alpha val="0"/>
                              </a:prstClr>
                            </a:solidFill>
                          </a:uFill>
                          <a:latin typeface="+mn-lt"/>
                          <a:ea typeface="+mn-ea"/>
                          <a:cs typeface="IBM Plex Sans"/>
                        </a:rPr>
                        <a:t>[Insert brief description]</a:t>
                      </a:r>
                      <a:endParaRPr lang="da-DK"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rPr>
                        <a:t>[</a:t>
                      </a:r>
                      <a:r>
                        <a:rPr lang="en-US" sz="900" b="0" noProof="0" dirty="0">
                          <a:solidFill>
                            <a:schemeClr val="accent2"/>
                          </a:solidFill>
                        </a:rPr>
                        <a:t>Describe the connection to financial performance and business operations</a:t>
                      </a:r>
                      <a:r>
                        <a:rPr lang="da-DK" sz="900" b="0" noProof="0" dirty="0">
                          <a:solidFill>
                            <a:schemeClr val="accent2"/>
                          </a:solidFill>
                        </a:rPr>
                        <a:t>]</a:t>
                      </a:r>
                      <a:endParaRPr lang="da-DK" sz="900" b="0" kern="1200" dirty="0">
                        <a:solidFill>
                          <a:schemeClr val="accent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[low/medium/high]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[0-1 year/2-5 years/ &gt;5 years]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96258133"/>
                  </a:ext>
                </a:extLst>
              </a:tr>
              <a:tr h="180915">
                <a:tc>
                  <a:txBody>
                    <a:bodyPr/>
                    <a:lstStyle/>
                    <a:p>
                      <a:pPr algn="l"/>
                      <a:r>
                        <a:rPr lang="en-GB" sz="900" b="0" i="0" u="none" strike="noStrike" cap="none" baseline="0" dirty="0">
                          <a:solidFill>
                            <a:srgbClr val="2D55FF"/>
                          </a:solidFill>
                          <a:effectLst/>
                          <a:uFill>
                            <a:solidFill>
                              <a:prstClr val="black">
                                <a:alpha val="0"/>
                              </a:prstClr>
                            </a:solidFill>
                          </a:uFill>
                          <a:latin typeface="+mn-lt"/>
                          <a:ea typeface="+mn-ea"/>
                          <a:cs typeface="IBM Plex Sans"/>
                        </a:rPr>
                        <a:t>[Insert brief description]</a:t>
                      </a:r>
                      <a:endParaRPr lang="da-DK"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rPr>
                        <a:t>[</a:t>
                      </a:r>
                      <a:r>
                        <a:rPr lang="en-US" sz="900" b="0" noProof="0" dirty="0">
                          <a:solidFill>
                            <a:schemeClr val="accent2"/>
                          </a:solidFill>
                        </a:rPr>
                        <a:t>Describe the connection to financial performance and business operations</a:t>
                      </a:r>
                      <a:r>
                        <a:rPr lang="da-DK" sz="900" b="0" noProof="0" dirty="0">
                          <a:solidFill>
                            <a:schemeClr val="accent2"/>
                          </a:solidFill>
                        </a:rPr>
                        <a:t>]</a:t>
                      </a:r>
                      <a:endParaRPr lang="da-DK" sz="900" b="0" kern="1200" dirty="0">
                        <a:solidFill>
                          <a:schemeClr val="accent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[low/medium/high]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noProof="0" dirty="0">
                          <a:solidFill>
                            <a:schemeClr val="accent2"/>
                          </a:solidFill>
                        </a:rPr>
                        <a:t>[0-1 year/2-5 years/ &gt;5 years]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658330667"/>
                  </a:ext>
                </a:extLst>
              </a:tr>
            </a:tbl>
          </a:graphicData>
        </a:graphic>
      </p:graphicFrame>
    </p:spTree>
    <p:custDataLst>
      <p:tags r:id="rId1"/>
    </p:custDataLst>
    <p:extLst>
      <p:ext uri="{BB962C8B-B14F-4D97-AF65-F5344CB8AC3E}">
        <p14:creationId xmlns:p14="http://schemas.microsoft.com/office/powerpoint/2010/main" val="1168718764"/>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sz="1000" b="1" i="0" u="none" strike="noStrike" cap="none" baseline="0" dirty="0">
                <a:solidFill>
                  <a:srgbClr val="5F7D69"/>
                </a:solidFill>
                <a:effectLst/>
                <a:uFill>
                  <a:solidFill>
                    <a:prstClr val="black">
                      <a:alpha val="0"/>
                    </a:prstClr>
                  </a:solidFill>
                </a:uFill>
                <a:latin typeface="IBM Plex Sans"/>
                <a:ea typeface="IBM Plex Sans"/>
                <a:cs typeface="IBM Plex Sans"/>
              </a:rPr>
              <a:t>CLICK TO INSERT NAME OF UNDERTAKING</a:t>
            </a:r>
          </a:p>
        </p:txBody>
      </p:sp>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a:xfrm>
            <a:off x="518600" y="513927"/>
            <a:ext cx="11165400" cy="252091"/>
          </a:xfrm>
        </p:spPr>
        <p:txBody>
          <a:bodyPr/>
          <a:lstStyle/>
          <a:p>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Additional (general) workforce characteristics (C5)</a:t>
            </a:r>
            <a:endParaRPr lang="da-DK" noProof="0" dirty="0"/>
          </a:p>
        </p:txBody>
      </p:sp>
      <p:sp>
        <p:nvSpPr>
          <p:cNvPr id="11" name="Rectangle 7">
            <a:extLst>
              <a:ext uri="{FF2B5EF4-FFF2-40B4-BE49-F238E27FC236}">
                <a16:creationId xmlns:a16="http://schemas.microsoft.com/office/drawing/2014/main" id="{4DFE388F-E363-7FAC-DDBA-25A279BF1076}"/>
              </a:ext>
            </a:extLst>
          </p:cNvPr>
          <p:cNvSpPr/>
          <p:nvPr/>
        </p:nvSpPr>
        <p:spPr>
          <a:xfrm>
            <a:off x="507999" y="1015999"/>
            <a:ext cx="7343772" cy="82164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may be filled in</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 cf.</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Comprehensive Module.</a:t>
            </a:r>
          </a:p>
          <a:p>
            <a:pPr>
              <a:lnSpc>
                <a:spcPct val="106000"/>
              </a:lnSpc>
            </a:pPr>
            <a:endParaRPr lang="da-DK" sz="900" spc="-10" dirty="0">
              <a:solidFill>
                <a:schemeClr val="bg1"/>
              </a:solidFill>
            </a:endParaRPr>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If your undertaking has 50 or more employees, you can choose to disclose the female-to-male ratio at management level in your undertaking.</a:t>
            </a:r>
          </a:p>
          <a:p>
            <a:pPr>
              <a:lnSpc>
                <a:spcPct val="106000"/>
              </a:lnSpc>
            </a:pPr>
            <a:endParaRPr lang="da-DK" sz="900" spc="-10" dirty="0">
              <a:solidFill>
                <a:schemeClr val="bg1"/>
              </a:solidFill>
            </a:endParaRPr>
          </a:p>
          <a:p>
            <a:pPr>
              <a:lnSpc>
                <a:spcPct val="106000"/>
              </a:lnSpc>
            </a:pPr>
            <a:endParaRPr lang="da-DK" sz="900" spc="-10" dirty="0">
              <a:solidFill>
                <a:schemeClr val="bg1"/>
              </a:solidFill>
            </a:endParaRPr>
          </a:p>
          <a:p>
            <a:pPr>
              <a:lnSpc>
                <a:spcPct val="106000"/>
              </a:lnSpc>
            </a:pPr>
            <a:endParaRPr lang="da-DK" sz="900" spc="-10" dirty="0">
              <a:solidFill>
                <a:schemeClr val="bg1"/>
              </a:solidFill>
            </a:endParaRPr>
          </a:p>
          <a:p>
            <a:pPr>
              <a:lnSpc>
                <a:spcPct val="106000"/>
              </a:lnSpc>
            </a:pPr>
            <a:endParaRPr lang="da-DK" sz="900" spc="-10" dirty="0">
              <a:solidFill>
                <a:schemeClr val="bg1"/>
              </a:solidFill>
            </a:endParaRPr>
          </a:p>
        </p:txBody>
      </p:sp>
      <p:pic>
        <p:nvPicPr>
          <p:cNvPr id="14" name="Graphic 13">
            <a:extLst>
              <a:ext uri="{FF2B5EF4-FFF2-40B4-BE49-F238E27FC236}">
                <a16:creationId xmlns:a16="http://schemas.microsoft.com/office/drawing/2014/main" id="{3B84A967-CBF4-6B29-406D-7AE11E6574E2}"/>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1095978"/>
            <a:ext cx="207455" cy="232601"/>
          </a:xfrm>
          <a:prstGeom prst="rect">
            <a:avLst/>
          </a:prstGeom>
        </p:spPr>
      </p:pic>
      <p:sp>
        <p:nvSpPr>
          <p:cNvPr id="13" name="TextBox 12">
            <a:extLst>
              <a:ext uri="{FF2B5EF4-FFF2-40B4-BE49-F238E27FC236}">
                <a16:creationId xmlns:a16="http://schemas.microsoft.com/office/drawing/2014/main" id="{C1EC79BB-456B-4F9F-B5A5-0AACBB38716A}"/>
              </a:ext>
            </a:extLst>
          </p:cNvPr>
          <p:cNvSpPr txBox="1"/>
          <p:nvPr/>
        </p:nvSpPr>
        <p:spPr>
          <a:xfrm>
            <a:off x="500375" y="1939323"/>
            <a:ext cx="5709071" cy="574718"/>
          </a:xfrm>
          <a:prstGeom prst="rect">
            <a:avLst/>
          </a:prstGeom>
          <a:solidFill>
            <a:srgbClr val="D1DAD4"/>
          </a:solidFill>
          <a:ln w="6350">
            <a:solidFill>
              <a:srgbClr val="1B4528"/>
            </a:solidFill>
          </a:ln>
        </p:spPr>
        <p:txBody>
          <a:bodyPr wrap="square" lIns="36000" tIns="216000" rIns="36000" bIns="21600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Female-to-male ratio at management level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59)</a:t>
            </a:r>
          </a:p>
        </p:txBody>
      </p:sp>
      <p:graphicFrame>
        <p:nvGraphicFramePr>
          <p:cNvPr id="8" name="Table 7">
            <a:extLst>
              <a:ext uri="{FF2B5EF4-FFF2-40B4-BE49-F238E27FC236}">
                <a16:creationId xmlns:a16="http://schemas.microsoft.com/office/drawing/2014/main" id="{93255C96-A783-191D-6874-59444594070E}"/>
              </a:ext>
            </a:extLst>
          </p:cNvPr>
          <p:cNvGraphicFramePr>
            <a:graphicFrameLocks noGrp="1"/>
          </p:cNvGraphicFramePr>
          <p:nvPr>
            <p:extLst>
              <p:ext uri="{D42A27DB-BD31-4B8C-83A1-F6EECF244321}">
                <p14:modId xmlns:p14="http://schemas.microsoft.com/office/powerpoint/2010/main" val="957038568"/>
              </p:ext>
            </p:extLst>
          </p:nvPr>
        </p:nvGraphicFramePr>
        <p:xfrm>
          <a:off x="6209446" y="1940710"/>
          <a:ext cx="1642325" cy="576000"/>
        </p:xfrm>
        <a:graphic>
          <a:graphicData uri="http://schemas.openxmlformats.org/drawingml/2006/table">
            <a:tbl>
              <a:tblPr firstRow="1" firstCol="1">
                <a:tableStyleId>{2A488322-F2BA-4B5B-9748-0D474271808F}</a:tableStyleId>
              </a:tblPr>
              <a:tblGrid>
                <a:gridCol w="1642325">
                  <a:extLst>
                    <a:ext uri="{9D8B030D-6E8A-4147-A177-3AD203B41FA5}">
                      <a16:colId xmlns:a16="http://schemas.microsoft.com/office/drawing/2014/main" val="2119413191"/>
                    </a:ext>
                  </a:extLst>
                </a:gridCol>
              </a:tblGrid>
              <a:tr h="288000">
                <a:tc>
                  <a:txBody>
                    <a:bodyPr/>
                    <a:lstStyle/>
                    <a:p>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Year </a:t>
                      </a:r>
                      <a:r>
                        <a:rPr lang="en-GB" sz="900" b="1" i="0" u="none" strike="noStrike" cap="none" baseline="0" dirty="0">
                          <a:solidFill>
                            <a:srgbClr val="2D55FF"/>
                          </a:solidFill>
                          <a:effectLst/>
                          <a:uFill>
                            <a:solidFill>
                              <a:prstClr val="black">
                                <a:alpha val="0"/>
                              </a:prstClr>
                            </a:solidFill>
                          </a:uFill>
                          <a:latin typeface="Calibri"/>
                          <a:ea typeface="Calibri"/>
                          <a:cs typeface="Calibri"/>
                        </a:rPr>
                        <a:t>[I</a:t>
                      </a:r>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nsert year</a:t>
                      </a:r>
                      <a:r>
                        <a:rPr lang="en-GB" sz="900" b="1" i="0" u="none" strike="noStrike" cap="none" baseline="0" dirty="0">
                          <a:solidFill>
                            <a:srgbClr val="2D55FF"/>
                          </a:solidFill>
                          <a:effectLst/>
                          <a:uFill>
                            <a:solidFill>
                              <a:prstClr val="black">
                                <a:alpha val="0"/>
                              </a:prstClr>
                            </a:solidFill>
                          </a:uFill>
                          <a:latin typeface="Calibri"/>
                          <a:ea typeface="Calibri"/>
                          <a:cs typeface="Calibri"/>
                        </a:rPr>
                        <a:t>]</a:t>
                      </a:r>
                      <a:endParaRPr lang="da-DK" sz="900" b="1" noProof="0" dirty="0">
                        <a:solidFill>
                          <a:srgbClr val="2D55FF"/>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288000">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number]</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977038530"/>
                  </a:ext>
                </a:extLst>
              </a:tr>
            </a:tbl>
          </a:graphicData>
        </a:graphic>
      </p:graphicFrame>
      <p:sp>
        <p:nvSpPr>
          <p:cNvPr id="22" name="Rectangle 21">
            <a:extLst>
              <a:ext uri="{FF2B5EF4-FFF2-40B4-BE49-F238E27FC236}">
                <a16:creationId xmlns:a16="http://schemas.microsoft.com/office/drawing/2014/main" id="{5D563187-F5D8-B9A2-2897-4386D5CEDEA2}"/>
              </a:ext>
            </a:extLst>
          </p:cNvPr>
          <p:cNvSpPr/>
          <p:nvPr/>
        </p:nvSpPr>
        <p:spPr>
          <a:xfrm>
            <a:off x="507995" y="2615217"/>
            <a:ext cx="7343776" cy="2119343"/>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Guidance on how to fill in disclosure </a:t>
            </a:r>
          </a:p>
          <a:p>
            <a:pPr algn="l">
              <a:lnSpc>
                <a:spcPct val="106000"/>
              </a:lnSpc>
            </a:pPr>
            <a:endParaRPr lang="da-DK" sz="900" spc="-10" dirty="0">
              <a:solidFill>
                <a:schemeClr val="tx2"/>
              </a:solidFill>
            </a:endParaRP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You shall use the formula below to calculate the female-to-male ratio at management level (paragraph 231).</a:t>
            </a:r>
          </a:p>
          <a:p>
            <a:pPr algn="l">
              <a:lnSpc>
                <a:spcPct val="106000"/>
              </a:lnSpc>
            </a:pPr>
            <a:endParaRPr lang="da-DK" sz="900" spc="-10" dirty="0">
              <a:solidFill>
                <a:schemeClr val="tx2"/>
              </a:solidFill>
            </a:endParaRPr>
          </a:p>
          <a:p>
            <a:pPr marL="171450" indent="-171450" algn="l">
              <a:lnSpc>
                <a:spcPct val="106000"/>
              </a:lnSpc>
              <a:buFontTx/>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If the result is a number </a:t>
            </a:r>
            <a:r>
              <a:rPr lang="en-GB" sz="900" b="0" i="0" u="sng" strike="noStrike" cap="none" baseline="0" dirty="0">
                <a:solidFill>
                  <a:srgbClr val="1B4528"/>
                </a:solidFill>
                <a:effectLst/>
                <a:uFill>
                  <a:solidFill>
                    <a:srgbClr val="1B4528"/>
                  </a:solidFill>
                </a:uFill>
                <a:latin typeface="IBM Plex Sans"/>
                <a:ea typeface="IBM Plex Sans"/>
                <a:cs typeface="IBM Plex Sans"/>
              </a:rPr>
              <a:t>below 1</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this means that your undertaking has hired more men than women at management level. </a:t>
            </a:r>
          </a:p>
          <a:p>
            <a:pPr marL="171450" indent="-171450" algn="l">
              <a:lnSpc>
                <a:spcPct val="106000"/>
              </a:lnSpc>
              <a:buFontTx/>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If the result is a number </a:t>
            </a:r>
            <a:r>
              <a:rPr lang="en-GB" sz="900" b="0" i="0" u="sng" strike="noStrike" cap="none" baseline="0" dirty="0">
                <a:solidFill>
                  <a:srgbClr val="1B4528"/>
                </a:solidFill>
                <a:effectLst/>
                <a:uFill>
                  <a:solidFill>
                    <a:srgbClr val="1B4528"/>
                  </a:solidFill>
                </a:uFill>
                <a:latin typeface="IBM Plex Sans"/>
                <a:ea typeface="IBM Plex Sans"/>
                <a:cs typeface="IBM Plex Sans"/>
              </a:rPr>
              <a:t>above 1</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this means that your undertaking has hired more women than men at management level.</a:t>
            </a:r>
          </a:p>
          <a:p>
            <a:pPr marL="171450" indent="-171450" algn="l">
              <a:lnSpc>
                <a:spcPct val="106000"/>
              </a:lnSpc>
              <a:buFontTx/>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If the result is 1, this means that your undertaking has hired equal numbers of women and men at management level.</a:t>
            </a:r>
          </a:p>
          <a:p>
            <a:pPr algn="l">
              <a:lnSpc>
                <a:spcPct val="106000"/>
              </a:lnSpc>
            </a:pPr>
            <a:endParaRPr lang="da-DK" sz="900" spc="-10" dirty="0">
              <a:solidFill>
                <a:schemeClr val="tx2"/>
              </a:solidFill>
            </a:endParaRPr>
          </a:p>
        </p:txBody>
      </p:sp>
      <p:pic>
        <p:nvPicPr>
          <p:cNvPr id="25" name="Graphic 24">
            <a:extLst>
              <a:ext uri="{FF2B5EF4-FFF2-40B4-BE49-F238E27FC236}">
                <a16:creationId xmlns:a16="http://schemas.microsoft.com/office/drawing/2014/main" id="{C2BD25EE-56FF-0361-F19C-6A2350B391D2}"/>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1801" y="2680342"/>
            <a:ext cx="207455" cy="232601"/>
          </a:xfrm>
          <a:prstGeom prst="rect">
            <a:avLst/>
          </a:prstGeom>
        </p:spPr>
      </p:pic>
      <p:graphicFrame>
        <p:nvGraphicFramePr>
          <p:cNvPr id="15" name="Table 11">
            <a:extLst>
              <a:ext uri="{FF2B5EF4-FFF2-40B4-BE49-F238E27FC236}">
                <a16:creationId xmlns:a16="http://schemas.microsoft.com/office/drawing/2014/main" id="{CE252B5D-DD88-4F0D-8355-E44D0322CC15}"/>
              </a:ext>
            </a:extLst>
          </p:cNvPr>
          <p:cNvGraphicFramePr>
            <a:graphicFrameLocks noGrp="1"/>
          </p:cNvGraphicFramePr>
          <p:nvPr>
            <p:extLst>
              <p:ext uri="{D42A27DB-BD31-4B8C-83A1-F6EECF244321}">
                <p14:modId xmlns:p14="http://schemas.microsoft.com/office/powerpoint/2010/main" val="2750786793"/>
              </p:ext>
            </p:extLst>
          </p:nvPr>
        </p:nvGraphicFramePr>
        <p:xfrm>
          <a:off x="601801" y="4007359"/>
          <a:ext cx="3960039" cy="457200"/>
        </p:xfrm>
        <a:graphic>
          <a:graphicData uri="http://schemas.openxmlformats.org/drawingml/2006/table">
            <a:tbl>
              <a:tblPr firstRow="1" bandRow="1">
                <a:tableStyleId>{5C22544A-7EE6-4342-B048-85BDC9FD1C3A}</a:tableStyleId>
              </a:tblPr>
              <a:tblGrid>
                <a:gridCol w="3960039">
                  <a:extLst>
                    <a:ext uri="{9D8B030D-6E8A-4147-A177-3AD203B41FA5}">
                      <a16:colId xmlns:a16="http://schemas.microsoft.com/office/drawing/2014/main" val="1369390912"/>
                    </a:ext>
                  </a:extLst>
                </a:gridCol>
              </a:tblGrid>
              <a:tr h="149013">
                <a:tc>
                  <a:txBody>
                    <a:bodyPr/>
                    <a:lstStyle/>
                    <a:p>
                      <a:pPr algn="ctr"/>
                      <a:r>
                        <a:rPr lang="en-GB" sz="900" b="0" i="1" u="none" strike="noStrike" cap="none" baseline="0" dirty="0">
                          <a:solidFill>
                            <a:srgbClr val="1B4528"/>
                          </a:solidFill>
                          <a:effectLst/>
                          <a:uFill>
                            <a:solidFill>
                              <a:prstClr val="black">
                                <a:alpha val="0"/>
                              </a:prstClr>
                            </a:solidFill>
                          </a:uFill>
                          <a:latin typeface="+mn-lt"/>
                          <a:ea typeface="+mn-ea"/>
                          <a:cs typeface="IBM Plex Sans"/>
                        </a:rPr>
                        <a:t>Number of </a:t>
                      </a:r>
                      <a:r>
                        <a:rPr lang="en-GB" sz="900" b="1" i="1" u="none" strike="noStrike" cap="none" baseline="0" dirty="0">
                          <a:solidFill>
                            <a:srgbClr val="1B4528"/>
                          </a:solidFill>
                          <a:effectLst/>
                          <a:uFill>
                            <a:solidFill>
                              <a:prstClr val="black">
                                <a:alpha val="0"/>
                              </a:prstClr>
                            </a:solidFill>
                          </a:uFill>
                          <a:latin typeface="+mn-lt"/>
                          <a:ea typeface="+mn-ea"/>
                          <a:cs typeface="IBM Plex Sans"/>
                        </a:rPr>
                        <a:t>female</a:t>
                      </a:r>
                      <a:r>
                        <a:rPr lang="en-GB" sz="900" b="0" i="1" u="none" strike="noStrike" cap="none" baseline="0" dirty="0">
                          <a:solidFill>
                            <a:srgbClr val="1B4528"/>
                          </a:solidFill>
                          <a:effectLst/>
                          <a:uFill>
                            <a:solidFill>
                              <a:prstClr val="black">
                                <a:alpha val="0"/>
                              </a:prstClr>
                            </a:solidFill>
                          </a:uFill>
                          <a:latin typeface="+mn-lt"/>
                          <a:ea typeface="+mn-ea"/>
                          <a:cs typeface="IBM Plex Sans"/>
                        </a:rPr>
                        <a:t> employees at management level </a:t>
                      </a:r>
                      <a:endParaRPr lang="en-GB" sz="900" b="0" i="1" dirty="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1B4528"/>
                      </a:solidFill>
                      <a:prstDash val="solid"/>
                      <a:round/>
                      <a:headEnd type="none" w="med" len="med"/>
                      <a:tailEnd type="none" w="med" len="med"/>
                    </a:lnB>
                    <a:lnTlToBr w="12700" cmpd="sng">
                      <a:noFill/>
                      <a:prstDash val="solid"/>
                    </a:lnTlToBr>
                    <a:lnBlToTr w="12700" cmpd="sng">
                      <a:noFill/>
                      <a:prstDash val="solid"/>
                    </a:lnBlToTr>
                    <a:solidFill>
                      <a:srgbClr val="D1DAD4"/>
                    </a:solidFill>
                  </a:tcPr>
                </a:tc>
                <a:extLst>
                  <a:ext uri="{0D108BD9-81ED-4DB2-BD59-A6C34878D82A}">
                    <a16:rowId xmlns:a16="http://schemas.microsoft.com/office/drawing/2014/main" val="3458230441"/>
                  </a:ext>
                </a:extLst>
              </a:tr>
              <a:tr h="149013">
                <a:tc>
                  <a:txBody>
                    <a:bodyPr/>
                    <a:lstStyle/>
                    <a:p>
                      <a:pPr algn="ctr"/>
                      <a:r>
                        <a:rPr lang="en-GB" sz="900" b="0" i="1" u="none" strike="noStrike" cap="none" baseline="0" dirty="0">
                          <a:solidFill>
                            <a:srgbClr val="1B4528"/>
                          </a:solidFill>
                          <a:effectLst/>
                          <a:uFill>
                            <a:solidFill>
                              <a:prstClr val="black">
                                <a:alpha val="0"/>
                              </a:prstClr>
                            </a:solidFill>
                          </a:uFill>
                          <a:latin typeface="+mn-lt"/>
                          <a:ea typeface="+mn-ea"/>
                          <a:cs typeface="IBM Plex Sans"/>
                        </a:rPr>
                        <a:t>Number of </a:t>
                      </a:r>
                      <a:r>
                        <a:rPr lang="en-GB" sz="900" b="1" i="1" u="none" strike="noStrike" cap="none" baseline="0" dirty="0">
                          <a:solidFill>
                            <a:srgbClr val="1B4528"/>
                          </a:solidFill>
                          <a:effectLst/>
                          <a:uFill>
                            <a:solidFill>
                              <a:prstClr val="black">
                                <a:alpha val="0"/>
                              </a:prstClr>
                            </a:solidFill>
                          </a:uFill>
                          <a:latin typeface="+mn-lt"/>
                          <a:ea typeface="+mn-ea"/>
                          <a:cs typeface="IBM Plex Sans"/>
                        </a:rPr>
                        <a:t>male</a:t>
                      </a:r>
                      <a:r>
                        <a:rPr lang="en-GB" sz="900" b="0" i="1" u="none" strike="noStrike" cap="none" baseline="0" dirty="0">
                          <a:solidFill>
                            <a:srgbClr val="1B4528"/>
                          </a:solidFill>
                          <a:effectLst/>
                          <a:uFill>
                            <a:solidFill>
                              <a:prstClr val="black">
                                <a:alpha val="0"/>
                              </a:prstClr>
                            </a:solidFill>
                          </a:uFill>
                          <a:latin typeface="+mn-lt"/>
                          <a:ea typeface="+mn-ea"/>
                          <a:cs typeface="IBM Plex Sans"/>
                        </a:rPr>
                        <a:t> employees at management level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1B452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1DAD4"/>
                    </a:solidFill>
                  </a:tcPr>
                </a:tc>
                <a:extLst>
                  <a:ext uri="{0D108BD9-81ED-4DB2-BD59-A6C34878D82A}">
                    <a16:rowId xmlns:a16="http://schemas.microsoft.com/office/drawing/2014/main" val="3871965723"/>
                  </a:ext>
                </a:extLst>
              </a:tr>
            </a:tbl>
          </a:graphicData>
        </a:graphic>
      </p:graphicFrame>
      <p:sp>
        <p:nvSpPr>
          <p:cNvPr id="17" name="TextBox 16">
            <a:extLst>
              <a:ext uri="{FF2B5EF4-FFF2-40B4-BE49-F238E27FC236}">
                <a16:creationId xmlns:a16="http://schemas.microsoft.com/office/drawing/2014/main" id="{EE4823E6-F583-4BC2-9DE1-99E33C1122DA}"/>
              </a:ext>
            </a:extLst>
          </p:cNvPr>
          <p:cNvSpPr txBox="1"/>
          <p:nvPr/>
        </p:nvSpPr>
        <p:spPr>
          <a:xfrm>
            <a:off x="4577080" y="4041199"/>
            <a:ext cx="2672080" cy="392960"/>
          </a:xfrm>
          <a:prstGeom prst="rect">
            <a:avLst/>
          </a:prstGeom>
          <a:solidFill>
            <a:srgbClr val="D1DAD4"/>
          </a:solidFill>
          <a:ln w="6350">
            <a:noFill/>
          </a:ln>
        </p:spPr>
        <p:txBody>
          <a:bodyPr wrap="square" lIns="108000" tIns="126000" rIns="36000" bIns="126000" rtlCol="0">
            <a:spAutoFit/>
          </a:bodyPr>
          <a:lstStyle/>
          <a:p>
            <a:pPr algn="l"/>
            <a:r>
              <a:rPr lang="en-GB" sz="900" b="0" i="1" u="none" strike="noStrike" cap="none" baseline="0" dirty="0">
                <a:solidFill>
                  <a:srgbClr val="1B4528"/>
                </a:solidFill>
                <a:effectLst/>
                <a:uFill>
                  <a:solidFill>
                    <a:prstClr val="black">
                      <a:alpha val="0"/>
                    </a:prstClr>
                  </a:solidFill>
                </a:uFill>
                <a:latin typeface="IBM Plex Sans"/>
                <a:ea typeface="IBM Plex Sans"/>
                <a:cs typeface="IBM Plex Sans"/>
              </a:rPr>
              <a:t>= Female-to-male ratio at management level</a:t>
            </a:r>
          </a:p>
        </p:txBody>
      </p:sp>
      <p:sp>
        <p:nvSpPr>
          <p:cNvPr id="10" name="Rectangle 9">
            <a:extLst>
              <a:ext uri="{FF2B5EF4-FFF2-40B4-BE49-F238E27FC236}">
                <a16:creationId xmlns:a16="http://schemas.microsoft.com/office/drawing/2014/main" id="{BF7B8674-8E86-C2D3-7728-AD21F161D0A0}"/>
              </a:ext>
            </a:extLst>
          </p:cNvPr>
          <p:cNvSpPr/>
          <p:nvPr/>
        </p:nvSpPr>
        <p:spPr>
          <a:xfrm>
            <a:off x="8169274" y="1060050"/>
            <a:ext cx="3514725" cy="1326534"/>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Defined terms</a:t>
            </a:r>
          </a:p>
          <a:p>
            <a:pPr algn="l">
              <a:lnSpc>
                <a:spcPct val="106000"/>
              </a:lnSpc>
            </a:pPr>
            <a:endParaRPr lang="da-DK" sz="900" spc="-10">
              <a:solidFill>
                <a:schemeClr val="tx2"/>
              </a:solidFill>
            </a:endParaRPr>
          </a:p>
          <a:p>
            <a:pPr algn="l">
              <a:lnSpc>
                <a:spcPct val="106000"/>
              </a:lnSpc>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Management level</a:t>
            </a:r>
          </a:p>
          <a:p>
            <a:pPr algn="l">
              <a:lnSpc>
                <a:spcPct val="106000"/>
              </a:lnSpc>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Management level is considered the level below the board of directors – unless your undertaking wishes to use a different definition. In that case, the definition should be described together with the disclosure.</a:t>
            </a:r>
          </a:p>
          <a:p>
            <a:pPr algn="l">
              <a:lnSpc>
                <a:spcPct val="106000"/>
              </a:lnSpc>
            </a:pPr>
            <a:endParaRPr lang="da-DK" sz="900" b="1" spc="-10">
              <a:solidFill>
                <a:schemeClr val="tx2"/>
              </a:solidFill>
              <a:highlight>
                <a:srgbClr val="FFFF00"/>
              </a:highlight>
            </a:endParaRPr>
          </a:p>
          <a:p>
            <a:pPr algn="l">
              <a:lnSpc>
                <a:spcPct val="106000"/>
              </a:lnSpc>
            </a:pPr>
            <a:endParaRPr lang="da-DK" sz="900" b="1" spc="-10">
              <a:solidFill>
                <a:schemeClr val="tx2"/>
              </a:solidFill>
            </a:endParaRPr>
          </a:p>
          <a:p>
            <a:pPr algn="l">
              <a:lnSpc>
                <a:spcPct val="106000"/>
              </a:lnSpc>
            </a:pPr>
            <a:endParaRPr lang="da-DK" sz="900" b="1" spc="-10">
              <a:solidFill>
                <a:schemeClr val="tx2"/>
              </a:solidFill>
            </a:endParaRPr>
          </a:p>
          <a:p>
            <a:pPr algn="l">
              <a:lnSpc>
                <a:spcPct val="106000"/>
              </a:lnSpc>
            </a:pPr>
            <a:endParaRPr lang="da-DK" sz="900" spc="-10">
              <a:solidFill>
                <a:schemeClr val="tx2"/>
              </a:solidFill>
            </a:endParaRPr>
          </a:p>
        </p:txBody>
      </p:sp>
      <p:pic>
        <p:nvPicPr>
          <p:cNvPr id="29" name="Graphic 28">
            <a:extLst>
              <a:ext uri="{FF2B5EF4-FFF2-40B4-BE49-F238E27FC236}">
                <a16:creationId xmlns:a16="http://schemas.microsoft.com/office/drawing/2014/main" id="{CE5A0ED2-DC31-60C2-D89C-85F4230F71BA}"/>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33257" y="1160704"/>
            <a:ext cx="257747" cy="2326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0"/>
              </a:ext>
            </a:extLst>
          </p:cNvPr>
          <p:cNvSpPr>
            <a:spLocks noGrp="1"/>
          </p:cNvSpPr>
          <p:nvPr>
            <p:ph type="sldNum" sz="quarter" idx="12"/>
          </p:nvPr>
        </p:nvSpPr>
        <p:spPr/>
        <p:txBody>
          <a:bodyPr/>
          <a:lstStyle/>
          <a:p>
            <a:fld id="{5A0D23CF-C5A3-5445-819D-C647D180BB4B}" type="slidenum">
              <a:rPr lang="da-DK" smtClean="0"/>
              <a:t>32</a:t>
            </a:fld>
            <a:endParaRPr lang="da-DK"/>
          </a:p>
        </p:txBody>
      </p:sp>
    </p:spTree>
    <p:custDataLst>
      <p:tags r:id="rId1"/>
    </p:custDataLst>
    <p:extLst>
      <p:ext uri="{BB962C8B-B14F-4D97-AF65-F5344CB8AC3E}">
        <p14:creationId xmlns:p14="http://schemas.microsoft.com/office/powerpoint/2010/main" val="1095913039"/>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sz="1000" b="1" i="0" u="none" strike="noStrike" cap="none" baseline="0" dirty="0">
                <a:solidFill>
                  <a:srgbClr val="5F7D69"/>
                </a:solidFill>
                <a:effectLst/>
                <a:uFill>
                  <a:solidFill>
                    <a:prstClr val="black">
                      <a:alpha val="0"/>
                    </a:prstClr>
                  </a:solidFill>
                </a:uFill>
                <a:latin typeface="IBM Plex Sans"/>
                <a:ea typeface="IBM Plex Sans"/>
                <a:cs typeface="IBM Plex Sans"/>
              </a:rPr>
              <a:t>CLICK TO INSERT NAME OF UNDERTAKING</a:t>
            </a:r>
          </a:p>
        </p:txBody>
      </p:sp>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a:xfrm>
            <a:off x="518600" y="513927"/>
            <a:ext cx="11165400" cy="252246"/>
          </a:xfrm>
        </p:spPr>
        <p:txBody>
          <a:bodyPr/>
          <a:lstStyle/>
          <a:p>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Additional (general) workforce characteristics (C5)</a:t>
            </a:r>
            <a:r>
              <a:rPr lang="en-GB" sz="1800" b="0" i="0" u="none" strike="noStrike" cap="none" baseline="0" dirty="0">
                <a:solidFill>
                  <a:srgbClr val="1B4528"/>
                </a:solidFill>
                <a:effectLst/>
                <a:uFill>
                  <a:solidFill>
                    <a:prstClr val="black">
                      <a:alpha val="0"/>
                    </a:prstClr>
                  </a:solidFill>
                </a:uFill>
                <a:latin typeface="IBM Plex Sans"/>
                <a:ea typeface="IBM Plex Sans"/>
                <a:cs typeface="IBM Plex Sans"/>
              </a:rPr>
              <a:t> </a:t>
            </a:r>
            <a:r>
              <a:rPr lang="en-GB" sz="1800" i="0" u="none" strike="noStrike" cap="none" baseline="0" dirty="0">
                <a:solidFill>
                  <a:srgbClr val="1B4528"/>
                </a:solidFill>
                <a:effectLst/>
                <a:uFill>
                  <a:solidFill>
                    <a:prstClr val="black">
                      <a:alpha val="0"/>
                    </a:prstClr>
                  </a:solidFill>
                </a:uFill>
                <a:latin typeface="IBM Plex Sans"/>
                <a:ea typeface="IBM Plex Sans"/>
                <a:cs typeface="IBM Plex Sans"/>
              </a:rPr>
              <a:t>– continued</a:t>
            </a:r>
            <a:endParaRPr lang="da-DK" noProof="0" dirty="0"/>
          </a:p>
        </p:txBody>
      </p:sp>
      <p:sp>
        <p:nvSpPr>
          <p:cNvPr id="11" name="Rectangle 7">
            <a:extLst>
              <a:ext uri="{FF2B5EF4-FFF2-40B4-BE49-F238E27FC236}">
                <a16:creationId xmlns:a16="http://schemas.microsoft.com/office/drawing/2014/main" id="{4DFE388F-E363-7FAC-DDBA-25A279BF1076}"/>
              </a:ext>
            </a:extLst>
          </p:cNvPr>
          <p:cNvSpPr/>
          <p:nvPr/>
        </p:nvSpPr>
        <p:spPr>
          <a:xfrm>
            <a:off x="507999" y="1015999"/>
            <a:ext cx="7343772" cy="184607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may be filled in</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 cf.</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Comprehensive Module.</a:t>
            </a:r>
          </a:p>
          <a:p>
            <a:pPr>
              <a:lnSpc>
                <a:spcPct val="106000"/>
              </a:lnSpc>
            </a:pPr>
            <a:endParaRPr lang="da-DK" sz="900" spc="-10" dirty="0">
              <a:solidFill>
                <a:schemeClr val="bg1"/>
              </a:solidFill>
            </a:endParaRPr>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If your undertaking has 50 or more employees, you can choose to disclose the number of self-employed persons and temporary workers working for your undertaking.</a:t>
            </a:r>
          </a:p>
          <a:p>
            <a:pPr>
              <a:lnSpc>
                <a:spcPct val="106000"/>
              </a:lnSpc>
            </a:pPr>
            <a:endParaRPr lang="da-DK" sz="900" spc="-10" dirty="0">
              <a:solidFill>
                <a:schemeClr val="bg1"/>
              </a:solidFill>
            </a:endParaRPr>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When assessing whether it is relevant to disclose this information, you can look at, among other things, the ratio of permanent employees to self-employed persons and temporary workers working for your undertaking.  </a:t>
            </a:r>
          </a:p>
          <a:p>
            <a:pPr marL="171450" indent="-171450">
              <a:lnSpc>
                <a:spcPct val="106000"/>
              </a:lnSpc>
              <a:buFontTx/>
              <a:buChar char="-"/>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If your undertaking’s dependency on self-employed persons and temporary workers is significant or increasing, it may be relevant to disclose this information.</a:t>
            </a:r>
          </a:p>
          <a:p>
            <a:pPr marL="171450" indent="-171450">
              <a:lnSpc>
                <a:spcPct val="106000"/>
              </a:lnSpc>
              <a:buFontTx/>
              <a:buChar char="-"/>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If you believe that there may be greater negative social impacts on self-employed persons and temporary workers compared to permanent employees in your undertaking, it may also be relevant to disclose this information.</a:t>
            </a:r>
          </a:p>
          <a:p>
            <a:pPr>
              <a:lnSpc>
                <a:spcPct val="106000"/>
              </a:lnSpc>
            </a:pPr>
            <a:endParaRPr lang="da-DK" sz="900" spc="-10" dirty="0">
              <a:solidFill>
                <a:schemeClr val="bg1"/>
              </a:solidFill>
            </a:endParaRPr>
          </a:p>
        </p:txBody>
      </p:sp>
      <p:pic>
        <p:nvPicPr>
          <p:cNvPr id="14" name="Graphic 13">
            <a:extLst>
              <a:ext uri="{FF2B5EF4-FFF2-40B4-BE49-F238E27FC236}">
                <a16:creationId xmlns:a16="http://schemas.microsoft.com/office/drawing/2014/main" id="{3B84A967-CBF4-6B29-406D-7AE11E6574E2}"/>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1095978"/>
            <a:ext cx="207455" cy="232601"/>
          </a:xfrm>
          <a:prstGeom prst="rect">
            <a:avLst/>
          </a:prstGeom>
        </p:spPr>
      </p:pic>
      <p:sp>
        <p:nvSpPr>
          <p:cNvPr id="15" name="TextBox 14">
            <a:extLst>
              <a:ext uri="{FF2B5EF4-FFF2-40B4-BE49-F238E27FC236}">
                <a16:creationId xmlns:a16="http://schemas.microsoft.com/office/drawing/2014/main" id="{B0A94632-5554-4C75-9729-F6A09CCCC54B}"/>
              </a:ext>
            </a:extLst>
          </p:cNvPr>
          <p:cNvSpPr txBox="1"/>
          <p:nvPr/>
        </p:nvSpPr>
        <p:spPr>
          <a:xfrm>
            <a:off x="514095" y="2942052"/>
            <a:ext cx="7342178" cy="299409"/>
          </a:xfrm>
          <a:prstGeom prst="rect">
            <a:avLst/>
          </a:prstGeom>
          <a:solidFill>
            <a:srgbClr val="D1DAD4"/>
          </a:solidFill>
          <a:ln w="3175">
            <a:solidFill>
              <a:srgbClr val="1B4528"/>
            </a:solidFill>
          </a:ln>
        </p:spPr>
        <p:txBody>
          <a:bodyPr wrap="square" lIns="36000" tIns="79200" rIns="36000" bIns="7920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Self-employed persons and temporary workers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60)</a:t>
            </a:r>
            <a:endParaRPr lang="da-DK" sz="900" b="1" kern="1200" noProof="0" dirty="0">
              <a:solidFill>
                <a:schemeClr val="tx2"/>
              </a:solidFill>
              <a:latin typeface="+mn-lt"/>
              <a:ea typeface="+mn-ea"/>
              <a:cs typeface="+mn-cs"/>
            </a:endParaRPr>
          </a:p>
        </p:txBody>
      </p:sp>
      <p:graphicFrame>
        <p:nvGraphicFramePr>
          <p:cNvPr id="2" name="Table 8">
            <a:extLst>
              <a:ext uri="{FF2B5EF4-FFF2-40B4-BE49-F238E27FC236}">
                <a16:creationId xmlns:a16="http://schemas.microsoft.com/office/drawing/2014/main" id="{ECED915C-0492-18AC-2B19-53511B5DBB6A}"/>
              </a:ext>
            </a:extLst>
          </p:cNvPr>
          <p:cNvGraphicFramePr>
            <a:graphicFrameLocks noGrp="1"/>
          </p:cNvGraphicFramePr>
          <p:nvPr>
            <p:extLst>
              <p:ext uri="{D42A27DB-BD31-4B8C-83A1-F6EECF244321}">
                <p14:modId xmlns:p14="http://schemas.microsoft.com/office/powerpoint/2010/main" val="2905925636"/>
              </p:ext>
            </p:extLst>
          </p:nvPr>
        </p:nvGraphicFramePr>
        <p:xfrm>
          <a:off x="518600" y="3240756"/>
          <a:ext cx="7343769" cy="864000"/>
        </p:xfrm>
        <a:graphic>
          <a:graphicData uri="http://schemas.openxmlformats.org/drawingml/2006/table">
            <a:tbl>
              <a:tblPr firstRow="1" firstCol="1">
                <a:tableStyleId>{2A488322-F2BA-4B5B-9748-0D474271808F}</a:tableStyleId>
              </a:tblPr>
              <a:tblGrid>
                <a:gridCol w="5443288">
                  <a:extLst>
                    <a:ext uri="{9D8B030D-6E8A-4147-A177-3AD203B41FA5}">
                      <a16:colId xmlns:a16="http://schemas.microsoft.com/office/drawing/2014/main" val="2698153288"/>
                    </a:ext>
                  </a:extLst>
                </a:gridCol>
                <a:gridCol w="1900481">
                  <a:extLst>
                    <a:ext uri="{9D8B030D-6E8A-4147-A177-3AD203B41FA5}">
                      <a16:colId xmlns:a16="http://schemas.microsoft.com/office/drawing/2014/main" val="2119413191"/>
                    </a:ext>
                  </a:extLst>
                </a:gridCol>
              </a:tblGrid>
              <a:tr h="288000">
                <a:tc>
                  <a: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en-GB" sz="900" b="1" dirty="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Number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288000">
                <a:tc>
                  <a:txBody>
                    <a:bodyPr/>
                    <a:lstStyle/>
                    <a:p>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Self-employed (without personnel)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number]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288000">
                <a:tc>
                  <a:txBody>
                    <a:bodyPr/>
                    <a:lstStyle/>
                    <a:p>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Temporary workers (provided by a temporary employment agency) </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number]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39040515"/>
                  </a:ext>
                </a:extLst>
              </a:tr>
            </a:tbl>
          </a:graphicData>
        </a:graphic>
      </p:graphicFrame>
      <p:sp>
        <p:nvSpPr>
          <p:cNvPr id="10" name="Rectangle 9">
            <a:extLst>
              <a:ext uri="{FF2B5EF4-FFF2-40B4-BE49-F238E27FC236}">
                <a16:creationId xmlns:a16="http://schemas.microsoft.com/office/drawing/2014/main" id="{BF7B8674-8E86-C2D3-7728-AD21F161D0A0}"/>
              </a:ext>
            </a:extLst>
          </p:cNvPr>
          <p:cNvSpPr/>
          <p:nvPr/>
        </p:nvSpPr>
        <p:spPr>
          <a:xfrm>
            <a:off x="8169274" y="1060049"/>
            <a:ext cx="3514725" cy="3265063"/>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Defined terms</a:t>
            </a:r>
          </a:p>
          <a:p>
            <a:pPr algn="l">
              <a:lnSpc>
                <a:spcPct val="106000"/>
              </a:lnSpc>
            </a:pPr>
            <a:endParaRPr lang="da-DK" sz="900" b="1" spc="-10" dirty="0">
              <a:solidFill>
                <a:schemeClr val="tx2"/>
              </a:solidFill>
              <a:highlight>
                <a:srgbClr val="FFFF00"/>
              </a:highlight>
            </a:endParaRPr>
          </a:p>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Self-employed</a:t>
            </a: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In this context, self-employed covers:</a:t>
            </a:r>
          </a:p>
          <a:p>
            <a:pPr marL="228600" indent="-228600" algn="l">
              <a:lnSpc>
                <a:spcPct val="106000"/>
              </a:lnSpc>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Self-employed people without personnel.</a:t>
            </a:r>
          </a:p>
          <a:p>
            <a:pPr marL="228600" indent="-228600" algn="l">
              <a:lnSpc>
                <a:spcPct val="106000"/>
              </a:lnSpc>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Self-employed people working exclusively for your undertaking and having no other employment.</a:t>
            </a:r>
          </a:p>
          <a:p>
            <a:pPr algn="l">
              <a:lnSpc>
                <a:spcPct val="106000"/>
              </a:lnSpc>
            </a:pPr>
            <a:endParaRPr lang="da-DK" sz="900" b="1" spc="-10" dirty="0">
              <a:solidFill>
                <a:schemeClr val="tx2"/>
              </a:solidFill>
            </a:endParaRPr>
          </a:p>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Temporary worker</a:t>
            </a: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In this context, temporary worker covers:</a:t>
            </a:r>
          </a:p>
          <a:p>
            <a:pPr marL="228600" indent="-228600" algn="l">
              <a:lnSpc>
                <a:spcPct val="106000"/>
              </a:lnSpc>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Temporary workers provided to your undertaking </a:t>
            </a:r>
            <a:br>
              <a:rPr lang="hr-HR" sz="900" b="0" i="0" u="none" strike="noStrike" cap="none" baseline="0" dirty="0">
                <a:solidFill>
                  <a:srgbClr val="1B4528"/>
                </a:solidFill>
                <a:effectLst/>
                <a:uFill>
                  <a:solidFill>
                    <a:prstClr val="black">
                      <a:alpha val="0"/>
                    </a:prstClr>
                  </a:solidFill>
                </a:uFill>
                <a:latin typeface="IBM Plex Sans"/>
                <a:ea typeface="IBM Plex Sans"/>
                <a:cs typeface="IBM Plex Sans"/>
              </a:rPr>
            </a:b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by a temporary employment agency or other type </a:t>
            </a:r>
            <a:br>
              <a:rPr lang="hr-HR" sz="900" b="0" i="0" u="none" strike="noStrike" cap="none" baseline="0" dirty="0">
                <a:solidFill>
                  <a:srgbClr val="1B4528"/>
                </a:solidFill>
                <a:effectLst/>
                <a:uFill>
                  <a:solidFill>
                    <a:prstClr val="black">
                      <a:alpha val="0"/>
                    </a:prstClr>
                  </a:solidFill>
                </a:uFill>
                <a:latin typeface="IBM Plex Sans"/>
                <a:ea typeface="IBM Plex Sans"/>
                <a:cs typeface="IBM Plex Sans"/>
              </a:rPr>
            </a:b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of undertaking primarily engaged in employment activities</a:t>
            </a:r>
          </a:p>
          <a:p>
            <a:pPr algn="l">
              <a:lnSpc>
                <a:spcPct val="106000"/>
              </a:lnSpc>
            </a:pPr>
            <a:endParaRPr lang="da-DK" sz="900" spc="-10" dirty="0">
              <a:solidFill>
                <a:schemeClr val="tx2"/>
              </a:solidFill>
            </a:endParaRP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You can refer to NACE code 78 to define undertakings that are </a:t>
            </a:r>
            <a:r>
              <a:rPr lang="en-GB" sz="900" b="0" i="0" u="none" strike="noStrike" cap="none" baseline="0" dirty="0">
                <a:solidFill>
                  <a:srgbClr val="1B4529"/>
                </a:solidFill>
                <a:effectLst/>
                <a:uFill>
                  <a:solidFill>
                    <a:prstClr val="black">
                      <a:alpha val="0"/>
                    </a:prstClr>
                  </a:solidFill>
                </a:uFill>
                <a:latin typeface="IBM Plex Sans"/>
                <a:ea typeface="IBM Plex Sans"/>
                <a:cs typeface="IBM Plex Sans"/>
              </a:rPr>
              <a:t>engaged in employment placement/temporary employment agency activities. </a:t>
            </a:r>
          </a:p>
          <a:p>
            <a:pPr algn="l">
              <a:lnSpc>
                <a:spcPct val="106000"/>
              </a:lnSpc>
            </a:pPr>
            <a:endParaRPr lang="da-DK" sz="900" spc="-10" dirty="0">
              <a:solidFill>
                <a:srgbClr val="1B4529"/>
              </a:solidFill>
              <a:hlinkClick r:id="rId5">
                <a:extLst>
                  <a:ext uri="{A12FA001-AC4F-418D-AE19-62706E023703}">
                    <ahyp:hlinkClr xmlns:ahyp="http://schemas.microsoft.com/office/drawing/2018/hyperlinkcolor" val="tx"/>
                  </a:ext>
                </a:extLst>
              </a:hlinkClick>
            </a:endParaRPr>
          </a:p>
          <a:p>
            <a:pPr>
              <a:lnSpc>
                <a:spcPct val="106000"/>
              </a:lnSpc>
            </a:pPr>
            <a:r>
              <a:rPr lang="en-GB" sz="900" spc="-10" dirty="0">
                <a:solidFill>
                  <a:schemeClr val="tx2"/>
                </a:solidFill>
                <a:hlinkClick r:id="rId5" history="0">
                  <a:extLst>
                    <a:ext uri="{A12FA001-AC4F-418D-AE19-62706E023703}">
                      <ahyp:hlinkClr xmlns:ahyp="http://schemas.microsoft.com/office/drawing/2018/hyperlinkcolor" val="tx"/>
                    </a:ext>
                  </a:extLst>
                </a:hlinkClick>
              </a:rPr>
              <a:t>Find industry code(s) and NACE code(s) at virk.dk</a:t>
            </a:r>
            <a:endParaRPr lang="da-DK" sz="900" spc="-10" dirty="0">
              <a:solidFill>
                <a:schemeClr val="tx2"/>
              </a:solidFill>
              <a:hlinkClick r:id="rId6">
                <a:extLst>
                  <a:ext uri="{A12FA001-AC4F-418D-AE19-62706E023703}">
                    <ahyp:hlinkClr xmlns:ahyp="http://schemas.microsoft.com/office/drawing/2018/hyperlinkcolor" val="tx"/>
                  </a:ext>
                </a:extLst>
              </a:hlinkClick>
            </a:endParaRPr>
          </a:p>
          <a:p>
            <a:pPr marL="171450" indent="-171450" algn="l">
              <a:lnSpc>
                <a:spcPct val="106000"/>
              </a:lnSpc>
              <a:buFontTx/>
              <a:buChar char="-"/>
            </a:pPr>
            <a:endParaRPr lang="da-DK" sz="900" spc="-10" dirty="0">
              <a:solidFill>
                <a:schemeClr val="tx2"/>
              </a:solidFill>
            </a:endParaRPr>
          </a:p>
          <a:p>
            <a:pPr marL="228600" indent="-228600" algn="l">
              <a:lnSpc>
                <a:spcPct val="106000"/>
              </a:lnSpc>
              <a:buFont typeface="+mj-lt"/>
              <a:buAutoNum type="alphaLcParenR"/>
            </a:pPr>
            <a:endParaRPr lang="da-DK" sz="900" b="1" spc="-10" dirty="0">
              <a:solidFill>
                <a:schemeClr val="tx2"/>
              </a:solidFill>
            </a:endParaRPr>
          </a:p>
          <a:p>
            <a:pPr algn="l">
              <a:lnSpc>
                <a:spcPct val="106000"/>
              </a:lnSpc>
            </a:pPr>
            <a:endParaRPr lang="da-DK" sz="900" b="1" spc="-10" dirty="0">
              <a:solidFill>
                <a:schemeClr val="tx2"/>
              </a:solidFill>
            </a:endParaRPr>
          </a:p>
          <a:p>
            <a:pPr algn="l">
              <a:lnSpc>
                <a:spcPct val="106000"/>
              </a:lnSpc>
            </a:pPr>
            <a:endParaRPr lang="da-DK" sz="900" spc="-10" dirty="0">
              <a:solidFill>
                <a:schemeClr val="tx2"/>
              </a:solidFill>
            </a:endParaRPr>
          </a:p>
        </p:txBody>
      </p:sp>
      <p:pic>
        <p:nvPicPr>
          <p:cNvPr id="29" name="Graphic 28">
            <a:extLst>
              <a:ext uri="{FF2B5EF4-FFF2-40B4-BE49-F238E27FC236}">
                <a16:creationId xmlns:a16="http://schemas.microsoft.com/office/drawing/2014/main" id="{CE5A0ED2-DC31-60C2-D89C-85F4230F71BA}"/>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33257" y="1160704"/>
            <a:ext cx="257747" cy="232600"/>
          </a:xfrm>
          <a:prstGeom prst="rect">
            <a:avLst/>
          </a:prstGeom>
        </p:spPr>
      </p:pic>
      <p:pic>
        <p:nvPicPr>
          <p:cNvPr id="3" name="Graphic 15">
            <a:extLst>
              <a:ext uri="{FF2B5EF4-FFF2-40B4-BE49-F238E27FC236}">
                <a16:creationId xmlns:a16="http://schemas.microsoft.com/office/drawing/2014/main" id="{B00CCBE4-977E-011C-B0FD-D57C27B709EF}"/>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343102" y="3965658"/>
            <a:ext cx="83482" cy="887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0"/>
              </a:ext>
            </a:extLst>
          </p:cNvPr>
          <p:cNvSpPr>
            <a:spLocks noGrp="1"/>
          </p:cNvSpPr>
          <p:nvPr>
            <p:ph type="sldNum" sz="quarter" idx="12"/>
          </p:nvPr>
        </p:nvSpPr>
        <p:spPr/>
        <p:txBody>
          <a:bodyPr/>
          <a:lstStyle/>
          <a:p>
            <a:fld id="{5A0D23CF-C5A3-5445-819D-C647D180BB4B}" type="slidenum">
              <a:rPr lang="da-DK" smtClean="0"/>
              <a:t>33</a:t>
            </a:fld>
            <a:endParaRPr lang="da-DK"/>
          </a:p>
        </p:txBody>
      </p:sp>
    </p:spTree>
    <p:custDataLst>
      <p:tags r:id="rId1"/>
    </p:custDataLst>
    <p:extLst>
      <p:ext uri="{BB962C8B-B14F-4D97-AF65-F5344CB8AC3E}">
        <p14:creationId xmlns:p14="http://schemas.microsoft.com/office/powerpoint/2010/main" val="3392183600"/>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sz="1000" b="1" i="0" u="none" strike="noStrike" cap="none" baseline="0" dirty="0">
                <a:solidFill>
                  <a:srgbClr val="5F7D69"/>
                </a:solidFill>
                <a:effectLst/>
                <a:uFill>
                  <a:solidFill>
                    <a:prstClr val="black">
                      <a:alpha val="0"/>
                    </a:prstClr>
                  </a:solidFill>
                </a:uFill>
                <a:latin typeface="IBM Plex Sans"/>
                <a:ea typeface="IBM Plex Sans"/>
                <a:cs typeface="IBM Plex Sans"/>
              </a:rPr>
              <a:t>CLICK TO INSERT NAME OF UNDERTAKING</a:t>
            </a:r>
          </a:p>
        </p:txBody>
      </p:sp>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52091"/>
          </a:xfrm>
        </p:spPr>
        <p:txBody>
          <a:bodyPr/>
          <a:lstStyle/>
          <a:p>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Additional own workforce information – Human rights policies and processes (C6)</a:t>
            </a:r>
          </a:p>
        </p:txBody>
      </p:sp>
      <p:sp>
        <p:nvSpPr>
          <p:cNvPr id="8" name="Rectangle 7">
            <a:extLst>
              <a:ext uri="{FF2B5EF4-FFF2-40B4-BE49-F238E27FC236}">
                <a16:creationId xmlns:a16="http://schemas.microsoft.com/office/drawing/2014/main" id="{BB025C9F-7660-F9B6-3803-368E6CE1E2A3}"/>
              </a:ext>
            </a:extLst>
          </p:cNvPr>
          <p:cNvSpPr/>
          <p:nvPr/>
        </p:nvSpPr>
        <p:spPr>
          <a:xfrm>
            <a:off x="518599" y="1016001"/>
            <a:ext cx="7354375" cy="42875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be filled in,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cf. the Comprehensive Module. </a:t>
            </a:r>
          </a:p>
          <a:p>
            <a:pPr>
              <a:lnSpc>
                <a:spcPct val="106000"/>
              </a:lnSpc>
            </a:pPr>
            <a:endParaRPr lang="da-DK" sz="900" b="1" spc="-10" dirty="0">
              <a:solidFill>
                <a:schemeClr val="bg1"/>
              </a:solidFill>
            </a:endParaRP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1104041"/>
            <a:ext cx="207455" cy="232601"/>
          </a:xfrm>
          <a:prstGeom prst="rect">
            <a:avLst/>
          </a:prstGeom>
        </p:spPr>
      </p:pic>
      <p:graphicFrame>
        <p:nvGraphicFramePr>
          <p:cNvPr id="7" name="Table 12">
            <a:extLst>
              <a:ext uri="{FF2B5EF4-FFF2-40B4-BE49-F238E27FC236}">
                <a16:creationId xmlns:a16="http://schemas.microsoft.com/office/drawing/2014/main" id="{DB79A87E-D29B-1775-517F-11F70A44D342}"/>
              </a:ext>
            </a:extLst>
          </p:cNvPr>
          <p:cNvGraphicFramePr>
            <a:graphicFrameLocks noGrp="1"/>
          </p:cNvGraphicFramePr>
          <p:nvPr>
            <p:extLst>
              <p:ext uri="{D42A27DB-BD31-4B8C-83A1-F6EECF244321}">
                <p14:modId xmlns:p14="http://schemas.microsoft.com/office/powerpoint/2010/main" val="1819024746"/>
              </p:ext>
            </p:extLst>
          </p:nvPr>
        </p:nvGraphicFramePr>
        <p:xfrm>
          <a:off x="518600" y="1511163"/>
          <a:ext cx="7354374" cy="951139"/>
        </p:xfrm>
        <a:graphic>
          <a:graphicData uri="http://schemas.openxmlformats.org/drawingml/2006/table">
            <a:tbl>
              <a:tblPr firstRow="1">
                <a:tableStyleId>{2A488322-F2BA-4B5B-9748-0D474271808F}</a:tableStyleId>
              </a:tblPr>
              <a:tblGrid>
                <a:gridCol w="5653600">
                  <a:extLst>
                    <a:ext uri="{9D8B030D-6E8A-4147-A177-3AD203B41FA5}">
                      <a16:colId xmlns:a16="http://schemas.microsoft.com/office/drawing/2014/main" val="2698153288"/>
                    </a:ext>
                  </a:extLst>
                </a:gridCol>
                <a:gridCol w="1700774">
                  <a:extLst>
                    <a:ext uri="{9D8B030D-6E8A-4147-A177-3AD203B41FA5}">
                      <a16:colId xmlns:a16="http://schemas.microsoft.com/office/drawing/2014/main" val="2119413191"/>
                    </a:ext>
                  </a:extLst>
                </a:gridCol>
              </a:tblGrid>
              <a:tr h="504965">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[Insert name of undertaking] </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has a code of conduct </a:t>
                      </a:r>
                      <a:r>
                        <a:rPr lang="en-GB" sz="900" b="1" i="1" u="none" strike="noStrike" cap="none" baseline="0" dirty="0">
                          <a:solidFill>
                            <a:srgbClr val="1B4528"/>
                          </a:solidFill>
                          <a:effectLst/>
                          <a:uFill>
                            <a:solidFill>
                              <a:prstClr val="black">
                                <a:alpha val="0"/>
                              </a:prstClr>
                            </a:solidFill>
                          </a:uFill>
                          <a:latin typeface="IBM Plex Sans"/>
                          <a:ea typeface="IBM Plex Sans"/>
                          <a:cs typeface="IBM Plex Sans"/>
                        </a:rPr>
                        <a:t>or</a:t>
                      </a:r>
                      <a:r>
                        <a:rPr lang="hr-HR" sz="900" b="1" i="1" u="none" strike="noStrike" cap="none" baseline="0" dirty="0">
                          <a:solidFill>
                            <a:srgbClr val="1B4528"/>
                          </a:solidFill>
                          <a:effectLst/>
                          <a:uFill>
                            <a:solidFill>
                              <a:prstClr val="black">
                                <a:alpha val="0"/>
                              </a:prstClr>
                            </a:solidFill>
                          </a:uFill>
                          <a:latin typeface="IBM Plex Sans"/>
                          <a:ea typeface="IBM Plex Sans"/>
                          <a:cs typeface="IBM Plex Sans"/>
                        </a:rPr>
                        <a:t> </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a human rights policy covering our </a:t>
                      </a:r>
                      <a:r>
                        <a:rPr lang="en-GB" sz="900" b="1" i="0" u="sng" strike="noStrike" cap="none" baseline="0" dirty="0">
                          <a:solidFill>
                            <a:srgbClr val="1B4528"/>
                          </a:solidFill>
                          <a:effectLst/>
                          <a:uFill>
                            <a:solidFill>
                              <a:srgbClr val="1B4528"/>
                            </a:solidFill>
                          </a:uFill>
                          <a:latin typeface="IBM Plex Sans"/>
                          <a:ea typeface="IBM Plex Sans"/>
                          <a:cs typeface="IBM Plex Sans"/>
                        </a:rPr>
                        <a:t>own workforce</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(paragraph 61(a))</a:t>
                      </a:r>
                      <a:endParaRPr lang="en-GB" sz="900" b="0" u="none" dirty="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YES/NO]</a:t>
                      </a:r>
                      <a:endParaRPr lang="da-DK" sz="900" b="0" noProof="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91168870"/>
                  </a:ext>
                </a:extLst>
              </a:tr>
              <a:tr h="446174">
                <a:tc>
                  <a:txBody>
                    <a:bodyPr/>
                    <a:lstStyle/>
                    <a:p>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[Insert name of undertaking] </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has a grievance mechanism covering our </a:t>
                      </a:r>
                      <a:r>
                        <a:rPr lang="en-GB" sz="900" b="1" i="0" u="sng" strike="noStrike" cap="none" baseline="0" dirty="0">
                          <a:solidFill>
                            <a:srgbClr val="1B4528"/>
                          </a:solidFill>
                          <a:effectLst/>
                          <a:uFill>
                            <a:solidFill>
                              <a:srgbClr val="1B4528"/>
                            </a:solidFill>
                          </a:uFill>
                          <a:latin typeface="IBM Plex Sans"/>
                          <a:ea typeface="IBM Plex Sans"/>
                          <a:cs typeface="IBM Plex Sans"/>
                        </a:rPr>
                        <a:t>own workforce</a:t>
                      </a:r>
                      <a:r>
                        <a:rPr lang="en-GB" sz="900" b="0" i="0" u="sng" strike="noStrike" cap="none" baseline="0" dirty="0">
                          <a:solidFill>
                            <a:srgbClr val="1B4528"/>
                          </a:solidFill>
                          <a:effectLst/>
                          <a:uFill>
                            <a:solidFill>
                              <a:srgbClr val="1B4528"/>
                            </a:solidFill>
                          </a:uFill>
                          <a:latin typeface="IBM Plex Sans"/>
                          <a:ea typeface="IBM Plex Sans"/>
                          <a:cs typeface="IBM Plex Sans"/>
                        </a:rPr>
                        <a:t>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61(c)).</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YES/NO]</a:t>
                      </a:r>
                      <a:endParaRPr lang="da-DK"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903441729"/>
                  </a:ext>
                </a:extLst>
              </a:tr>
            </a:tbl>
          </a:graphicData>
        </a:graphic>
      </p:graphicFrame>
      <p:sp>
        <p:nvSpPr>
          <p:cNvPr id="4" name="Rectangle 2">
            <a:extLst>
              <a:ext uri="{FF2B5EF4-FFF2-40B4-BE49-F238E27FC236}">
                <a16:creationId xmlns:a16="http://schemas.microsoft.com/office/drawing/2014/main" id="{68E1EA8E-D20C-9290-04AB-2476B5D65892}"/>
              </a:ext>
            </a:extLst>
          </p:cNvPr>
          <p:cNvSpPr/>
          <p:nvPr/>
        </p:nvSpPr>
        <p:spPr>
          <a:xfrm>
            <a:off x="8137471" y="1016002"/>
            <a:ext cx="3622232" cy="5328071"/>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Defined terms</a:t>
            </a:r>
          </a:p>
          <a:p>
            <a:pPr algn="l">
              <a:lnSpc>
                <a:spcPct val="106000"/>
              </a:lnSpc>
            </a:pPr>
            <a:endParaRPr lang="da-DK" sz="900" b="1" spc="-10">
              <a:solidFill>
                <a:schemeClr val="tx2"/>
              </a:solidFill>
              <a:highlight>
                <a:srgbClr val="FFFF00"/>
              </a:highlight>
              <a:latin typeface="+mj-lt"/>
            </a:endParaRPr>
          </a:p>
          <a:p>
            <a:pPr algn="l">
              <a:lnSpc>
                <a:spcPct val="106000"/>
              </a:lnSpc>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Own workforce</a:t>
            </a:r>
          </a:p>
          <a:p>
            <a:pPr algn="l">
              <a:lnSpc>
                <a:spcPct val="106000"/>
              </a:lnSpc>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Own workforce refers to employees who are directly employed by your undertaking as well as non-employees who are either self-employed persons or temporary workers used by your undertaking. </a:t>
            </a:r>
          </a:p>
          <a:p>
            <a:pPr algn="l">
              <a:lnSpc>
                <a:spcPct val="106000"/>
              </a:lnSpc>
              <a:spcBef>
                <a:spcPts val="800"/>
              </a:spcBef>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Code of conduct</a:t>
            </a:r>
            <a:br>
              <a:rPr sz="900"/>
            </a:b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Code of conduct is your undertaking’s code of conduct or accountability policy. A code of conduct can cover various topics that your undertaking wishes to focus on (e.g. social issues, environment/climate or governance issues). </a:t>
            </a:r>
          </a:p>
          <a:p>
            <a:pPr algn="l">
              <a:lnSpc>
                <a:spcPct val="106000"/>
              </a:lnSpc>
              <a:spcBef>
                <a:spcPts val="800"/>
              </a:spcBef>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The scope of a code of conduct can be limited to your own undertaking/workforce, or it can have a broader focus that also includes expectations for how your suppliers should act in order to comply with your values. </a:t>
            </a:r>
          </a:p>
          <a:p>
            <a:pPr>
              <a:lnSpc>
                <a:spcPct val="106000"/>
              </a:lnSpc>
              <a:spcBef>
                <a:spcPts val="800"/>
              </a:spcBef>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Please note that the scope of the information about your undertaking’s code of conduct or human rights policy provided on this page is limited to your own workforce and does not cover the undertaking’s value chain, suppliers, local communities, consumers etc.</a:t>
            </a:r>
            <a:endParaRPr lang="da-DK" sz="900" b="1" spc="-10">
              <a:solidFill>
                <a:schemeClr val="tx2"/>
              </a:solidFill>
              <a:latin typeface="+mj-lt"/>
            </a:endParaRPr>
          </a:p>
          <a:p>
            <a:pPr algn="l">
              <a:lnSpc>
                <a:spcPct val="106000"/>
              </a:lnSpc>
              <a:spcBef>
                <a:spcPts val="800"/>
              </a:spcBef>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Grievance mechanism</a:t>
            </a:r>
            <a:br>
              <a:rPr sz="900"/>
            </a:b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In this context, grievance mechanism refers to any mechanisms established to make it possible for your undertaking’s own employees to submit a complaint. A complaint may, for example, concern illegal conditions at the workplace, including child labour, discrimination or lack of safety measures to prevent work-related accidents. </a:t>
            </a:r>
          </a:p>
          <a:p>
            <a:pPr algn="l">
              <a:lnSpc>
                <a:spcPct val="106000"/>
              </a:lnSpc>
              <a:spcBef>
                <a:spcPts val="800"/>
              </a:spcBef>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A grievance mechanism can help your undertaking prevent both injuries and complaints from escalating. </a:t>
            </a:r>
          </a:p>
        </p:txBody>
      </p:sp>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33258" y="1104042"/>
            <a:ext cx="257747" cy="232600"/>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0"/>
              </a:ext>
            </a:extLst>
          </p:cNvPr>
          <p:cNvSpPr>
            <a:spLocks noGrp="1"/>
          </p:cNvSpPr>
          <p:nvPr>
            <p:ph type="sldNum" sz="quarter" idx="12"/>
          </p:nvPr>
        </p:nvSpPr>
        <p:spPr/>
        <p:txBody>
          <a:bodyPr/>
          <a:lstStyle/>
          <a:p>
            <a:fld id="{5A0D23CF-C5A3-5445-819D-C647D180BB4B}" type="slidenum">
              <a:rPr lang="da-DK" smtClean="0"/>
              <a:t>34</a:t>
            </a:fld>
            <a:endParaRPr lang="da-DK"/>
          </a:p>
        </p:txBody>
      </p:sp>
      <p:sp>
        <p:nvSpPr>
          <p:cNvPr id="9" name="Rectangle 6">
            <a:extLst>
              <a:ext uri="{FF2B5EF4-FFF2-40B4-BE49-F238E27FC236}">
                <a16:creationId xmlns:a16="http://schemas.microsoft.com/office/drawing/2014/main" id="{87364C55-6AF3-5B31-D997-00B2F6562712}"/>
              </a:ext>
            </a:extLst>
          </p:cNvPr>
          <p:cNvSpPr/>
          <p:nvPr/>
        </p:nvSpPr>
        <p:spPr>
          <a:xfrm>
            <a:off x="518600" y="4922152"/>
            <a:ext cx="7354374" cy="1421921"/>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1" dirty="0">
                <a:solidFill>
                  <a:srgbClr val="1B4528"/>
                </a:solidFill>
                <a:uFill>
                  <a:solidFill>
                    <a:prstClr val="black">
                      <a:alpha val="0"/>
                    </a:prstClr>
                  </a:solidFill>
                </a:uFill>
                <a:cs typeface="IBM Plex Sans"/>
              </a:rPr>
              <a:t>Possible data sources</a:t>
            </a:r>
          </a:p>
          <a:p>
            <a:pPr>
              <a:lnSpc>
                <a:spcPct val="106000"/>
              </a:lnSpc>
              <a:spcBef>
                <a:spcPts val="800"/>
              </a:spcBef>
            </a:pPr>
            <a:r>
              <a:rPr lang="en-US" sz="900" spc="-10" dirty="0">
                <a:solidFill>
                  <a:schemeClr val="tx2"/>
                </a:solidFill>
                <a:latin typeface="+mj-lt"/>
              </a:rPr>
              <a:t>The Danish Business Authority has prepared a pre-filled template for a responsibility policy covering your company’s own workforce.</a:t>
            </a:r>
          </a:p>
          <a:p>
            <a:pPr>
              <a:lnSpc>
                <a:spcPct val="106000"/>
              </a:lnSpc>
              <a:spcBef>
                <a:spcPts val="800"/>
              </a:spcBef>
            </a:pPr>
            <a:r>
              <a:rPr lang="en-US" sz="900" spc="-10" dirty="0">
                <a:solidFill>
                  <a:schemeClr val="tx2"/>
                </a:solidFill>
                <a:hlinkClick r:id="rId7">
                  <a:extLst>
                    <a:ext uri="{A12FA001-AC4F-418D-AE19-62706E023703}">
                      <ahyp:hlinkClr xmlns:ahyp="http://schemas.microsoft.com/office/drawing/2018/hyperlinkcolor" val="tx"/>
                    </a:ext>
                  </a:extLst>
                </a:hlinkClick>
              </a:rPr>
              <a:t>Download the Responsibility Policy template from Virksomhedsguiden </a:t>
            </a:r>
            <a:endParaRPr lang="en-US" sz="900" spc="-10" dirty="0">
              <a:solidFill>
                <a:schemeClr val="tx2"/>
              </a:solidFill>
            </a:endParaRPr>
          </a:p>
          <a:p>
            <a:pPr>
              <a:lnSpc>
                <a:spcPct val="106000"/>
              </a:lnSpc>
              <a:spcBef>
                <a:spcPts val="800"/>
              </a:spcBef>
            </a:pPr>
            <a:r>
              <a:rPr lang="en-US" sz="900" spc="-10" dirty="0">
                <a:solidFill>
                  <a:schemeClr val="tx2"/>
                </a:solidFill>
                <a:hlinkClick r:id="rId8">
                  <a:extLst>
                    <a:ext uri="{A12FA001-AC4F-418D-AE19-62706E023703}">
                      <ahyp:hlinkClr xmlns:ahyp="http://schemas.microsoft.com/office/drawing/2018/hyperlinkcolor" val="tx"/>
                    </a:ext>
                  </a:extLst>
                </a:hlinkClick>
              </a:rPr>
              <a:t>Read more about the Danish Business Authority’s policy templates, and get help choosing the one that suits your needs (only in Danish)</a:t>
            </a:r>
            <a:endParaRPr lang="da-DK" sz="900" spc="-10" dirty="0">
              <a:solidFill>
                <a:schemeClr val="tx2"/>
              </a:solidFill>
            </a:endParaRPr>
          </a:p>
          <a:p>
            <a:pPr algn="l">
              <a:spcAft>
                <a:spcPts val="600"/>
              </a:spcAft>
            </a:pPr>
            <a:endParaRPr lang="da-DK" sz="900" b="1" spc="-10" dirty="0">
              <a:solidFill>
                <a:schemeClr val="tx2"/>
              </a:solidFill>
              <a:latin typeface="+mj-lt"/>
            </a:endParaRPr>
          </a:p>
        </p:txBody>
      </p:sp>
      <p:pic>
        <p:nvPicPr>
          <p:cNvPr id="11" name="Graphic 6">
            <a:extLst>
              <a:ext uri="{FF2B5EF4-FFF2-40B4-BE49-F238E27FC236}">
                <a16:creationId xmlns:a16="http://schemas.microsoft.com/office/drawing/2014/main" id="{F119AB88-899C-BFC3-51CB-6EBEB357E7BD}"/>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01802" y="5006831"/>
            <a:ext cx="226314" cy="226314"/>
          </a:xfrm>
          <a:prstGeom prst="rect">
            <a:avLst/>
          </a:prstGeom>
        </p:spPr>
      </p:pic>
      <p:pic>
        <p:nvPicPr>
          <p:cNvPr id="12" name="Graphic 15">
            <a:extLst>
              <a:ext uri="{FF2B5EF4-FFF2-40B4-BE49-F238E27FC236}">
                <a16:creationId xmlns:a16="http://schemas.microsoft.com/office/drawing/2014/main" id="{0A055D89-AB4B-88AF-5890-5CB184D3E2D0}"/>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72932" y="5544412"/>
            <a:ext cx="83482" cy="88700"/>
          </a:xfrm>
          <a:prstGeom prst="rect">
            <a:avLst/>
          </a:prstGeom>
        </p:spPr>
      </p:pic>
      <p:pic>
        <p:nvPicPr>
          <p:cNvPr id="13" name="Graphic 15">
            <a:extLst>
              <a:ext uri="{FF2B5EF4-FFF2-40B4-BE49-F238E27FC236}">
                <a16:creationId xmlns:a16="http://schemas.microsoft.com/office/drawing/2014/main" id="{D6FFFC5A-581B-8ADD-5DDA-C107A8208E72}"/>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73218" y="5791534"/>
            <a:ext cx="83482" cy="88700"/>
          </a:xfrm>
          <a:prstGeom prst="rect">
            <a:avLst/>
          </a:prstGeom>
        </p:spPr>
      </p:pic>
    </p:spTree>
    <p:custDataLst>
      <p:tags r:id="rId1"/>
    </p:custDataLst>
    <p:extLst>
      <p:ext uri="{BB962C8B-B14F-4D97-AF65-F5344CB8AC3E}">
        <p14:creationId xmlns:p14="http://schemas.microsoft.com/office/powerpoint/2010/main" val="3531349906"/>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sz="1000" b="1" i="0" u="none" strike="noStrike" cap="none" baseline="0" dirty="0">
                <a:solidFill>
                  <a:srgbClr val="5F7D69"/>
                </a:solidFill>
                <a:effectLst/>
                <a:uFill>
                  <a:solidFill>
                    <a:prstClr val="black">
                      <a:alpha val="0"/>
                    </a:prstClr>
                  </a:solidFill>
                </a:uFill>
                <a:latin typeface="IBM Plex Sans"/>
                <a:ea typeface="IBM Plex Sans"/>
                <a:cs typeface="IBM Plex Sans"/>
              </a:rPr>
              <a:t>CLICK TO INSERT NAME OF UNDERTAKING</a:t>
            </a:r>
          </a:p>
        </p:txBody>
      </p:sp>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52246"/>
          </a:xfrm>
        </p:spPr>
        <p:txBody>
          <a:bodyPr/>
          <a:lstStyle/>
          <a:p>
            <a:r>
              <a:rPr lang="en-GB" sz="1800" i="0" u="none" strike="noStrike" cap="none" baseline="0" dirty="0">
                <a:solidFill>
                  <a:srgbClr val="1B4528"/>
                </a:solidFill>
                <a:effectLst/>
                <a:uFill>
                  <a:solidFill>
                    <a:prstClr val="black">
                      <a:alpha val="0"/>
                    </a:prstClr>
                  </a:solidFill>
                </a:uFill>
                <a:latin typeface="IBM Plex Sans"/>
                <a:ea typeface="IBM Plex Sans"/>
                <a:cs typeface="IBM Plex Sans"/>
              </a:rPr>
              <a:t>Additional own workforce information – Human rights policies and processes (C6) – continued</a:t>
            </a:r>
          </a:p>
        </p:txBody>
      </p:sp>
      <p:sp>
        <p:nvSpPr>
          <p:cNvPr id="9" name="Rectangle 7">
            <a:extLst>
              <a:ext uri="{FF2B5EF4-FFF2-40B4-BE49-F238E27FC236}">
                <a16:creationId xmlns:a16="http://schemas.microsoft.com/office/drawing/2014/main" id="{465271A0-F291-14C6-7BE6-D2C58F976667}"/>
              </a:ext>
            </a:extLst>
          </p:cNvPr>
          <p:cNvSpPr/>
          <p:nvPr/>
        </p:nvSpPr>
        <p:spPr>
          <a:xfrm>
            <a:off x="518600" y="1015999"/>
            <a:ext cx="7354375" cy="86892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be filled in, if applicable,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cf. the Comprehensive Module. </a:t>
            </a:r>
          </a:p>
          <a:p>
            <a:pPr>
              <a:lnSpc>
                <a:spcPct val="106000"/>
              </a:lnSpc>
            </a:pPr>
            <a:endParaRPr lang="da-DK" sz="900" b="1" spc="-10" dirty="0">
              <a:solidFill>
                <a:schemeClr val="bg1"/>
              </a:solidFill>
            </a:endParaRPr>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This disclosure should only be filled in if you answered YES to your undertaking having a code of conduct or a human rights policy covering its own workforce (see your answer on the previous page).</a:t>
            </a: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1104041"/>
            <a:ext cx="207455" cy="232601"/>
          </a:xfrm>
          <a:prstGeom prst="rect">
            <a:avLst/>
          </a:prstGeom>
        </p:spPr>
      </p:pic>
      <p:sp>
        <p:nvSpPr>
          <p:cNvPr id="13" name="TextBox 12">
            <a:extLst>
              <a:ext uri="{FF2B5EF4-FFF2-40B4-BE49-F238E27FC236}">
                <a16:creationId xmlns:a16="http://schemas.microsoft.com/office/drawing/2014/main" id="{D582650F-761E-4CF3-B2D8-AA18DCA918FA}"/>
              </a:ext>
            </a:extLst>
          </p:cNvPr>
          <p:cNvSpPr txBox="1"/>
          <p:nvPr/>
        </p:nvSpPr>
        <p:spPr>
          <a:xfrm>
            <a:off x="518600" y="1964060"/>
            <a:ext cx="7354375" cy="356609"/>
          </a:xfrm>
          <a:prstGeom prst="rect">
            <a:avLst/>
          </a:prstGeom>
          <a:solidFill>
            <a:srgbClr val="D1DAD4"/>
          </a:solidFill>
          <a:ln w="3175">
            <a:solidFill>
              <a:srgbClr val="1B4528"/>
            </a:solidFill>
          </a:ln>
        </p:spPr>
        <p:txBody>
          <a:bodyPr wrap="square" lIns="36000" tIns="108000" rIns="36000" bIns="108000" rtlCol="0" anchor="ctr" anchorCtr="0">
            <a:spAutoFit/>
          </a:bodyPr>
          <a:lstStyle/>
          <a:p>
            <a:pPr algn="l"/>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[Insert name of undertaking]’s </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code of conduct/human rights policy for our </a:t>
            </a:r>
            <a:r>
              <a:rPr lang="en-GB" sz="900" b="1" i="0" u="sng" strike="noStrike" cap="none" baseline="0" dirty="0">
                <a:solidFill>
                  <a:srgbClr val="1B4528"/>
                </a:solidFill>
                <a:effectLst/>
                <a:uFill>
                  <a:solidFill>
                    <a:srgbClr val="1B4528"/>
                  </a:solidFill>
                </a:uFill>
                <a:latin typeface="IBM Plex Sans"/>
                <a:ea typeface="IBM Plex Sans"/>
                <a:cs typeface="IBM Plex Sans"/>
              </a:rPr>
              <a:t>own workforce</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 covers: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a:t>
            </a: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paragraph 61(</a:t>
            </a:r>
            <a:r>
              <a:rPr lang="en-GB" sz="900" dirty="0">
                <a:solidFill>
                  <a:srgbClr val="1B4528"/>
                </a:solidFill>
                <a:uFill>
                  <a:solidFill>
                    <a:prstClr val="black">
                      <a:alpha val="0"/>
                    </a:prstClr>
                  </a:solidFill>
                </a:uFill>
                <a:latin typeface="IBM Plex Sans"/>
                <a:ea typeface="IBM Plex Sans"/>
                <a:cs typeface="IBM Plex Sans"/>
              </a:rPr>
              <a:t>b</a:t>
            </a: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a:t>
            </a:r>
            <a:endPar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endParaRPr>
          </a:p>
        </p:txBody>
      </p:sp>
      <p:graphicFrame>
        <p:nvGraphicFramePr>
          <p:cNvPr id="11" name="Table 2">
            <a:extLst>
              <a:ext uri="{FF2B5EF4-FFF2-40B4-BE49-F238E27FC236}">
                <a16:creationId xmlns:a16="http://schemas.microsoft.com/office/drawing/2014/main" id="{A420AFF6-414E-4EC8-A668-F0BFECC8260A}"/>
              </a:ext>
            </a:extLst>
          </p:cNvPr>
          <p:cNvGraphicFramePr>
            <a:graphicFrameLocks noGrp="1"/>
          </p:cNvGraphicFramePr>
          <p:nvPr>
            <p:extLst>
              <p:ext uri="{D42A27DB-BD31-4B8C-83A1-F6EECF244321}">
                <p14:modId xmlns:p14="http://schemas.microsoft.com/office/powerpoint/2010/main" val="2885057766"/>
              </p:ext>
            </p:extLst>
          </p:nvPr>
        </p:nvGraphicFramePr>
        <p:xfrm>
          <a:off x="518601" y="2331101"/>
          <a:ext cx="7354374" cy="2077920"/>
        </p:xfrm>
        <a:graphic>
          <a:graphicData uri="http://schemas.openxmlformats.org/drawingml/2006/table">
            <a:tbl>
              <a:tblPr firstRow="1" firstCol="1">
                <a:tableStyleId>{2A488322-F2BA-4B5B-9748-0D474271808F}</a:tableStyleId>
              </a:tblPr>
              <a:tblGrid>
                <a:gridCol w="5664199">
                  <a:extLst>
                    <a:ext uri="{9D8B030D-6E8A-4147-A177-3AD203B41FA5}">
                      <a16:colId xmlns:a16="http://schemas.microsoft.com/office/drawing/2014/main" val="1902117154"/>
                    </a:ext>
                  </a:extLst>
                </a:gridCol>
                <a:gridCol w="1690175">
                  <a:extLst>
                    <a:ext uri="{9D8B030D-6E8A-4147-A177-3AD203B41FA5}">
                      <a16:colId xmlns:a16="http://schemas.microsoft.com/office/drawing/2014/main" val="1904521774"/>
                    </a:ext>
                  </a:extLst>
                </a:gridCol>
              </a:tblGrid>
              <a:tr h="346320">
                <a:tc>
                  <a:txBody>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Child labour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YES/NO]</a:t>
                      </a:r>
                      <a:endParaRPr lang="da-DK"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180349995"/>
                  </a:ext>
                </a:extLst>
              </a:tr>
              <a:tr h="346320">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Forced labour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YES/NO]</a:t>
                      </a:r>
                      <a:endParaRPr lang="da-DK" sz="900" noProof="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346320">
                <a:tc>
                  <a:txBody>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Human trafficking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YES/NO]</a:t>
                      </a:r>
                      <a:endParaRPr lang="da-DK" sz="900" noProof="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42156864"/>
                  </a:ext>
                </a:extLst>
              </a:tr>
              <a:tr h="346320">
                <a:tc>
                  <a:txBody>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Discrimination</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YES/NO]</a:t>
                      </a:r>
                      <a:endParaRPr lang="da-DK" sz="900" noProof="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197746340"/>
                  </a:ext>
                </a:extLst>
              </a:tr>
              <a:tr h="346320">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Safety/accident prevention</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YES/NO]</a:t>
                      </a:r>
                      <a:endParaRPr lang="da-DK" sz="900" noProof="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665127692"/>
                  </a:ext>
                </a:extLst>
              </a:tr>
              <a:tr h="346320">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Other (if YES, please specify)</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YES/NO]</a:t>
                      </a:r>
                      <a:endParaRPr lang="da-DK"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2359221"/>
                  </a:ext>
                </a:extLst>
              </a:tr>
            </a:tbl>
          </a:graphicData>
        </a:graphic>
      </p:graphicFrame>
      <p:sp>
        <p:nvSpPr>
          <p:cNvPr id="4" name="Rectangle 2">
            <a:extLst>
              <a:ext uri="{FF2B5EF4-FFF2-40B4-BE49-F238E27FC236}">
                <a16:creationId xmlns:a16="http://schemas.microsoft.com/office/drawing/2014/main" id="{68E1EA8E-D20C-9290-04AB-2476B5D65892}"/>
              </a:ext>
            </a:extLst>
          </p:cNvPr>
          <p:cNvSpPr/>
          <p:nvPr/>
        </p:nvSpPr>
        <p:spPr>
          <a:xfrm>
            <a:off x="8061768" y="1015999"/>
            <a:ext cx="3622232" cy="5750561"/>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Defined terms</a:t>
            </a:r>
          </a:p>
          <a:p>
            <a:pPr algn="l">
              <a:lnSpc>
                <a:spcPct val="106000"/>
              </a:lnSpc>
            </a:pPr>
            <a:endParaRPr lang="da-DK" sz="900" b="1" spc="-10" dirty="0">
              <a:solidFill>
                <a:schemeClr val="tx2"/>
              </a:solidFill>
              <a:highlight>
                <a:srgbClr val="FFFF00"/>
              </a:highlight>
              <a:latin typeface="+mj-lt"/>
            </a:endParaRPr>
          </a:p>
          <a:p>
            <a:pPr>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Child labour</a:t>
            </a:r>
          </a:p>
          <a:p>
            <a:pPr>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Child labour is work that deprives children of their childhood, potential and dignity and harms their physical and mental development.  It includes work that:</a:t>
            </a:r>
          </a:p>
          <a:p>
            <a:pPr marL="171450" indent="-171450">
              <a:lnSpc>
                <a:spcPct val="106000"/>
              </a:lnSpc>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is mentally, physically, socially or morally dangerous and harmful to children and/or</a:t>
            </a:r>
          </a:p>
          <a:p>
            <a:pPr marL="171450" indent="-171450">
              <a:lnSpc>
                <a:spcPct val="106000"/>
              </a:lnSpc>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interferes with their schooling by denying them the opportunity to attend school, forcing them to leave school early, or requiring them to combine schooling with excessively long hours of hard work.</a:t>
            </a:r>
          </a:p>
          <a:p>
            <a:pPr>
              <a:lnSpc>
                <a:spcPct val="106000"/>
              </a:lnSpc>
            </a:pPr>
            <a:endParaRPr lang="da-DK" sz="900" spc="-10" dirty="0">
              <a:solidFill>
                <a:schemeClr val="tx2"/>
              </a:solidFill>
            </a:endParaRPr>
          </a:p>
          <a:p>
            <a:pPr>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In Denmark, the general rule is that children under the age of 13 are not allowed to work for an employer. </a:t>
            </a:r>
          </a:p>
          <a:p>
            <a:pPr>
              <a:lnSpc>
                <a:spcPct val="106000"/>
              </a:lnSpc>
            </a:pPr>
            <a:r>
              <a:rPr lang="en-GB" sz="900" dirty="0">
                <a:solidFill>
                  <a:srgbClr val="1B4529"/>
                </a:solidFill>
                <a:hlinkClick r:id="rId5" history="0">
                  <a:extLst>
                    <a:ext uri="{A12FA001-AC4F-418D-AE19-62706E023703}">
                      <ahyp:hlinkClr xmlns:ahyp="http://schemas.microsoft.com/office/drawing/2018/hyperlinkcolor" val="tx"/>
                    </a:ext>
                  </a:extLst>
                </a:hlinkClick>
              </a:rPr>
              <a:t>Read more about the Danish regulations on the Danish Working Environment Authority’s website.</a:t>
            </a:r>
            <a:endParaRPr lang="da-DK" sz="900" dirty="0">
              <a:solidFill>
                <a:srgbClr val="1B4529"/>
              </a:solidFill>
            </a:endParaRPr>
          </a:p>
          <a:p>
            <a:pPr algn="l">
              <a:lnSpc>
                <a:spcPct val="106000"/>
              </a:lnSpc>
            </a:pPr>
            <a:endParaRPr lang="da-DK" sz="900" spc="-10" dirty="0">
              <a:solidFill>
                <a:schemeClr val="tx2"/>
              </a:solidFill>
            </a:endParaRPr>
          </a:p>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Forced labour</a:t>
            </a: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Forced labour includes all situations in which persons are compelled by any means to perform work or services that they have not freely chosen to perform.</a:t>
            </a:r>
          </a:p>
          <a:p>
            <a:pPr algn="l">
              <a:lnSpc>
                <a:spcPct val="106000"/>
              </a:lnSpc>
            </a:pPr>
            <a:endParaRPr lang="da-DK" sz="900" b="1" spc="-10" dirty="0">
              <a:solidFill>
                <a:schemeClr val="tx2"/>
              </a:solidFill>
              <a:highlight>
                <a:srgbClr val="FFFF00"/>
              </a:highlight>
            </a:endParaRPr>
          </a:p>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Human trafficking</a:t>
            </a:r>
            <a:endParaRPr lang="da-DK" sz="900" kern="1200" spc="-10" noProof="0" dirty="0">
              <a:solidFill>
                <a:schemeClr val="tx2"/>
              </a:solidFill>
              <a:latin typeface="+mn-lt"/>
              <a:ea typeface="+mn-ea"/>
              <a:cs typeface="+mn-cs"/>
            </a:endParaRP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Human trafficking includes, among other things, the transportation or reception of persons by means of the threat or use of force or the exchange of payments with </a:t>
            </a:r>
            <a:br>
              <a:rPr lang="hr-HR" sz="900" b="0" i="0" u="none" strike="noStrike" cap="none" baseline="0" dirty="0">
                <a:solidFill>
                  <a:srgbClr val="1B4528"/>
                </a:solidFill>
                <a:effectLst/>
                <a:uFill>
                  <a:solidFill>
                    <a:prstClr val="black">
                      <a:alpha val="0"/>
                    </a:prstClr>
                  </a:solidFill>
                </a:uFill>
                <a:latin typeface="IBM Plex Sans"/>
                <a:ea typeface="IBM Plex Sans"/>
                <a:cs typeface="IBM Plex Sans"/>
              </a:rPr>
            </a:b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a view to having control over another person.</a:t>
            </a:r>
          </a:p>
          <a:p>
            <a:pPr algn="l">
              <a:lnSpc>
                <a:spcPct val="106000"/>
              </a:lnSpc>
            </a:pPr>
            <a:endParaRPr lang="da-DK" sz="900" b="1" spc="-10" dirty="0">
              <a:solidFill>
                <a:schemeClr val="tx2"/>
              </a:solidFill>
            </a:endParaRPr>
          </a:p>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Discrimination</a:t>
            </a:r>
          </a:p>
          <a:p>
            <a:pPr>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Discrimination can be based on gender, race, age or political views, among other things.</a:t>
            </a:r>
          </a:p>
          <a:p>
            <a:pPr marL="171450" indent="-171450">
              <a:lnSpc>
                <a:spcPct val="106000"/>
              </a:lnSpc>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Direct discrimination occurs when an individual is treated less favourably by comparison to others in </a:t>
            </a:r>
            <a:br>
              <a:rPr lang="hr-HR" sz="900" b="0" i="0" u="none" strike="noStrike" cap="none" baseline="0" dirty="0">
                <a:solidFill>
                  <a:srgbClr val="1B4528"/>
                </a:solidFill>
                <a:effectLst/>
                <a:uFill>
                  <a:solidFill>
                    <a:prstClr val="black">
                      <a:alpha val="0"/>
                    </a:prstClr>
                  </a:solidFill>
                </a:uFill>
                <a:latin typeface="IBM Plex Sans"/>
                <a:ea typeface="IBM Plex Sans"/>
                <a:cs typeface="IBM Plex Sans"/>
              </a:rPr>
            </a:b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a similar situation. </a:t>
            </a:r>
          </a:p>
          <a:p>
            <a:pPr marL="171450" indent="-171450">
              <a:lnSpc>
                <a:spcPct val="106000"/>
              </a:lnSpc>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Indirect discrimination occurs when an apparently neutral rule disadvantages an individual or a group sharing the same characteristics.</a:t>
            </a:r>
          </a:p>
          <a:p>
            <a:pPr algn="l">
              <a:lnSpc>
                <a:spcPct val="106000"/>
              </a:lnSpc>
            </a:pPr>
            <a:endParaRPr lang="da-DK" sz="900" spc="-10" dirty="0">
              <a:solidFill>
                <a:schemeClr val="tx2"/>
              </a:solidFill>
            </a:endParaRPr>
          </a:p>
        </p:txBody>
      </p:sp>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151630" y="1104042"/>
            <a:ext cx="257747" cy="232600"/>
          </a:xfrm>
          <a:prstGeom prst="rect">
            <a:avLst/>
          </a:prstGeom>
        </p:spPr>
      </p:pic>
      <p:pic>
        <p:nvPicPr>
          <p:cNvPr id="7" name="Graphic 15">
            <a:extLst>
              <a:ext uri="{FF2B5EF4-FFF2-40B4-BE49-F238E27FC236}">
                <a16:creationId xmlns:a16="http://schemas.microsoft.com/office/drawing/2014/main" id="{E8B7A2E3-1CA1-6FBB-7EE9-78B53346EC86}"/>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197021" y="3376378"/>
            <a:ext cx="83482" cy="88700"/>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0"/>
              </a:ext>
            </a:extLst>
          </p:cNvPr>
          <p:cNvSpPr>
            <a:spLocks noGrp="1"/>
          </p:cNvSpPr>
          <p:nvPr>
            <p:ph type="sldNum" sz="quarter" idx="12"/>
          </p:nvPr>
        </p:nvSpPr>
        <p:spPr/>
        <p:txBody>
          <a:bodyPr/>
          <a:lstStyle/>
          <a:p>
            <a:fld id="{5A0D23CF-C5A3-5445-819D-C647D180BB4B}" type="slidenum">
              <a:rPr lang="da-DK" smtClean="0"/>
              <a:t>35</a:t>
            </a:fld>
            <a:endParaRPr lang="da-DK"/>
          </a:p>
        </p:txBody>
      </p:sp>
    </p:spTree>
    <p:custDataLst>
      <p:tags r:id="rId1"/>
    </p:custDataLst>
    <p:extLst>
      <p:ext uri="{BB962C8B-B14F-4D97-AF65-F5344CB8AC3E}">
        <p14:creationId xmlns:p14="http://schemas.microsoft.com/office/powerpoint/2010/main" val="913308965"/>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sz="1000" b="1" i="0" u="none" strike="noStrike" cap="none" baseline="0">
                <a:solidFill>
                  <a:srgbClr val="5F7D69"/>
                </a:solidFill>
                <a:effectLst/>
                <a:uFill>
                  <a:solidFill>
                    <a:prstClr val="black">
                      <a:alpha val="0"/>
                    </a:prstClr>
                  </a:solidFill>
                </a:uFill>
                <a:latin typeface="IBM Plex Sans"/>
                <a:ea typeface="IBM Plex Sans"/>
                <a:cs typeface="IBM Plex Sans"/>
              </a:rPr>
              <a:t>CLICK TO INSERT NAME OF UNDERTAKING</a:t>
            </a:r>
          </a:p>
        </p:txBody>
      </p:sp>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52091"/>
          </a:xfrm>
        </p:spPr>
        <p:txBody>
          <a:bodyPr/>
          <a:lstStyle/>
          <a:p>
            <a:r>
              <a:rPr lang="en-GB" sz="1800" b="1" i="0" u="none" strike="noStrike" cap="none" baseline="0">
                <a:solidFill>
                  <a:srgbClr val="1B4528"/>
                </a:solidFill>
                <a:effectLst/>
                <a:uFill>
                  <a:solidFill>
                    <a:prstClr val="black">
                      <a:alpha val="0"/>
                    </a:prstClr>
                  </a:solidFill>
                </a:uFill>
                <a:latin typeface="IBM Plex Sans"/>
                <a:ea typeface="IBM Plex Sans"/>
                <a:cs typeface="IBM Plex Sans"/>
              </a:rPr>
              <a:t>Severe negative human rights incidents (C7) – Own workforce</a:t>
            </a:r>
          </a:p>
        </p:txBody>
      </p:sp>
      <p:sp>
        <p:nvSpPr>
          <p:cNvPr id="8" name="Rectangle 7">
            <a:extLst>
              <a:ext uri="{FF2B5EF4-FFF2-40B4-BE49-F238E27FC236}">
                <a16:creationId xmlns:a16="http://schemas.microsoft.com/office/drawing/2014/main" id="{BB025C9F-7660-F9B6-3803-368E6CE1E2A3}"/>
              </a:ext>
            </a:extLst>
          </p:cNvPr>
          <p:cNvSpPr/>
          <p:nvPr/>
        </p:nvSpPr>
        <p:spPr>
          <a:xfrm>
            <a:off x="518599" y="1016001"/>
            <a:ext cx="7354375" cy="42875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be filled in,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cf. the Comprehensive Module. </a:t>
            </a:r>
          </a:p>
          <a:p>
            <a:pPr>
              <a:lnSpc>
                <a:spcPct val="106000"/>
              </a:lnSpc>
            </a:pPr>
            <a:endParaRPr lang="da-DK" sz="900" b="1" spc="-10" dirty="0">
              <a:solidFill>
                <a:schemeClr val="bg1"/>
              </a:solidFill>
            </a:endParaRP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1104041"/>
            <a:ext cx="207455" cy="232601"/>
          </a:xfrm>
          <a:prstGeom prst="rect">
            <a:avLst/>
          </a:prstGeom>
        </p:spPr>
      </p:pic>
      <p:sp>
        <p:nvSpPr>
          <p:cNvPr id="12" name="TextBox 11">
            <a:extLst>
              <a:ext uri="{FF2B5EF4-FFF2-40B4-BE49-F238E27FC236}">
                <a16:creationId xmlns:a16="http://schemas.microsoft.com/office/drawing/2014/main" id="{7605E58D-5589-420C-B227-BC4C41C64442}"/>
              </a:ext>
            </a:extLst>
          </p:cNvPr>
          <p:cNvSpPr txBox="1"/>
          <p:nvPr/>
        </p:nvSpPr>
        <p:spPr>
          <a:xfrm>
            <a:off x="516502" y="1523649"/>
            <a:ext cx="7354375" cy="356609"/>
          </a:xfrm>
          <a:prstGeom prst="rect">
            <a:avLst/>
          </a:prstGeom>
          <a:solidFill>
            <a:srgbClr val="D1DAD4"/>
          </a:solidFill>
          <a:ln w="3175">
            <a:solidFill>
              <a:srgbClr val="1B4528"/>
            </a:solidFill>
          </a:ln>
        </p:spPr>
        <p:txBody>
          <a:bodyPr wrap="square" lIns="36000" tIns="108000" rIns="36000" bIns="108000" rtlCol="0" anchor="ctr" anchorCtr="0">
            <a:spAutoFit/>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Does the undertaking have confirmed incidents in its own workforce related to the following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62(a)):</a:t>
            </a:r>
          </a:p>
        </p:txBody>
      </p:sp>
      <p:graphicFrame>
        <p:nvGraphicFramePr>
          <p:cNvPr id="11" name="Table 2">
            <a:extLst>
              <a:ext uri="{FF2B5EF4-FFF2-40B4-BE49-F238E27FC236}">
                <a16:creationId xmlns:a16="http://schemas.microsoft.com/office/drawing/2014/main" id="{A420AFF6-414E-4EC8-A668-F0BFECC8260A}"/>
              </a:ext>
            </a:extLst>
          </p:cNvPr>
          <p:cNvGraphicFramePr>
            <a:graphicFrameLocks noGrp="1"/>
          </p:cNvGraphicFramePr>
          <p:nvPr>
            <p:extLst>
              <p:ext uri="{D42A27DB-BD31-4B8C-83A1-F6EECF244321}">
                <p14:modId xmlns:p14="http://schemas.microsoft.com/office/powerpoint/2010/main" val="3516584135"/>
              </p:ext>
            </p:extLst>
          </p:nvPr>
        </p:nvGraphicFramePr>
        <p:xfrm>
          <a:off x="518599" y="1880661"/>
          <a:ext cx="7354374" cy="2417400"/>
        </p:xfrm>
        <a:graphic>
          <a:graphicData uri="http://schemas.openxmlformats.org/drawingml/2006/table">
            <a:tbl>
              <a:tblPr firstRow="1" firstCol="1">
                <a:tableStyleId>{2A488322-F2BA-4B5B-9748-0D474271808F}</a:tableStyleId>
              </a:tblPr>
              <a:tblGrid>
                <a:gridCol w="2581217">
                  <a:extLst>
                    <a:ext uri="{9D8B030D-6E8A-4147-A177-3AD203B41FA5}">
                      <a16:colId xmlns:a16="http://schemas.microsoft.com/office/drawing/2014/main" val="1902117154"/>
                    </a:ext>
                  </a:extLst>
                </a:gridCol>
                <a:gridCol w="4773157">
                  <a:extLst>
                    <a:ext uri="{9D8B030D-6E8A-4147-A177-3AD203B41FA5}">
                      <a16:colId xmlns:a16="http://schemas.microsoft.com/office/drawing/2014/main" val="1904521774"/>
                    </a:ext>
                  </a:extLst>
                </a:gridCol>
              </a:tblGrid>
              <a:tr h="346320">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Child labour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YES/NO]</a:t>
                      </a:r>
                      <a:endParaRPr lang="da-DK" sz="900" noProof="0" dirty="0">
                        <a:solidFill>
                          <a:srgbClr val="2D55FF"/>
                        </a:solidFill>
                        <a:latin typeface="+mn-lt"/>
                      </a:endParaRPr>
                    </a:p>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If you answer YES, you </a:t>
                      </a:r>
                      <a:r>
                        <a:rPr lang="en-GB" sz="900" b="0" i="0" u="sng" strike="noStrike" cap="none" baseline="0" dirty="0">
                          <a:solidFill>
                            <a:srgbClr val="2D55FF"/>
                          </a:solidFill>
                          <a:effectLst/>
                          <a:uFill>
                            <a:solidFill>
                              <a:srgbClr val="2D55FF"/>
                            </a:solidFill>
                          </a:uFill>
                          <a:latin typeface="IBM Plex Sans"/>
                          <a:ea typeface="IBM Plex Sans"/>
                          <a:cs typeface="IBM Plex Sans"/>
                        </a:rPr>
                        <a:t>may</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 insert a description of the actions taken by your undertaking to address the incidents described (cf. paragraph 62(b)).</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180349995"/>
                  </a:ext>
                </a:extLst>
              </a:tr>
              <a:tr h="346320">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Forced labour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YES/NO]</a:t>
                      </a:r>
                      <a:endParaRPr lang="da-DK" sz="900" noProof="0">
                        <a:solidFill>
                          <a:srgbClr val="2D55FF"/>
                        </a:solidFill>
                        <a:latin typeface="+mn-lt"/>
                      </a:endParaRPr>
                    </a:p>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If you answer YES, you </a:t>
                      </a:r>
                      <a:r>
                        <a:rPr lang="en-GB" sz="900" b="0" i="0" u="sng" strike="noStrike" cap="none" baseline="0">
                          <a:solidFill>
                            <a:srgbClr val="2D55FF"/>
                          </a:solidFill>
                          <a:effectLst/>
                          <a:uFill>
                            <a:solidFill>
                              <a:srgbClr val="2D55FF"/>
                            </a:solidFill>
                          </a:uFill>
                          <a:latin typeface="IBM Plex Sans"/>
                          <a:ea typeface="IBM Plex Sans"/>
                          <a:cs typeface="IBM Plex Sans"/>
                        </a:rPr>
                        <a:t>may</a:t>
                      </a: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 insert a description of the actions taken by your undertaking to address the incidents described (cf. paragraph 62(b)).</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346320">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Human trafficking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YES/NO]</a:t>
                      </a:r>
                      <a:endParaRPr lang="da-DK" sz="900" noProof="0" dirty="0">
                        <a:solidFill>
                          <a:srgbClr val="2D55FF"/>
                        </a:solidFill>
                        <a:latin typeface="+mn-lt"/>
                      </a:endParaRPr>
                    </a:p>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If you answer YES, you </a:t>
                      </a:r>
                      <a:r>
                        <a:rPr lang="en-GB" sz="900" b="0" i="0" u="sng" strike="noStrike" cap="none" baseline="0" dirty="0">
                          <a:solidFill>
                            <a:srgbClr val="2D55FF"/>
                          </a:solidFill>
                          <a:effectLst/>
                          <a:uFill>
                            <a:solidFill>
                              <a:srgbClr val="2D55FF"/>
                            </a:solidFill>
                          </a:uFill>
                          <a:latin typeface="IBM Plex Sans"/>
                          <a:ea typeface="IBM Plex Sans"/>
                          <a:cs typeface="IBM Plex Sans"/>
                        </a:rPr>
                        <a:t>may</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 insert a description of the actions taken by your undertaking to address the incidents described (cf. paragraph 62(b)).</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42156864"/>
                  </a:ext>
                </a:extLst>
              </a:tr>
              <a:tr h="346320">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Discrimination</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YES/NO]</a:t>
                      </a:r>
                      <a:endParaRPr lang="da-DK" sz="900" noProof="0">
                        <a:solidFill>
                          <a:srgbClr val="2D55FF"/>
                        </a:solidFill>
                        <a:latin typeface="+mn-lt"/>
                      </a:endParaRPr>
                    </a:p>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If you answer YES, you </a:t>
                      </a:r>
                      <a:r>
                        <a:rPr lang="en-GB" sz="900" b="0" i="0" u="sng" strike="noStrike" cap="none" baseline="0">
                          <a:solidFill>
                            <a:srgbClr val="2D55FF"/>
                          </a:solidFill>
                          <a:effectLst/>
                          <a:uFill>
                            <a:solidFill>
                              <a:srgbClr val="2D55FF"/>
                            </a:solidFill>
                          </a:uFill>
                          <a:latin typeface="IBM Plex Sans"/>
                          <a:ea typeface="IBM Plex Sans"/>
                          <a:cs typeface="IBM Plex Sans"/>
                        </a:rPr>
                        <a:t>may</a:t>
                      </a: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 insert a description of the actions taken by your undertaking to address the incidents described (cf. paragraph 62(b)).</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197746340"/>
                  </a:ext>
                </a:extLst>
              </a:tr>
              <a:tr h="346320">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Other (if YES, please specify)</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YES/NO]</a:t>
                      </a:r>
                      <a:endParaRPr lang="da-DK" sz="900" noProof="0" dirty="0">
                        <a:solidFill>
                          <a:srgbClr val="2D55FF"/>
                        </a:solidFill>
                        <a:latin typeface="+mn-lt"/>
                      </a:endParaRPr>
                    </a:p>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If you answer YES, you </a:t>
                      </a:r>
                      <a:r>
                        <a:rPr lang="en-GB" sz="900" b="0" i="0" u="sng" strike="noStrike" cap="none" baseline="0" dirty="0">
                          <a:solidFill>
                            <a:srgbClr val="2D55FF"/>
                          </a:solidFill>
                          <a:effectLst/>
                          <a:uFill>
                            <a:solidFill>
                              <a:srgbClr val="2D55FF"/>
                            </a:solidFill>
                          </a:uFill>
                          <a:latin typeface="IBM Plex Sans"/>
                          <a:ea typeface="IBM Plex Sans"/>
                          <a:cs typeface="IBM Plex Sans"/>
                        </a:rPr>
                        <a:t>may</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 insert a description of the actions taken by your undertaking to address the incidents described (cf. paragraph 62(b)).</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2359221"/>
                  </a:ext>
                </a:extLst>
              </a:tr>
            </a:tbl>
          </a:graphicData>
        </a:graphic>
      </p:graphicFrame>
      <p:sp>
        <p:nvSpPr>
          <p:cNvPr id="4" name="Rectangle 2">
            <a:extLst>
              <a:ext uri="{FF2B5EF4-FFF2-40B4-BE49-F238E27FC236}">
                <a16:creationId xmlns:a16="http://schemas.microsoft.com/office/drawing/2014/main" id="{68E1EA8E-D20C-9290-04AB-2476B5D65892}"/>
              </a:ext>
            </a:extLst>
          </p:cNvPr>
          <p:cNvSpPr/>
          <p:nvPr/>
        </p:nvSpPr>
        <p:spPr>
          <a:xfrm>
            <a:off x="8169276" y="1016000"/>
            <a:ext cx="3622232" cy="3280513"/>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Defined terms</a:t>
            </a:r>
          </a:p>
          <a:p>
            <a:pPr algn="l">
              <a:lnSpc>
                <a:spcPct val="106000"/>
              </a:lnSpc>
            </a:pPr>
            <a:endParaRPr lang="da-DK" sz="900" b="1" spc="-10">
              <a:solidFill>
                <a:schemeClr val="tx2"/>
              </a:solidFill>
              <a:latin typeface="+mj-lt"/>
            </a:endParaRPr>
          </a:p>
          <a:p>
            <a:pPr algn="l">
              <a:lnSpc>
                <a:spcPct val="106000"/>
              </a:lnSpc>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Own workforce</a:t>
            </a:r>
          </a:p>
          <a:p>
            <a:pPr algn="l">
              <a:lnSpc>
                <a:spcPct val="106000"/>
              </a:lnSpc>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Own workforce refers to employees who are directly employed by your undertaking as well as non-employees who are either self-employed persons or temporary workers used by your undertaking. </a:t>
            </a:r>
          </a:p>
          <a:p>
            <a:pPr algn="l">
              <a:lnSpc>
                <a:spcPct val="106000"/>
              </a:lnSpc>
            </a:pPr>
            <a:endParaRPr lang="da-DK" sz="900" b="1" spc="-10">
              <a:solidFill>
                <a:schemeClr val="tx2"/>
              </a:solidFill>
              <a:highlight>
                <a:srgbClr val="FFFF00"/>
              </a:highlight>
            </a:endParaRPr>
          </a:p>
          <a:p>
            <a:pPr algn="l">
              <a:lnSpc>
                <a:spcPct val="106000"/>
              </a:lnSpc>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Confirmed incident</a:t>
            </a: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 (paragraph 238)</a:t>
            </a:r>
          </a:p>
          <a:p>
            <a:pPr algn="l">
              <a:lnSpc>
                <a:spcPct val="106000"/>
              </a:lnSpc>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In this context, a confirmed incident refers to:</a:t>
            </a:r>
          </a:p>
          <a:p>
            <a:pPr marL="171450" indent="-171450" algn="l">
              <a:lnSpc>
                <a:spcPct val="106000"/>
              </a:lnSpc>
              <a:buFont typeface="Arial" panose="020B0604020202020204" pitchFamily="34" charset="0"/>
              <a:buChar char="•"/>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A legal action or complaint that has either been registered with your undertaking or competent authorities through a formal process</a:t>
            </a:r>
          </a:p>
          <a:p>
            <a:pPr algn="l">
              <a:lnSpc>
                <a:spcPct val="106000"/>
              </a:lnSpc>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And/or:</a:t>
            </a:r>
          </a:p>
          <a:p>
            <a:pPr marL="171450" indent="-171450" algn="l">
              <a:lnSpc>
                <a:spcPct val="106000"/>
              </a:lnSpc>
              <a:buFont typeface="Arial" panose="020B0604020202020204" pitchFamily="34" charset="0"/>
              <a:buChar char="•"/>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Instances where your undertaking, through a grievance mechanism or management system, has itself identified that a negative incident has occurred relating to – in this case – child labour, forced labour, human trafficking or discrimination against your undertaking’s own workforce.</a:t>
            </a:r>
          </a:p>
          <a:p>
            <a:pPr algn="l">
              <a:lnSpc>
                <a:spcPct val="106000"/>
              </a:lnSpc>
            </a:pPr>
            <a:endParaRPr lang="da-DK" sz="900" spc="-10">
              <a:solidFill>
                <a:schemeClr val="tx2"/>
              </a:solidFill>
            </a:endParaRPr>
          </a:p>
        </p:txBody>
      </p:sp>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33258" y="1104042"/>
            <a:ext cx="257747" cy="232600"/>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0"/>
              </a:ext>
            </a:extLst>
          </p:cNvPr>
          <p:cNvSpPr>
            <a:spLocks noGrp="1"/>
          </p:cNvSpPr>
          <p:nvPr>
            <p:ph type="sldNum" sz="quarter" idx="12"/>
          </p:nvPr>
        </p:nvSpPr>
        <p:spPr/>
        <p:txBody>
          <a:bodyPr/>
          <a:lstStyle/>
          <a:p>
            <a:fld id="{5A0D23CF-C5A3-5445-819D-C647D180BB4B}" type="slidenum">
              <a:rPr lang="da-DK" smtClean="0"/>
              <a:t>36</a:t>
            </a:fld>
            <a:endParaRPr lang="da-DK"/>
          </a:p>
        </p:txBody>
      </p:sp>
    </p:spTree>
    <p:custDataLst>
      <p:tags r:id="rId1"/>
    </p:custDataLst>
    <p:extLst>
      <p:ext uri="{BB962C8B-B14F-4D97-AF65-F5344CB8AC3E}">
        <p14:creationId xmlns:p14="http://schemas.microsoft.com/office/powerpoint/2010/main" val="3705068335"/>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sz="1000" b="1" i="0" u="none" strike="noStrike" cap="none" baseline="0" dirty="0">
                <a:solidFill>
                  <a:srgbClr val="5F7D69"/>
                </a:solidFill>
                <a:effectLst/>
                <a:uFill>
                  <a:solidFill>
                    <a:prstClr val="black">
                      <a:alpha val="0"/>
                    </a:prstClr>
                  </a:solidFill>
                </a:uFill>
                <a:latin typeface="IBM Plex Sans"/>
                <a:ea typeface="IBM Plex Sans"/>
                <a:cs typeface="IBM Plex Sans"/>
              </a:rPr>
              <a:t>CLICK TO INSERT NAME OF UNDERTAKING</a:t>
            </a:r>
          </a:p>
        </p:txBody>
      </p:sp>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52091"/>
          </a:xfrm>
        </p:spPr>
        <p:txBody>
          <a:bodyPr/>
          <a:lstStyle/>
          <a:p>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Severe negative human rights incidents (C7) – In the value chain </a:t>
            </a:r>
          </a:p>
        </p:txBody>
      </p:sp>
      <p:sp>
        <p:nvSpPr>
          <p:cNvPr id="8" name="Rectangle 7">
            <a:extLst>
              <a:ext uri="{FF2B5EF4-FFF2-40B4-BE49-F238E27FC236}">
                <a16:creationId xmlns:a16="http://schemas.microsoft.com/office/drawing/2014/main" id="{BB025C9F-7660-F9B6-3803-368E6CE1E2A3}"/>
              </a:ext>
            </a:extLst>
          </p:cNvPr>
          <p:cNvSpPr/>
          <p:nvPr/>
        </p:nvSpPr>
        <p:spPr>
          <a:xfrm>
            <a:off x="518599" y="1016000"/>
            <a:ext cx="7354375" cy="99567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be filled in, if applicable,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cf.</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 </a:t>
            </a:r>
            <a:r>
              <a:rPr lang="en-GB" sz="900" i="0" u="none" strike="noStrike" cap="none" baseline="0" dirty="0">
                <a:solidFill>
                  <a:srgbClr val="FFFFFF"/>
                </a:solidFill>
                <a:effectLst/>
                <a:uFill>
                  <a:solidFill>
                    <a:prstClr val="black">
                      <a:alpha val="0"/>
                    </a:prstClr>
                  </a:solidFill>
                </a:uFill>
                <a:latin typeface="IBM Plex Sans"/>
                <a:ea typeface="IBM Plex Sans"/>
                <a:cs typeface="IBM Plex Sans"/>
              </a:rPr>
              <a:t>the</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Comprehensive Module.</a:t>
            </a:r>
          </a:p>
          <a:p>
            <a:pPr>
              <a:lnSpc>
                <a:spcPct val="106000"/>
              </a:lnSpc>
            </a:pPr>
            <a:endParaRPr lang="da-DK" sz="900" b="1" spc="-10" dirty="0">
              <a:solidFill>
                <a:schemeClr val="bg1"/>
              </a:solidFill>
            </a:endParaRPr>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This disclosure should only be filled in if your undertaking is aware of confirmed negative human rights incidents involving one or more of the following groups in your undertaking’s value chain: (a) workers in the value chain, (b) affected communities, (c) consumers and end-users.</a:t>
            </a:r>
          </a:p>
          <a:p>
            <a:pPr>
              <a:lnSpc>
                <a:spcPct val="106000"/>
              </a:lnSpc>
            </a:pPr>
            <a:r>
              <a:rPr lang="da-DK" sz="900" spc="-10" dirty="0">
                <a:solidFill>
                  <a:schemeClr val="bg1"/>
                </a:solidFill>
              </a:rPr>
              <a:t> </a:t>
            </a:r>
          </a:p>
          <a:p>
            <a:pPr>
              <a:lnSpc>
                <a:spcPct val="106000"/>
              </a:lnSpc>
            </a:pPr>
            <a:endParaRPr lang="da-DK" sz="900" b="1" spc="-10" dirty="0">
              <a:solidFill>
                <a:schemeClr val="bg1"/>
              </a:solidFill>
            </a:endParaRP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1104041"/>
            <a:ext cx="207455" cy="232601"/>
          </a:xfrm>
          <a:prstGeom prst="rect">
            <a:avLst/>
          </a:prstGeom>
        </p:spPr>
      </p:pic>
      <p:sp>
        <p:nvSpPr>
          <p:cNvPr id="14" name="TextBox 13">
            <a:extLst>
              <a:ext uri="{FF2B5EF4-FFF2-40B4-BE49-F238E27FC236}">
                <a16:creationId xmlns:a16="http://schemas.microsoft.com/office/drawing/2014/main" id="{D4D2756E-C049-4974-91C8-07648BCDC92E}"/>
              </a:ext>
            </a:extLst>
          </p:cNvPr>
          <p:cNvSpPr txBox="1"/>
          <p:nvPr/>
        </p:nvSpPr>
        <p:spPr>
          <a:xfrm>
            <a:off x="518599" y="2080286"/>
            <a:ext cx="7348850" cy="502015"/>
          </a:xfrm>
          <a:prstGeom prst="rect">
            <a:avLst/>
          </a:prstGeom>
          <a:solidFill>
            <a:srgbClr val="D1DAD4"/>
          </a:solidFill>
          <a:ln w="3175">
            <a:solidFill>
              <a:srgbClr val="1B4528"/>
            </a:solidFill>
          </a:ln>
        </p:spPr>
        <p:txBody>
          <a:bodyPr wrap="square" lIns="36000" tIns="180000" rIns="36000" bIns="180000" rtlCol="0" anchor="ctr" anchorCtr="0">
            <a:spAutoFit/>
          </a:bodyPr>
          <a:lstStyle/>
          <a:p>
            <a:pPr algn="l"/>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Confirmed negative human rights incidents in [insert undertaking’s name]’s </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value chain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62(c))</a:t>
            </a:r>
          </a:p>
        </p:txBody>
      </p:sp>
      <p:graphicFrame>
        <p:nvGraphicFramePr>
          <p:cNvPr id="13" name="Table 2">
            <a:extLst>
              <a:ext uri="{FF2B5EF4-FFF2-40B4-BE49-F238E27FC236}">
                <a16:creationId xmlns:a16="http://schemas.microsoft.com/office/drawing/2014/main" id="{8F64AECA-5641-240D-7A32-215621E37E93}"/>
              </a:ext>
            </a:extLst>
          </p:cNvPr>
          <p:cNvGraphicFramePr>
            <a:graphicFrameLocks noGrp="1"/>
          </p:cNvGraphicFramePr>
          <p:nvPr>
            <p:extLst>
              <p:ext uri="{D42A27DB-BD31-4B8C-83A1-F6EECF244321}">
                <p14:modId xmlns:p14="http://schemas.microsoft.com/office/powerpoint/2010/main" val="2898110727"/>
              </p:ext>
            </p:extLst>
          </p:nvPr>
        </p:nvGraphicFramePr>
        <p:xfrm>
          <a:off x="518600" y="2588286"/>
          <a:ext cx="7354374" cy="2567541"/>
        </p:xfrm>
        <a:graphic>
          <a:graphicData uri="http://schemas.openxmlformats.org/drawingml/2006/table">
            <a:tbl>
              <a:tblPr firstRow="1" firstCol="1">
                <a:tableStyleId>{2A488322-F2BA-4B5B-9748-0D474271808F}</a:tableStyleId>
              </a:tblPr>
              <a:tblGrid>
                <a:gridCol w="1996000">
                  <a:extLst>
                    <a:ext uri="{9D8B030D-6E8A-4147-A177-3AD203B41FA5}">
                      <a16:colId xmlns:a16="http://schemas.microsoft.com/office/drawing/2014/main" val="1902117154"/>
                    </a:ext>
                  </a:extLst>
                </a:gridCol>
                <a:gridCol w="5358374">
                  <a:extLst>
                    <a:ext uri="{9D8B030D-6E8A-4147-A177-3AD203B41FA5}">
                      <a16:colId xmlns:a16="http://schemas.microsoft.com/office/drawing/2014/main" val="1904521774"/>
                    </a:ext>
                  </a:extLst>
                </a:gridCol>
              </a:tblGrid>
              <a:tr h="855847">
                <a:tc>
                  <a:txBody>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Workers in the value chain</a:t>
                      </a:r>
                      <a:endParaRPr lang="da-DK" sz="900" b="1" kern="1200" spc="-10" noProof="0" dirty="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[If applicable: Describe the negative human rights incident]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180349995"/>
                  </a:ext>
                </a:extLst>
              </a:tr>
              <a:tr h="855847">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Affected communities</a:t>
                      </a:r>
                      <a:endParaRPr lang="da-DK" sz="900" b="1"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[If applicable: Describe the negative human rights incident]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855847">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Consumers and end-users</a:t>
                      </a:r>
                      <a:endParaRPr lang="da-DK" sz="900" b="1"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[If applicable: Describe the negative human rights incident]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414495947"/>
                  </a:ext>
                </a:extLst>
              </a:tr>
            </a:tbl>
          </a:graphicData>
        </a:graphic>
      </p:graphicFrame>
      <p:sp>
        <p:nvSpPr>
          <p:cNvPr id="7" name="Rectangle 6">
            <a:extLst>
              <a:ext uri="{FF2B5EF4-FFF2-40B4-BE49-F238E27FC236}">
                <a16:creationId xmlns:a16="http://schemas.microsoft.com/office/drawing/2014/main" id="{E7408E04-252B-88C4-9AD7-A5D00670DE08}"/>
              </a:ext>
            </a:extLst>
          </p:cNvPr>
          <p:cNvSpPr/>
          <p:nvPr/>
        </p:nvSpPr>
        <p:spPr>
          <a:xfrm>
            <a:off x="518599" y="5234060"/>
            <a:ext cx="7354374" cy="1421921"/>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spcAft>
                <a:spcPts val="600"/>
              </a:spcAft>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Defined terms</a:t>
            </a:r>
            <a:endParaRPr lang="da-DK" sz="900" b="1" spc="-10">
              <a:solidFill>
                <a:schemeClr val="tx2"/>
              </a:solidFill>
              <a:highlight>
                <a:srgbClr val="FFFF00"/>
              </a:highlight>
            </a:endParaRPr>
          </a:p>
          <a:p>
            <a:pPr algn="l">
              <a:lnSpc>
                <a:spcPct val="106000"/>
              </a:lnSpc>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Confirmed incident</a:t>
            </a: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 (paragraph 238)</a:t>
            </a:r>
          </a:p>
          <a:p>
            <a:pPr algn="l">
              <a:lnSpc>
                <a:spcPct val="106000"/>
              </a:lnSpc>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In this context, a confirmed incident refers to:</a:t>
            </a:r>
          </a:p>
          <a:p>
            <a:pPr marL="171450" indent="-171450" algn="l">
              <a:lnSpc>
                <a:spcPct val="106000"/>
              </a:lnSpc>
              <a:buFont typeface="Arial" panose="020B0604020202020204" pitchFamily="34" charset="0"/>
              <a:buChar char="•"/>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A legal action or complaint that has been registered with your undertaking or filed with the competent authorities</a:t>
            </a:r>
          </a:p>
          <a:p>
            <a:pPr algn="l">
              <a:lnSpc>
                <a:spcPct val="106000"/>
              </a:lnSpc>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And/or:</a:t>
            </a:r>
          </a:p>
          <a:p>
            <a:pPr marL="171450" indent="-171450" algn="l">
              <a:lnSpc>
                <a:spcPct val="106000"/>
              </a:lnSpc>
              <a:buFont typeface="Arial" panose="020B0604020202020204" pitchFamily="34" charset="0"/>
              <a:buChar char="•"/>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Instances where your undertaking, through a grievance mechanism or management system, has itself identified that a negative incident has occurred relating to, in this case, workers in the value chain, affected communities, or consumers and end-users.</a:t>
            </a:r>
            <a:endParaRPr lang="da-DK" sz="900" b="1">
              <a:solidFill>
                <a:schemeClr val="tx2"/>
              </a:solidFill>
            </a:endParaRPr>
          </a:p>
          <a:p>
            <a:pPr algn="l">
              <a:spcAft>
                <a:spcPts val="600"/>
              </a:spcAft>
            </a:pPr>
            <a:endParaRPr lang="da-DK" sz="900" b="1" spc="-10">
              <a:solidFill>
                <a:schemeClr val="tx2"/>
              </a:solidFill>
              <a:latin typeface="+mj-lt"/>
            </a:endParaRPr>
          </a:p>
        </p:txBody>
      </p:sp>
      <p:pic>
        <p:nvPicPr>
          <p:cNvPr id="9" name="Graphic 2">
            <a:extLst>
              <a:ext uri="{FF2B5EF4-FFF2-40B4-BE49-F238E27FC236}">
                <a16:creationId xmlns:a16="http://schemas.microsoft.com/office/drawing/2014/main" id="{70A65EDB-4B55-DE27-5C4E-5AA51AE4377C}"/>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6655" y="5297162"/>
            <a:ext cx="257747" cy="232600"/>
          </a:xfrm>
          <a:prstGeom prst="rect">
            <a:avLst/>
          </a:prstGeom>
        </p:spPr>
      </p:pic>
      <p:sp>
        <p:nvSpPr>
          <p:cNvPr id="4" name="Rectangle 2">
            <a:extLst>
              <a:ext uri="{FF2B5EF4-FFF2-40B4-BE49-F238E27FC236}">
                <a16:creationId xmlns:a16="http://schemas.microsoft.com/office/drawing/2014/main" id="{68E1EA8E-D20C-9290-04AB-2476B5D65892}"/>
              </a:ext>
            </a:extLst>
          </p:cNvPr>
          <p:cNvSpPr/>
          <p:nvPr/>
        </p:nvSpPr>
        <p:spPr>
          <a:xfrm>
            <a:off x="8169276" y="1016000"/>
            <a:ext cx="3622232" cy="5328073"/>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Defined terms</a:t>
            </a:r>
          </a:p>
          <a:p>
            <a:pPr algn="l">
              <a:lnSpc>
                <a:spcPct val="106000"/>
              </a:lnSpc>
            </a:pPr>
            <a:endParaRPr lang="da-DK" sz="900" b="1" spc="-10">
              <a:solidFill>
                <a:schemeClr val="tx2"/>
              </a:solidFill>
              <a:highlight>
                <a:srgbClr val="FFFF00"/>
              </a:highlight>
              <a:latin typeface="+mj-lt"/>
            </a:endParaRPr>
          </a:p>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Workers in the value chain</a:t>
            </a:r>
            <a:endParaRPr lang="da-DK" sz="900" kern="1200" spc="-10">
              <a:solidFill>
                <a:schemeClr val="tx2"/>
              </a:solidFill>
              <a:latin typeface="+mn-lt"/>
              <a:ea typeface="+mn-ea"/>
              <a:cs typeface="+mn-cs"/>
            </a:endParaRPr>
          </a:p>
          <a:p>
            <a:pPr algn="l"/>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Workers in the value chain are all individuals performing work in your undertaking’s value chain (i.e. the term </a:t>
            </a:r>
            <a:r>
              <a:rPr lang="en-GB" sz="900" b="0" i="0" u="sng" strike="noStrike" cap="none" baseline="0">
                <a:solidFill>
                  <a:srgbClr val="1B4528"/>
                </a:solidFill>
                <a:effectLst/>
                <a:uFill>
                  <a:solidFill>
                    <a:srgbClr val="1B4528"/>
                  </a:solidFill>
                </a:uFill>
                <a:latin typeface="IBM Plex Sans"/>
                <a:ea typeface="IBM Plex Sans"/>
                <a:cs typeface="IBM Plex Sans"/>
              </a:rPr>
              <a:t>does not</a:t>
            </a: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 refer to your undertaking’s own workforce).</a:t>
            </a:r>
          </a:p>
          <a:p>
            <a:pPr algn="l"/>
            <a:endParaRPr lang="da-DK" sz="900" spc="-10">
              <a:solidFill>
                <a:schemeClr val="tx2"/>
              </a:solidFill>
            </a:endParaRPr>
          </a:p>
          <a:p>
            <a:pPr algn="l"/>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Your undertaking’s value chain can be divided into two types of activities:</a:t>
            </a:r>
          </a:p>
          <a:p>
            <a:pPr marL="228600" indent="-228600" algn="l">
              <a:buAutoNum type="arabicParenR"/>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Upstream: The undertakings/suppliers that provide products or services used in the development of your own undertaking’s products or services (e.g. raw material extraction, processing etc.).</a:t>
            </a:r>
          </a:p>
          <a:p>
            <a:pPr marL="228600" indent="-228600">
              <a:buFontTx/>
              <a:buAutoNum type="arabicParenR"/>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Downstream: Covers the players/undertakings that receive products or services from your undertaking (e.g. distributors, customers).</a:t>
            </a:r>
          </a:p>
          <a:p>
            <a:endParaRPr lang="da-DK" sz="900" spc="-10">
              <a:solidFill>
                <a:schemeClr val="tx2"/>
              </a:solidFill>
            </a:endParaRPr>
          </a:p>
          <a:p>
            <a:pPr>
              <a:lnSpc>
                <a:spcPct val="106000"/>
              </a:lnSpc>
            </a:pP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Affected communities</a:t>
            </a:r>
          </a:p>
          <a:p>
            <a:pPr>
              <a:lnSpc>
                <a:spcPct val="106000"/>
              </a:lnSpc>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Affected communities are the people or groups living or working in the area(s) where your undertaking operates. </a:t>
            </a:r>
          </a:p>
          <a:p>
            <a:pPr>
              <a:lnSpc>
                <a:spcPct val="106000"/>
              </a:lnSpc>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Activities cover your undertaking’s </a:t>
            </a:r>
            <a:r>
              <a:rPr lang="en-GB" sz="900" b="0" i="0" u="sng" strike="noStrike" cap="none" baseline="0">
                <a:solidFill>
                  <a:srgbClr val="1B4528"/>
                </a:solidFill>
                <a:effectLst/>
                <a:uFill>
                  <a:solidFill>
                    <a:srgbClr val="1B4528"/>
                  </a:solidFill>
                </a:uFill>
                <a:latin typeface="IBM Plex Sans"/>
                <a:ea typeface="IBM Plex Sans"/>
                <a:cs typeface="IBM Plex Sans"/>
              </a:rPr>
              <a:t>direct</a:t>
            </a: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 activities – as well as indirect </a:t>
            </a:r>
            <a:r>
              <a:rPr lang="en-GB" sz="900" b="0" i="0" u="sng" strike="noStrike" cap="none" baseline="0">
                <a:solidFill>
                  <a:srgbClr val="1B4528"/>
                </a:solidFill>
                <a:effectLst/>
                <a:uFill>
                  <a:solidFill>
                    <a:srgbClr val="1B4528"/>
                  </a:solidFill>
                </a:uFill>
                <a:latin typeface="IBM Plex Sans"/>
                <a:ea typeface="IBM Plex Sans"/>
                <a:cs typeface="IBM Plex Sans"/>
              </a:rPr>
              <a:t>activities</a:t>
            </a: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 by virtue of your undertaking’s value chain.</a:t>
            </a:r>
          </a:p>
          <a:p>
            <a:pPr>
              <a:lnSpc>
                <a:spcPct val="106000"/>
              </a:lnSpc>
            </a:pPr>
            <a:endParaRPr lang="da-DK" sz="900" spc="-10">
              <a:solidFill>
                <a:schemeClr val="tx2"/>
              </a:solidFill>
            </a:endParaRPr>
          </a:p>
          <a:p>
            <a:pPr>
              <a:lnSpc>
                <a:spcPct val="106000"/>
              </a:lnSpc>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Affected communities can range from those living adjacent to your undertaking’s operations (local communities) to those living at a distance, but which may be affected by, e.g., pollution from your undertaking’s activities (either directly or indirectly through your undertaking’s value chain). </a:t>
            </a:r>
          </a:p>
          <a:p>
            <a:pPr>
              <a:lnSpc>
                <a:spcPct val="106000"/>
              </a:lnSpc>
            </a:pPr>
            <a:endParaRPr lang="da-DK" sz="900" spc="-10">
              <a:solidFill>
                <a:schemeClr val="tx2"/>
              </a:solidFill>
            </a:endParaRPr>
          </a:p>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Consumers and end-users</a:t>
            </a:r>
          </a:p>
          <a:p>
            <a:pPr algn="l"/>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Consumers and end-users are individuals who consume your undertaking’s products or services for personal use – and who thus do </a:t>
            </a:r>
            <a:r>
              <a:rPr lang="en-GB" sz="900" b="0" i="0" u="sng" strike="noStrike" cap="none" baseline="0">
                <a:solidFill>
                  <a:srgbClr val="1B4528"/>
                </a:solidFill>
                <a:effectLst/>
                <a:uFill>
                  <a:solidFill>
                    <a:srgbClr val="1B4528"/>
                  </a:solidFill>
                </a:uFill>
                <a:latin typeface="IBM Plex Sans"/>
                <a:ea typeface="IBM Plex Sans"/>
                <a:cs typeface="IBM Plex Sans"/>
              </a:rPr>
              <a:t>not</a:t>
            </a: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 resell the products or services or use them in their own business, production etc.</a:t>
            </a:r>
          </a:p>
          <a:p>
            <a:pPr algn="l">
              <a:lnSpc>
                <a:spcPct val="106000"/>
              </a:lnSpc>
              <a:spcBef>
                <a:spcPts val="800"/>
              </a:spcBef>
            </a:pPr>
            <a:endParaRPr lang="da-DK" sz="900" b="1" spc="-10">
              <a:solidFill>
                <a:schemeClr val="tx2"/>
              </a:solidFill>
              <a:latin typeface="+mj-lt"/>
            </a:endParaRPr>
          </a:p>
          <a:p>
            <a:pPr algn="l">
              <a:lnSpc>
                <a:spcPct val="106000"/>
              </a:lnSpc>
            </a:pPr>
            <a:endParaRPr lang="da-DK" sz="900" spc="-10">
              <a:solidFill>
                <a:schemeClr val="tx2"/>
              </a:solidFill>
            </a:endParaRPr>
          </a:p>
        </p:txBody>
      </p:sp>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33258" y="1104042"/>
            <a:ext cx="257747" cy="232600"/>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0"/>
              </a:ext>
            </a:extLst>
          </p:cNvPr>
          <p:cNvSpPr>
            <a:spLocks noGrp="1"/>
          </p:cNvSpPr>
          <p:nvPr>
            <p:ph type="sldNum" sz="quarter" idx="12"/>
          </p:nvPr>
        </p:nvSpPr>
        <p:spPr/>
        <p:txBody>
          <a:bodyPr/>
          <a:lstStyle/>
          <a:p>
            <a:fld id="{5A0D23CF-C5A3-5445-819D-C647D180BB4B}" type="slidenum">
              <a:rPr lang="da-DK" smtClean="0"/>
              <a:t>37</a:t>
            </a:fld>
            <a:endParaRPr lang="da-DK"/>
          </a:p>
        </p:txBody>
      </p:sp>
    </p:spTree>
    <p:custDataLst>
      <p:tags r:id="rId1"/>
    </p:custDataLst>
    <p:extLst>
      <p:ext uri="{BB962C8B-B14F-4D97-AF65-F5344CB8AC3E}">
        <p14:creationId xmlns:p14="http://schemas.microsoft.com/office/powerpoint/2010/main" val="1739792130"/>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sz="1000" b="1" i="0" u="none" strike="noStrike" cap="none" baseline="0" dirty="0">
                <a:solidFill>
                  <a:srgbClr val="5F7D69"/>
                </a:solidFill>
                <a:effectLst/>
                <a:uFill>
                  <a:solidFill>
                    <a:prstClr val="black">
                      <a:alpha val="0"/>
                    </a:prstClr>
                  </a:solidFill>
                </a:uFill>
                <a:latin typeface="IBM Plex Sans"/>
                <a:ea typeface="IBM Plex Sans"/>
                <a:cs typeface="IBM Plex Sans"/>
              </a:rPr>
              <a:t>CLICK TO INSERT NAME OF UNDERTAKING</a:t>
            </a:r>
          </a:p>
        </p:txBody>
      </p:sp>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52091"/>
          </a:xfrm>
        </p:spPr>
        <p:txBody>
          <a:bodyPr/>
          <a:lstStyle/>
          <a:p>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Revenues from certain sectors (C8)</a:t>
            </a:r>
            <a:endParaRPr lang="da-DK" noProof="0" dirty="0"/>
          </a:p>
        </p:txBody>
      </p:sp>
      <p:sp>
        <p:nvSpPr>
          <p:cNvPr id="8" name="Rectangle 7">
            <a:extLst>
              <a:ext uri="{FF2B5EF4-FFF2-40B4-BE49-F238E27FC236}">
                <a16:creationId xmlns:a16="http://schemas.microsoft.com/office/drawing/2014/main" id="{BB025C9F-7660-F9B6-3803-368E6CE1E2A3}"/>
              </a:ext>
            </a:extLst>
          </p:cNvPr>
          <p:cNvSpPr/>
          <p:nvPr/>
        </p:nvSpPr>
        <p:spPr>
          <a:xfrm>
            <a:off x="518599" y="1016000"/>
            <a:ext cx="7354375" cy="128306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be filled in, if applicable,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cf. the Comprehensive Module. </a:t>
            </a:r>
          </a:p>
          <a:p>
            <a:pPr>
              <a:lnSpc>
                <a:spcPct val="106000"/>
              </a:lnSpc>
            </a:pPr>
            <a:endParaRPr lang="da-DK" sz="900" b="1" spc="-10" dirty="0">
              <a:solidFill>
                <a:schemeClr val="bg1"/>
              </a:solidFill>
            </a:endParaRPr>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If your undertaking is involved in one or more of the activities listed below, you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 provide information about your undertaking’s revenues from these activities.</a:t>
            </a:r>
          </a:p>
          <a:p>
            <a:pPr>
              <a:lnSpc>
                <a:spcPct val="106000"/>
              </a:lnSpc>
            </a:pPr>
            <a:endParaRPr lang="da-DK" sz="900" spc="-10" dirty="0">
              <a:solidFill>
                <a:schemeClr val="bg1"/>
              </a:solidFill>
            </a:endParaRPr>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You can delete any lines in the table that are not relevant to your undertaking.</a:t>
            </a: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1104041"/>
            <a:ext cx="207455" cy="232601"/>
          </a:xfrm>
          <a:prstGeom prst="rect">
            <a:avLst/>
          </a:prstGeom>
        </p:spPr>
      </p:pic>
      <p:sp>
        <p:nvSpPr>
          <p:cNvPr id="12" name="TextBox 11">
            <a:extLst>
              <a:ext uri="{FF2B5EF4-FFF2-40B4-BE49-F238E27FC236}">
                <a16:creationId xmlns:a16="http://schemas.microsoft.com/office/drawing/2014/main" id="{9FAB952D-23A1-45EC-92BB-A5B25E8A9206}"/>
              </a:ext>
            </a:extLst>
          </p:cNvPr>
          <p:cNvSpPr txBox="1"/>
          <p:nvPr/>
        </p:nvSpPr>
        <p:spPr>
          <a:xfrm>
            <a:off x="518598" y="2456289"/>
            <a:ext cx="7354375" cy="392960"/>
          </a:xfrm>
          <a:prstGeom prst="rect">
            <a:avLst/>
          </a:prstGeom>
          <a:solidFill>
            <a:srgbClr val="D1DAD4"/>
          </a:solidFill>
          <a:ln w="3175">
            <a:solidFill>
              <a:srgbClr val="1B4528"/>
            </a:solidFill>
          </a:ln>
        </p:spPr>
        <p:txBody>
          <a:bodyPr wrap="square" lIns="36000" tIns="126000" rIns="36000" bIns="126000" rtlCol="0" anchor="ctr" anchorCtr="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Revenues from certain sectors</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(paragraph 63(a)-(d))</a:t>
            </a:r>
          </a:p>
        </p:txBody>
      </p:sp>
      <p:graphicFrame>
        <p:nvGraphicFramePr>
          <p:cNvPr id="11" name="Table 2">
            <a:extLst>
              <a:ext uri="{FF2B5EF4-FFF2-40B4-BE49-F238E27FC236}">
                <a16:creationId xmlns:a16="http://schemas.microsoft.com/office/drawing/2014/main" id="{A420AFF6-414E-4EC8-A668-F0BFECC8260A}"/>
              </a:ext>
            </a:extLst>
          </p:cNvPr>
          <p:cNvGraphicFramePr>
            <a:graphicFrameLocks noGrp="1"/>
          </p:cNvGraphicFramePr>
          <p:nvPr>
            <p:extLst>
              <p:ext uri="{D42A27DB-BD31-4B8C-83A1-F6EECF244321}">
                <p14:modId xmlns:p14="http://schemas.microsoft.com/office/powerpoint/2010/main" val="3025258478"/>
              </p:ext>
            </p:extLst>
          </p:nvPr>
        </p:nvGraphicFramePr>
        <p:xfrm>
          <a:off x="518599" y="2850303"/>
          <a:ext cx="7354374" cy="2896299"/>
        </p:xfrm>
        <a:graphic>
          <a:graphicData uri="http://schemas.openxmlformats.org/drawingml/2006/table">
            <a:tbl>
              <a:tblPr firstRow="1" firstCol="1">
                <a:tableStyleId>{2A488322-F2BA-4B5B-9748-0D474271808F}</a:tableStyleId>
              </a:tblPr>
              <a:tblGrid>
                <a:gridCol w="5708465">
                  <a:extLst>
                    <a:ext uri="{9D8B030D-6E8A-4147-A177-3AD203B41FA5}">
                      <a16:colId xmlns:a16="http://schemas.microsoft.com/office/drawing/2014/main" val="1902117154"/>
                    </a:ext>
                  </a:extLst>
                </a:gridCol>
                <a:gridCol w="1645909">
                  <a:extLst>
                    <a:ext uri="{9D8B030D-6E8A-4147-A177-3AD203B41FA5}">
                      <a16:colId xmlns:a16="http://schemas.microsoft.com/office/drawing/2014/main" val="1904521774"/>
                    </a:ext>
                  </a:extLst>
                </a:gridCol>
              </a:tblGrid>
              <a:tr h="413757">
                <a:tc>
                  <a:txBody>
                    <a:bodyPr/>
                    <a:lstStyle/>
                    <a:p>
                      <a:pPr algn="l"/>
                      <a:endParaRPr lang="da-DK" sz="900" b="0" kern="1200" spc="-10" noProof="0" dirty="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Revenue in </a:t>
                      </a:r>
                      <a:r>
                        <a:rPr lang="en-GB" sz="900" b="1" i="0" u="none" strike="noStrike" cap="none" baseline="0" dirty="0">
                          <a:solidFill>
                            <a:srgbClr val="2D55FF"/>
                          </a:solidFill>
                          <a:effectLst/>
                          <a:uFill>
                            <a:solidFill>
                              <a:prstClr val="black">
                                <a:alpha val="0"/>
                              </a:prstClr>
                            </a:solidFill>
                          </a:uFill>
                          <a:latin typeface="Calibri"/>
                          <a:ea typeface="Calibri"/>
                          <a:cs typeface="Calibri"/>
                        </a:rPr>
                        <a:t>[I</a:t>
                      </a:r>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nsert year</a:t>
                      </a:r>
                      <a:r>
                        <a:rPr lang="en-GB" sz="900" b="1" i="0" u="none" strike="noStrike" cap="none" baseline="0" dirty="0">
                          <a:solidFill>
                            <a:srgbClr val="2D55FF"/>
                          </a:solidFill>
                          <a:effectLst/>
                          <a:uFill>
                            <a:solidFill>
                              <a:prstClr val="black">
                                <a:alpha val="0"/>
                              </a:prstClr>
                            </a:solidFill>
                          </a:uFill>
                          <a:latin typeface="Calibri"/>
                          <a:ea typeface="Calibri"/>
                          <a:cs typeface="Calibri"/>
                        </a:rPr>
                        <a:t>]</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 </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2680761105"/>
                  </a:ext>
                </a:extLst>
              </a:tr>
              <a:tr h="413757">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Controversial weapons (anti-personnel mines, cluster munitions, chemical weapons and biological weapons)</a:t>
                      </a:r>
                      <a:endParaRPr lang="da-DK" sz="900" b="1"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[Enter revenues in DKK/EUR]</a:t>
                      </a:r>
                      <a:endParaRPr lang="da-DK" sz="900" b="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r h="413757">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Cultivation and/or production of tobacco</a:t>
                      </a:r>
                      <a:endParaRPr lang="da-DK" sz="900" b="1"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[Enter revenues in DKK/EUR]</a:t>
                      </a:r>
                      <a:endParaRPr lang="da-DK"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413757">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Fossil fuels: Coal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[Enter revenues in DKK/EUR]</a:t>
                      </a:r>
                      <a:endParaRPr lang="da-DK"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42156864"/>
                  </a:ext>
                </a:extLst>
              </a:tr>
              <a:tr h="413757">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Fossil fuels: Oil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[Enter revenues in DKK/EUR]</a:t>
                      </a:r>
                      <a:endParaRPr lang="da-DK"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197746340"/>
                  </a:ext>
                </a:extLst>
              </a:tr>
              <a:tr h="413757">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Fossil fuels: Gas/natural gas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[Enter revenues in DKK/EUR]</a:t>
                      </a:r>
                      <a:endParaRPr lang="da-DK"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2359221"/>
                  </a:ext>
                </a:extLst>
              </a:tr>
              <a:tr h="413757">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Chemical production for the manufacture of pesticides and other agrochemical products</a:t>
                      </a:r>
                      <a:endParaRPr lang="da-DK" sz="900" b="1"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[Enter revenues in DKK/EUR]</a:t>
                      </a:r>
                      <a:endParaRPr lang="da-DK"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84094391"/>
                  </a:ext>
                </a:extLst>
              </a:tr>
            </a:tbl>
          </a:graphicData>
        </a:graphic>
      </p:graphicFrame>
      <p:sp>
        <p:nvSpPr>
          <p:cNvPr id="4" name="Rectangle 2">
            <a:extLst>
              <a:ext uri="{FF2B5EF4-FFF2-40B4-BE49-F238E27FC236}">
                <a16:creationId xmlns:a16="http://schemas.microsoft.com/office/drawing/2014/main" id="{68E1EA8E-D20C-9290-04AB-2476B5D65892}"/>
              </a:ext>
            </a:extLst>
          </p:cNvPr>
          <p:cNvSpPr/>
          <p:nvPr/>
        </p:nvSpPr>
        <p:spPr>
          <a:xfrm>
            <a:off x="8169276" y="1015999"/>
            <a:ext cx="3622232" cy="2303273"/>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Defined terms</a:t>
            </a:r>
          </a:p>
          <a:p>
            <a:pPr algn="l">
              <a:lnSpc>
                <a:spcPct val="106000"/>
              </a:lnSpc>
            </a:pPr>
            <a:endParaRPr lang="da-DK" sz="900" b="1" spc="-10" dirty="0">
              <a:solidFill>
                <a:schemeClr val="tx2"/>
              </a:solidFill>
              <a:latin typeface="+mj-lt"/>
            </a:endParaRPr>
          </a:p>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Fossil fuels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63(c))</a:t>
            </a: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Your undertaking is involved in fossil fuel activities if you derive revenues from one or more of the following activities:</a:t>
            </a:r>
          </a:p>
          <a:p>
            <a:pPr marL="171450" indent="-171450" algn="l">
              <a:lnSpc>
                <a:spcPct val="106000"/>
              </a:lnSpc>
              <a:buFontTx/>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Exploration</a:t>
            </a:r>
          </a:p>
          <a:p>
            <a:pPr marL="171450" indent="-171450" algn="l">
              <a:lnSpc>
                <a:spcPct val="106000"/>
              </a:lnSpc>
              <a:buFontTx/>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Mining</a:t>
            </a:r>
          </a:p>
          <a:p>
            <a:pPr marL="171450" indent="-171450" algn="l">
              <a:lnSpc>
                <a:spcPct val="106000"/>
              </a:lnSpc>
              <a:buFontTx/>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Extraction </a:t>
            </a:r>
          </a:p>
          <a:p>
            <a:pPr marL="171450" indent="-171450" algn="l">
              <a:lnSpc>
                <a:spcPct val="106000"/>
              </a:lnSpc>
              <a:buFontTx/>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Production</a:t>
            </a:r>
          </a:p>
          <a:p>
            <a:pPr marL="171450" indent="-171450" algn="l">
              <a:lnSpc>
                <a:spcPct val="106000"/>
              </a:lnSpc>
              <a:buFontTx/>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Processing </a:t>
            </a:r>
          </a:p>
          <a:p>
            <a:pPr marL="171450" indent="-171450" algn="l">
              <a:lnSpc>
                <a:spcPct val="106000"/>
              </a:lnSpc>
              <a:buFontTx/>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Storage</a:t>
            </a:r>
          </a:p>
          <a:p>
            <a:pPr marL="171450" indent="-171450" algn="l">
              <a:lnSpc>
                <a:spcPct val="106000"/>
              </a:lnSpc>
              <a:buFontTx/>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Refining</a:t>
            </a:r>
          </a:p>
          <a:p>
            <a:pPr marL="171450" indent="-171450" algn="l">
              <a:lnSpc>
                <a:spcPct val="106000"/>
              </a:lnSpc>
              <a:buFontTx/>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Distribution (including transportation, storage and trading).</a:t>
            </a:r>
          </a:p>
          <a:p>
            <a:pPr algn="l">
              <a:lnSpc>
                <a:spcPct val="106000"/>
              </a:lnSpc>
            </a:pPr>
            <a:endParaRPr lang="da-DK" sz="900" spc="-10" dirty="0">
              <a:solidFill>
                <a:schemeClr val="tx2"/>
              </a:solidFill>
              <a:latin typeface="+mj-lt"/>
            </a:endParaRPr>
          </a:p>
          <a:p>
            <a:pPr algn="l">
              <a:lnSpc>
                <a:spcPct val="106000"/>
              </a:lnSpc>
            </a:pPr>
            <a:endParaRPr lang="da-DK" sz="900" spc="-10" dirty="0">
              <a:solidFill>
                <a:schemeClr val="tx2"/>
              </a:solidFill>
              <a:latin typeface="+mj-lt"/>
            </a:endParaRPr>
          </a:p>
          <a:p>
            <a:pPr algn="l">
              <a:lnSpc>
                <a:spcPct val="106000"/>
              </a:lnSpc>
            </a:pPr>
            <a:endParaRPr lang="da-DK" sz="900" b="1" spc="-10" dirty="0">
              <a:solidFill>
                <a:schemeClr val="tx2"/>
              </a:solidFill>
              <a:highlight>
                <a:srgbClr val="FFFF00"/>
              </a:highlight>
              <a:latin typeface="+mj-lt"/>
            </a:endParaRPr>
          </a:p>
        </p:txBody>
      </p:sp>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33258" y="1104042"/>
            <a:ext cx="257747" cy="232600"/>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0"/>
              </a:ext>
            </a:extLst>
          </p:cNvPr>
          <p:cNvSpPr>
            <a:spLocks noGrp="1"/>
          </p:cNvSpPr>
          <p:nvPr>
            <p:ph type="sldNum" sz="quarter" idx="12"/>
          </p:nvPr>
        </p:nvSpPr>
        <p:spPr/>
        <p:txBody>
          <a:bodyPr/>
          <a:lstStyle/>
          <a:p>
            <a:fld id="{5A0D23CF-C5A3-5445-819D-C647D180BB4B}" type="slidenum">
              <a:rPr lang="da-DK" smtClean="0"/>
              <a:t>38</a:t>
            </a:fld>
            <a:endParaRPr lang="da-DK"/>
          </a:p>
        </p:txBody>
      </p:sp>
    </p:spTree>
    <p:custDataLst>
      <p:tags r:id="rId1"/>
    </p:custDataLst>
    <p:extLst>
      <p:ext uri="{BB962C8B-B14F-4D97-AF65-F5344CB8AC3E}">
        <p14:creationId xmlns:p14="http://schemas.microsoft.com/office/powerpoint/2010/main" val="373981765"/>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sz="1000" b="1" i="0" u="none" strike="noStrike" cap="none" baseline="0" dirty="0">
                <a:solidFill>
                  <a:srgbClr val="5F7D69"/>
                </a:solidFill>
                <a:effectLst/>
                <a:uFill>
                  <a:solidFill>
                    <a:prstClr val="black">
                      <a:alpha val="0"/>
                    </a:prstClr>
                  </a:solidFill>
                </a:uFill>
                <a:latin typeface="IBM Plex Sans"/>
                <a:ea typeface="IBM Plex Sans"/>
                <a:cs typeface="IBM Plex Sans"/>
              </a:rPr>
              <a:t>CLICK TO INSERT NAME OF UNDERTAKING</a:t>
            </a:r>
          </a:p>
        </p:txBody>
      </p:sp>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52091"/>
          </a:xfrm>
        </p:spPr>
        <p:txBody>
          <a:bodyPr/>
          <a:lstStyle/>
          <a:p>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Exclusion from EU reference benchmarks (C8)</a:t>
            </a:r>
            <a:endParaRPr lang="da-DK" noProof="0" dirty="0"/>
          </a:p>
        </p:txBody>
      </p:sp>
      <p:sp>
        <p:nvSpPr>
          <p:cNvPr id="8" name="Rectangle 7">
            <a:extLst>
              <a:ext uri="{FF2B5EF4-FFF2-40B4-BE49-F238E27FC236}">
                <a16:creationId xmlns:a16="http://schemas.microsoft.com/office/drawing/2014/main" id="{BB025C9F-7660-F9B6-3803-368E6CE1E2A3}"/>
              </a:ext>
            </a:extLst>
          </p:cNvPr>
          <p:cNvSpPr/>
          <p:nvPr/>
        </p:nvSpPr>
        <p:spPr>
          <a:xfrm>
            <a:off x="518599" y="1016000"/>
            <a:ext cx="7354375" cy="82194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be filled in, if applicable,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cf. the Comprehensive Module. </a:t>
            </a:r>
          </a:p>
          <a:p>
            <a:pPr>
              <a:lnSpc>
                <a:spcPct val="106000"/>
              </a:lnSpc>
            </a:pPr>
            <a:endParaRPr lang="da-DK" sz="900" b="1" spc="-10" dirty="0">
              <a:solidFill>
                <a:schemeClr val="bg1"/>
              </a:solidFill>
            </a:endParaRPr>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If your undertaking’s revenue exceeds the thresholds in the table below, you shall disclose this information.</a:t>
            </a: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802" y="1104041"/>
            <a:ext cx="207455" cy="232601"/>
          </a:xfrm>
          <a:prstGeom prst="rect">
            <a:avLst/>
          </a:prstGeom>
        </p:spPr>
      </p:pic>
      <p:sp>
        <p:nvSpPr>
          <p:cNvPr id="12" name="TextBox 11">
            <a:extLst>
              <a:ext uri="{FF2B5EF4-FFF2-40B4-BE49-F238E27FC236}">
                <a16:creationId xmlns:a16="http://schemas.microsoft.com/office/drawing/2014/main" id="{F56C7941-CFB4-4B63-876D-46D5AA5808E5}"/>
              </a:ext>
            </a:extLst>
          </p:cNvPr>
          <p:cNvSpPr txBox="1"/>
          <p:nvPr/>
        </p:nvSpPr>
        <p:spPr>
          <a:xfrm>
            <a:off x="518598" y="1891446"/>
            <a:ext cx="7354375" cy="392960"/>
          </a:xfrm>
          <a:prstGeom prst="rect">
            <a:avLst/>
          </a:prstGeom>
          <a:solidFill>
            <a:srgbClr val="D1DAD4"/>
          </a:solidFill>
          <a:ln w="3175">
            <a:solidFill>
              <a:srgbClr val="1B4528"/>
            </a:solidFill>
          </a:ln>
        </p:spPr>
        <p:txBody>
          <a:bodyPr wrap="square" lIns="36000" tIns="126000" rIns="36000" bIns="126000" rtlCol="0" anchor="ctr" anchorCtr="0">
            <a:spAutoFit/>
          </a:bodyPr>
          <a:lstStyle/>
          <a:p>
            <a:pPr marL="0" marR="0" lvl="0" indent="0" algn="ctr" defTabSz="914400" rtl="0" eaLnBrk="1" fontAlgn="auto" latinLnBrk="0" hangingPunct="1">
              <a:lnSpc>
                <a:spcPct val="106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Exclusion from EU reference benchmarks aligned with the Paris Agreement</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(paragraphs 64, 241)</a:t>
            </a:r>
          </a:p>
        </p:txBody>
      </p:sp>
      <p:graphicFrame>
        <p:nvGraphicFramePr>
          <p:cNvPr id="11" name="Table 2">
            <a:extLst>
              <a:ext uri="{FF2B5EF4-FFF2-40B4-BE49-F238E27FC236}">
                <a16:creationId xmlns:a16="http://schemas.microsoft.com/office/drawing/2014/main" id="{A420AFF6-414E-4EC8-A668-F0BFECC8260A}"/>
              </a:ext>
            </a:extLst>
          </p:cNvPr>
          <p:cNvGraphicFramePr>
            <a:graphicFrameLocks noGrp="1"/>
          </p:cNvGraphicFramePr>
          <p:nvPr>
            <p:extLst>
              <p:ext uri="{D42A27DB-BD31-4B8C-83A1-F6EECF244321}">
                <p14:modId xmlns:p14="http://schemas.microsoft.com/office/powerpoint/2010/main" val="528226408"/>
              </p:ext>
            </p:extLst>
          </p:nvPr>
        </p:nvGraphicFramePr>
        <p:xfrm>
          <a:off x="518600" y="2283791"/>
          <a:ext cx="7354374" cy="3209363"/>
        </p:xfrm>
        <a:graphic>
          <a:graphicData uri="http://schemas.openxmlformats.org/drawingml/2006/table">
            <a:tbl>
              <a:tblPr firstRow="1" firstCol="1">
                <a:tableStyleId>{2A488322-F2BA-4B5B-9748-0D474271808F}</a:tableStyleId>
              </a:tblPr>
              <a:tblGrid>
                <a:gridCol w="4812353">
                  <a:extLst>
                    <a:ext uri="{9D8B030D-6E8A-4147-A177-3AD203B41FA5}">
                      <a16:colId xmlns:a16="http://schemas.microsoft.com/office/drawing/2014/main" val="1902117154"/>
                    </a:ext>
                  </a:extLst>
                </a:gridCol>
                <a:gridCol w="2542021">
                  <a:extLst>
                    <a:ext uri="{9D8B030D-6E8A-4147-A177-3AD203B41FA5}">
                      <a16:colId xmlns:a16="http://schemas.microsoft.com/office/drawing/2014/main" val="1904521774"/>
                    </a:ext>
                  </a:extLst>
                </a:gridCol>
              </a:tblGrid>
              <a:tr h="397675">
                <a:tc>
                  <a:txBody>
                    <a:bodyPr/>
                    <a:lstStyle/>
                    <a:p>
                      <a:pPr marL="0" algn="l" defTabSz="914400" rtl="0" eaLnBrk="1" latinLnBrk="0" hangingPunct="1">
                        <a:lnSpc>
                          <a:spcPct val="106000"/>
                        </a:lnSpc>
                      </a:pPr>
                      <a:endParaRPr lang="da-DK" sz="900" b="1" kern="1200" spc="-10" noProof="0" dirty="0">
                        <a:solidFill>
                          <a:schemeClr val="tx2"/>
                        </a:solidFill>
                        <a:latin typeface="+mj-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6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The undertaking exceeds the threshold</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2680761105"/>
                  </a:ext>
                </a:extLst>
              </a:tr>
              <a:tr h="702922">
                <a:tc>
                  <a:txBody>
                    <a:bodyPr/>
                    <a:lstStyle/>
                    <a:p>
                      <a:pPr marL="0" algn="l" defTabSz="914400" rtl="0" eaLnBrk="1" latinLnBrk="0" hangingPunct="1">
                        <a:lnSpc>
                          <a:spcPct val="106000"/>
                        </a:lnSpc>
                      </a:pPr>
                      <a:r>
                        <a:rPr lang="en-GB" sz="900" b="1" i="0" u="sng" strike="noStrike" cap="none" baseline="0">
                          <a:solidFill>
                            <a:srgbClr val="1B4528"/>
                          </a:solidFill>
                          <a:effectLst/>
                          <a:uFill>
                            <a:solidFill>
                              <a:srgbClr val="1B4528"/>
                            </a:solidFill>
                          </a:uFill>
                          <a:latin typeface="IBM Plex Sans"/>
                          <a:ea typeface="IBM Plex Sans"/>
                          <a:cs typeface="IBM Plex Sans"/>
                        </a:rPr>
                        <a:t>Hard coal and lignite </a:t>
                      </a:r>
                      <a:r>
                        <a:rPr lang="en-GB" sz="900" b="0" i="0" u="sng" strike="noStrike" cap="none" baseline="0">
                          <a:solidFill>
                            <a:srgbClr val="1B4528"/>
                          </a:solidFill>
                          <a:effectLst/>
                          <a:uFill>
                            <a:solidFill>
                              <a:srgbClr val="1B4528"/>
                            </a:solidFill>
                          </a:uFill>
                          <a:latin typeface="IBM Plex Sans"/>
                          <a:ea typeface="IBM Plex Sans"/>
                          <a:cs typeface="IBM Plex Sans"/>
                        </a:rPr>
                        <a:t>(241(a))</a:t>
                      </a:r>
                      <a:r>
                        <a:rPr lang="en-GB" sz="900" b="1" i="0" u="sng" strike="noStrike" cap="none" baseline="0">
                          <a:solidFill>
                            <a:srgbClr val="1B4528"/>
                          </a:solidFill>
                          <a:effectLst/>
                          <a:uFill>
                            <a:solidFill>
                              <a:srgbClr val="1B4528"/>
                            </a:solidFill>
                          </a:uFill>
                          <a:latin typeface="IBM Plex Sans"/>
                          <a:ea typeface="IBM Plex Sans"/>
                          <a:cs typeface="IBM Plex Sans"/>
                        </a:rPr>
                        <a:t>:</a:t>
                      </a:r>
                      <a:endParaRPr lang="da-DK" sz="900" b="0" u="sng" kern="1200" spc="-10">
                        <a:solidFill>
                          <a:schemeClr val="tx2"/>
                        </a:solidFill>
                        <a:latin typeface="+mj-lt"/>
                        <a:ea typeface="+mn-ea"/>
                        <a:cs typeface="+mn-cs"/>
                      </a:endParaRPr>
                    </a:p>
                    <a:p>
                      <a:pPr marL="0" algn="l" defTabSz="914400" rtl="0" eaLnBrk="1" latinLnBrk="0" hangingPunct="1">
                        <a:lnSpc>
                          <a:spcPct val="106000"/>
                        </a:lnSpc>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The undertaking derives </a:t>
                      </a:r>
                      <a:r>
                        <a:rPr lang="en-GB" sz="900" b="0" i="0" u="sng" strike="noStrike" cap="none" baseline="0">
                          <a:solidFill>
                            <a:srgbClr val="1B4528"/>
                          </a:solidFill>
                          <a:effectLst/>
                          <a:uFill>
                            <a:solidFill>
                              <a:srgbClr val="1B4528"/>
                            </a:solidFill>
                          </a:uFill>
                          <a:latin typeface="IBM Plex Sans"/>
                          <a:ea typeface="IBM Plex Sans"/>
                          <a:cs typeface="IBM Plex Sans"/>
                        </a:rPr>
                        <a:t>1%</a:t>
                      </a: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 or more of its revenues from the exploration, mining, extraction, distribution or refining of</a:t>
                      </a:r>
                      <a:r>
                        <a:rPr lang="en-GB" sz="900" b="0" i="0" u="sng" strike="noStrike" cap="none" baseline="0">
                          <a:solidFill>
                            <a:srgbClr val="1B4528"/>
                          </a:solidFill>
                          <a:effectLst/>
                          <a:uFill>
                            <a:solidFill>
                              <a:srgbClr val="1B4528"/>
                            </a:solidFill>
                          </a:uFill>
                          <a:latin typeface="IBM Plex Sans"/>
                          <a:ea typeface="IBM Plex Sans"/>
                          <a:cs typeface="IBM Plex Sans"/>
                        </a:rPr>
                        <a:t> hard coal and lignite</a:t>
                      </a:r>
                      <a:endParaRPr lang="da-DK" sz="900" b="0" u="sng" kern="1200" spc="-10" noProof="0">
                        <a:solidFill>
                          <a:schemeClr val="tx2"/>
                        </a:solidFill>
                        <a:latin typeface="+mj-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YES/NO]</a:t>
                      </a:r>
                      <a:endParaRPr lang="da-DK" sz="900" b="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r h="702922">
                <a:tc>
                  <a:txBody>
                    <a:bodyPr/>
                    <a:lstStyle/>
                    <a:p>
                      <a:pPr marL="0" algn="l" defTabSz="914400" rtl="0" eaLnBrk="1" latinLnBrk="0" hangingPunct="1">
                        <a:lnSpc>
                          <a:spcPct val="106000"/>
                        </a:lnSpc>
                      </a:pPr>
                      <a:r>
                        <a:rPr lang="en-GB" sz="900" b="1" i="0" u="sng" strike="noStrike" cap="none" baseline="0">
                          <a:solidFill>
                            <a:srgbClr val="1B4528"/>
                          </a:solidFill>
                          <a:effectLst/>
                          <a:uFill>
                            <a:solidFill>
                              <a:srgbClr val="1B4528"/>
                            </a:solidFill>
                          </a:uFill>
                          <a:latin typeface="IBM Plex Sans"/>
                          <a:ea typeface="IBM Plex Sans"/>
                          <a:cs typeface="IBM Plex Sans"/>
                        </a:rPr>
                        <a:t>Oil fuels </a:t>
                      </a:r>
                      <a:r>
                        <a:rPr lang="en-GB" sz="900" b="0" i="0" u="sng" strike="noStrike" cap="none" baseline="0">
                          <a:solidFill>
                            <a:srgbClr val="1B4528"/>
                          </a:solidFill>
                          <a:effectLst/>
                          <a:uFill>
                            <a:solidFill>
                              <a:srgbClr val="1B4528"/>
                            </a:solidFill>
                          </a:uFill>
                          <a:latin typeface="IBM Plex Sans"/>
                          <a:ea typeface="IBM Plex Sans"/>
                          <a:cs typeface="IBM Plex Sans"/>
                        </a:rPr>
                        <a:t>(241(b))</a:t>
                      </a:r>
                      <a:r>
                        <a:rPr lang="en-GB" sz="900" b="1" i="0" u="sng" strike="noStrike" cap="none" baseline="0">
                          <a:solidFill>
                            <a:srgbClr val="1B4528"/>
                          </a:solidFill>
                          <a:effectLst/>
                          <a:uFill>
                            <a:solidFill>
                              <a:srgbClr val="1B4528"/>
                            </a:solidFill>
                          </a:uFill>
                          <a:latin typeface="IBM Plex Sans"/>
                          <a:ea typeface="IBM Plex Sans"/>
                          <a:cs typeface="IBM Plex Sans"/>
                        </a:rPr>
                        <a:t>:</a:t>
                      </a:r>
                      <a:endParaRPr lang="da-DK" sz="900" b="0" u="sng" kern="1200" spc="-10">
                        <a:solidFill>
                          <a:schemeClr val="tx2"/>
                        </a:solidFill>
                        <a:latin typeface="+mj-lt"/>
                        <a:ea typeface="+mn-ea"/>
                        <a:cs typeface="+mn-cs"/>
                      </a:endParaRPr>
                    </a:p>
                    <a:p>
                      <a:pPr marL="0" algn="l" defTabSz="914400" rtl="0" eaLnBrk="1" latinLnBrk="0" hangingPunct="1">
                        <a:lnSpc>
                          <a:spcPct val="106000"/>
                        </a:lnSpc>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The undertaking derives </a:t>
                      </a:r>
                      <a:r>
                        <a:rPr lang="en-GB" sz="900" b="0" i="0" u="sng" strike="noStrike" cap="none" baseline="0">
                          <a:solidFill>
                            <a:srgbClr val="1B4528"/>
                          </a:solidFill>
                          <a:effectLst/>
                          <a:uFill>
                            <a:solidFill>
                              <a:srgbClr val="1B4528"/>
                            </a:solidFill>
                          </a:uFill>
                          <a:latin typeface="IBM Plex Sans"/>
                          <a:ea typeface="IBM Plex Sans"/>
                          <a:cs typeface="IBM Plex Sans"/>
                        </a:rPr>
                        <a:t>10%</a:t>
                      </a: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 or more of its revenues from the exploration, mining, extraction, distribution or refining of</a:t>
                      </a:r>
                      <a:r>
                        <a:rPr lang="en-GB" sz="900" b="0" i="0" u="sng" strike="noStrike" cap="none" baseline="0">
                          <a:solidFill>
                            <a:srgbClr val="1B4528"/>
                          </a:solidFill>
                          <a:effectLst/>
                          <a:uFill>
                            <a:solidFill>
                              <a:srgbClr val="1B4528"/>
                            </a:solidFill>
                          </a:uFill>
                          <a:latin typeface="IBM Plex Sans"/>
                          <a:ea typeface="IBM Plex Sans"/>
                          <a:cs typeface="IBM Plex Sans"/>
                        </a:rPr>
                        <a:t> oil fuels</a:t>
                      </a:r>
                      <a:endParaRPr lang="da-DK" sz="900" b="0" u="sng" kern="1200" spc="-10" noProof="0">
                        <a:solidFill>
                          <a:schemeClr val="tx2"/>
                        </a:solidFill>
                        <a:latin typeface="+mj-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YES/NO]</a:t>
                      </a:r>
                      <a:endParaRPr lang="da-DK" sz="900" b="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702922">
                <a:tc>
                  <a:txBody>
                    <a:bodyPr/>
                    <a:lstStyle/>
                    <a:p>
                      <a:pPr marL="0" algn="l" defTabSz="914400" rtl="0" eaLnBrk="1" latinLnBrk="0" hangingPunct="1">
                        <a:lnSpc>
                          <a:spcPct val="106000"/>
                        </a:lnSpc>
                      </a:pPr>
                      <a:r>
                        <a:rPr lang="en-GB" sz="900" b="1" i="0" u="sng" strike="noStrike" cap="none" baseline="0">
                          <a:solidFill>
                            <a:srgbClr val="1B4528"/>
                          </a:solidFill>
                          <a:effectLst/>
                          <a:uFill>
                            <a:solidFill>
                              <a:srgbClr val="1B4528"/>
                            </a:solidFill>
                          </a:uFill>
                          <a:latin typeface="IBM Plex Sans"/>
                          <a:ea typeface="IBM Plex Sans"/>
                          <a:cs typeface="IBM Plex Sans"/>
                        </a:rPr>
                        <a:t>Gaseous fuels </a:t>
                      </a:r>
                      <a:r>
                        <a:rPr lang="en-GB" sz="900" b="0" i="0" u="sng" strike="noStrike" cap="none" baseline="0">
                          <a:solidFill>
                            <a:srgbClr val="1B4528"/>
                          </a:solidFill>
                          <a:effectLst/>
                          <a:uFill>
                            <a:solidFill>
                              <a:srgbClr val="1B4528"/>
                            </a:solidFill>
                          </a:uFill>
                          <a:latin typeface="IBM Plex Sans"/>
                          <a:ea typeface="IBM Plex Sans"/>
                          <a:cs typeface="IBM Plex Sans"/>
                        </a:rPr>
                        <a:t>(241(c))</a:t>
                      </a:r>
                      <a:r>
                        <a:rPr lang="en-GB" sz="900" b="1" i="0" u="sng" strike="noStrike" cap="none" baseline="0">
                          <a:solidFill>
                            <a:srgbClr val="1B4528"/>
                          </a:solidFill>
                          <a:effectLst/>
                          <a:uFill>
                            <a:solidFill>
                              <a:srgbClr val="1B4528"/>
                            </a:solidFill>
                          </a:uFill>
                          <a:latin typeface="IBM Plex Sans"/>
                          <a:ea typeface="IBM Plex Sans"/>
                          <a:cs typeface="IBM Plex Sans"/>
                        </a:rPr>
                        <a:t>:</a:t>
                      </a:r>
                      <a:endParaRPr lang="da-DK" sz="900" b="0" u="sng" kern="1200" spc="-10">
                        <a:solidFill>
                          <a:schemeClr val="tx2"/>
                        </a:solidFill>
                        <a:latin typeface="+mj-lt"/>
                        <a:ea typeface="+mn-ea"/>
                        <a:cs typeface="+mn-cs"/>
                      </a:endParaRPr>
                    </a:p>
                    <a:p>
                      <a:pPr marL="0" algn="l" defTabSz="914400" rtl="0" eaLnBrk="1" latinLnBrk="0" hangingPunct="1">
                        <a:lnSpc>
                          <a:spcPct val="106000"/>
                        </a:lnSpc>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The undertaking derives </a:t>
                      </a:r>
                      <a:r>
                        <a:rPr lang="en-GB" sz="900" b="0" i="0" u="sng" strike="noStrike" cap="none" baseline="0">
                          <a:solidFill>
                            <a:srgbClr val="1B4528"/>
                          </a:solidFill>
                          <a:effectLst/>
                          <a:uFill>
                            <a:solidFill>
                              <a:srgbClr val="1B4528"/>
                            </a:solidFill>
                          </a:uFill>
                          <a:latin typeface="IBM Plex Sans"/>
                          <a:ea typeface="IBM Plex Sans"/>
                          <a:cs typeface="IBM Plex Sans"/>
                        </a:rPr>
                        <a:t>50%</a:t>
                      </a: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 or more of its revenues from the exploration, mining, extraction, distribution or refining of</a:t>
                      </a:r>
                      <a:r>
                        <a:rPr lang="en-GB" sz="900" b="0" i="0" u="sng" strike="noStrike" cap="none" baseline="0">
                          <a:solidFill>
                            <a:srgbClr val="1B4528"/>
                          </a:solidFill>
                          <a:effectLst/>
                          <a:uFill>
                            <a:solidFill>
                              <a:srgbClr val="1B4528"/>
                            </a:solidFill>
                          </a:uFill>
                          <a:latin typeface="IBM Plex Sans"/>
                          <a:ea typeface="IBM Plex Sans"/>
                          <a:cs typeface="IBM Plex Sans"/>
                        </a:rPr>
                        <a:t> gaseous fuels</a:t>
                      </a:r>
                      <a:endParaRPr lang="da-DK" sz="900" b="0" u="sng" kern="1200" spc="-10" noProof="0">
                        <a:solidFill>
                          <a:schemeClr val="tx2"/>
                        </a:solidFill>
                        <a:latin typeface="+mj-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YES/NO]</a:t>
                      </a:r>
                      <a:endParaRPr lang="da-DK" sz="900" b="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42156864"/>
                  </a:ext>
                </a:extLst>
              </a:tr>
              <a:tr h="702922">
                <a:tc>
                  <a:txBody>
                    <a:bodyPr/>
                    <a:lstStyle/>
                    <a:p>
                      <a:pPr marL="0" algn="l" defTabSz="914400" rtl="0" eaLnBrk="1" latinLnBrk="0" hangingPunct="1">
                        <a:lnSpc>
                          <a:spcPct val="106000"/>
                        </a:lnSpc>
                      </a:pPr>
                      <a:r>
                        <a:rPr lang="en-GB" sz="900" b="1" i="0" u="sng" strike="noStrike" cap="none" baseline="0">
                          <a:solidFill>
                            <a:srgbClr val="1B4528"/>
                          </a:solidFill>
                          <a:effectLst/>
                          <a:uFill>
                            <a:solidFill>
                              <a:srgbClr val="1B4528"/>
                            </a:solidFill>
                          </a:uFill>
                          <a:latin typeface="IBM Plex Sans"/>
                          <a:ea typeface="IBM Plex Sans"/>
                          <a:cs typeface="IBM Plex Sans"/>
                        </a:rPr>
                        <a:t>Electricity generation with a high GHG intensity </a:t>
                      </a:r>
                      <a:r>
                        <a:rPr lang="en-GB" sz="900" b="0" i="0" u="sng" strike="noStrike" cap="none" baseline="0">
                          <a:solidFill>
                            <a:srgbClr val="1B4528"/>
                          </a:solidFill>
                          <a:effectLst/>
                          <a:uFill>
                            <a:solidFill>
                              <a:srgbClr val="1B4528"/>
                            </a:solidFill>
                          </a:uFill>
                          <a:latin typeface="IBM Plex Sans"/>
                          <a:ea typeface="IBM Plex Sans"/>
                          <a:cs typeface="IBM Plex Sans"/>
                        </a:rPr>
                        <a:t>(241(d))</a:t>
                      </a:r>
                      <a:r>
                        <a:rPr lang="en-GB" sz="900" b="1" i="0" u="sng" strike="noStrike" cap="none" baseline="0">
                          <a:solidFill>
                            <a:srgbClr val="1B4528"/>
                          </a:solidFill>
                          <a:effectLst/>
                          <a:uFill>
                            <a:solidFill>
                              <a:srgbClr val="1B4528"/>
                            </a:solidFill>
                          </a:uFill>
                          <a:latin typeface="IBM Plex Sans"/>
                          <a:ea typeface="IBM Plex Sans"/>
                          <a:cs typeface="IBM Plex Sans"/>
                        </a:rPr>
                        <a:t>:</a:t>
                      </a:r>
                      <a:endParaRPr lang="da-DK" sz="900" b="0" u="sng" kern="1200" spc="-10">
                        <a:solidFill>
                          <a:schemeClr val="tx2"/>
                        </a:solidFill>
                        <a:latin typeface="+mj-lt"/>
                        <a:ea typeface="+mn-ea"/>
                        <a:cs typeface="+mn-cs"/>
                      </a:endParaRPr>
                    </a:p>
                    <a:p>
                      <a:pPr marL="0" algn="l" defTabSz="914400" rtl="0" eaLnBrk="1" latinLnBrk="0" hangingPunct="1">
                        <a:lnSpc>
                          <a:spcPct val="106000"/>
                        </a:lnSpc>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The undertaking derives </a:t>
                      </a:r>
                      <a:r>
                        <a:rPr lang="en-GB" sz="900" b="0" i="0" u="sng" strike="noStrike" cap="none" baseline="0">
                          <a:solidFill>
                            <a:srgbClr val="1B4528"/>
                          </a:solidFill>
                          <a:effectLst/>
                          <a:uFill>
                            <a:solidFill>
                              <a:srgbClr val="1B4528"/>
                            </a:solidFill>
                          </a:uFill>
                          <a:latin typeface="IBM Plex Sans"/>
                          <a:ea typeface="IBM Plex Sans"/>
                          <a:cs typeface="IBM Plex Sans"/>
                        </a:rPr>
                        <a:t>50% </a:t>
                      </a: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or more of its revenues from </a:t>
                      </a:r>
                      <a:r>
                        <a:rPr lang="en-GB" sz="900" b="0" i="0" u="sng" strike="noStrike" cap="none" baseline="0">
                          <a:solidFill>
                            <a:srgbClr val="1B4528"/>
                          </a:solidFill>
                          <a:effectLst/>
                          <a:uFill>
                            <a:solidFill>
                              <a:srgbClr val="1B4528"/>
                            </a:solidFill>
                          </a:uFill>
                          <a:latin typeface="IBM Plex Sans"/>
                          <a:ea typeface="IBM Plex Sans"/>
                          <a:cs typeface="IBM Plex Sans"/>
                        </a:rPr>
                        <a:t>electricity generation</a:t>
                      </a: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 with a greenhouse gas intensity of more than 100 g CO₂eq/kWh</a:t>
                      </a:r>
                      <a:endParaRPr lang="da-DK" sz="900" b="0" kern="1200" spc="-10" noProof="0">
                        <a:solidFill>
                          <a:schemeClr val="tx2"/>
                        </a:solidFill>
                        <a:latin typeface="+mj-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YES/NO]</a:t>
                      </a:r>
                      <a:endParaRPr lang="da-DK" sz="900" b="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197746340"/>
                  </a:ext>
                </a:extLst>
              </a:tr>
            </a:tbl>
          </a:graphicData>
        </a:graphic>
      </p:graphicFrame>
      <p:sp>
        <p:nvSpPr>
          <p:cNvPr id="4" name="Rectangle 2">
            <a:extLst>
              <a:ext uri="{FF2B5EF4-FFF2-40B4-BE49-F238E27FC236}">
                <a16:creationId xmlns:a16="http://schemas.microsoft.com/office/drawing/2014/main" id="{68E1EA8E-D20C-9290-04AB-2476B5D65892}"/>
              </a:ext>
            </a:extLst>
          </p:cNvPr>
          <p:cNvSpPr/>
          <p:nvPr/>
        </p:nvSpPr>
        <p:spPr>
          <a:xfrm>
            <a:off x="8169276" y="1015999"/>
            <a:ext cx="3622232" cy="2224912"/>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Defined terms</a:t>
            </a:r>
          </a:p>
          <a:p>
            <a:pPr algn="l">
              <a:lnSpc>
                <a:spcPct val="106000"/>
              </a:lnSpc>
            </a:pPr>
            <a:endParaRPr lang="da-DK" sz="900" b="1" kern="1200" spc="-10" noProof="0" dirty="0">
              <a:solidFill>
                <a:schemeClr val="tx2"/>
              </a:solidFill>
              <a:latin typeface="+mj-lt"/>
              <a:ea typeface="+mn-ea"/>
              <a:cs typeface="+mn-cs"/>
            </a:endParaRPr>
          </a:p>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EU reference benchmarks aligned with the Paris Agreement</a:t>
            </a:r>
            <a:endParaRPr lang="da-DK" sz="900" b="1" kern="1200" spc="-10" noProof="0" dirty="0">
              <a:solidFill>
                <a:schemeClr val="tx2"/>
              </a:solidFill>
              <a:latin typeface="+mn-lt"/>
              <a:ea typeface="+mn-ea"/>
              <a:cs typeface="+mn-cs"/>
            </a:endParaRP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To support compliance with the Paris Agreement, a number of thresholds have been adopted at the European level for the activities of undertakings that determine whether an undertaking’s activities are aligned with the Paris Agreement. </a:t>
            </a:r>
          </a:p>
          <a:p>
            <a:pPr algn="l">
              <a:lnSpc>
                <a:spcPct val="106000"/>
              </a:lnSpc>
            </a:pPr>
            <a:endParaRPr lang="da-DK" sz="900" spc="-10" dirty="0">
              <a:solidFill>
                <a:schemeClr val="tx2"/>
              </a:solidFill>
              <a:latin typeface="+mj-lt"/>
            </a:endParaRP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The EU benchmark makes it clear to the financial sector which undertakings it can collaborate with if it wants to comply with the Paris Agreement.</a:t>
            </a:r>
          </a:p>
          <a:p>
            <a:pPr algn="l">
              <a:lnSpc>
                <a:spcPct val="106000"/>
              </a:lnSpc>
            </a:pPr>
            <a:endParaRPr lang="da-DK" sz="900" spc="-10" dirty="0">
              <a:solidFill>
                <a:schemeClr val="tx2"/>
              </a:solidFill>
              <a:latin typeface="+mj-lt"/>
            </a:endParaRPr>
          </a:p>
          <a:p>
            <a:pPr algn="l">
              <a:lnSpc>
                <a:spcPct val="106000"/>
              </a:lnSpc>
            </a:pPr>
            <a:endParaRPr lang="da-DK" sz="900" spc="-10" dirty="0">
              <a:solidFill>
                <a:schemeClr val="tx2"/>
              </a:solidFill>
              <a:latin typeface="+mj-lt"/>
            </a:endParaRPr>
          </a:p>
        </p:txBody>
      </p:sp>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233258" y="1104042"/>
            <a:ext cx="257747" cy="232600"/>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0"/>
              </a:ext>
            </a:extLst>
          </p:cNvPr>
          <p:cNvSpPr>
            <a:spLocks noGrp="1"/>
          </p:cNvSpPr>
          <p:nvPr>
            <p:ph type="sldNum" sz="quarter" idx="12"/>
          </p:nvPr>
        </p:nvSpPr>
        <p:spPr/>
        <p:txBody>
          <a:bodyPr/>
          <a:lstStyle/>
          <a:p>
            <a:fld id="{5A0D23CF-C5A3-5445-819D-C647D180BB4B}" type="slidenum">
              <a:rPr lang="da-DK" smtClean="0"/>
              <a:t>39</a:t>
            </a:fld>
            <a:endParaRPr lang="da-DK"/>
          </a:p>
        </p:txBody>
      </p:sp>
    </p:spTree>
    <p:custDataLst>
      <p:tags r:id="rId1"/>
    </p:custDataLst>
    <p:extLst>
      <p:ext uri="{BB962C8B-B14F-4D97-AF65-F5344CB8AC3E}">
        <p14:creationId xmlns:p14="http://schemas.microsoft.com/office/powerpoint/2010/main" val="186718757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92A8525A-459C-C975-663E-23EF33D3BFBC}"/>
              </a:ext>
            </a:extLst>
          </p:cNvPr>
          <p:cNvSpPr>
            <a:spLocks noGrp="1"/>
          </p:cNvSpPr>
          <p:nvPr>
            <p:ph type="title"/>
          </p:nvPr>
        </p:nvSpPr>
        <p:spPr/>
        <p:txBody>
          <a:bodyPr/>
          <a:lstStyle/>
          <a:p>
            <a:r>
              <a:rPr lang="en-GB" sz="1100" b="1" i="0" u="none" strike="noStrike" cap="none" baseline="0">
                <a:solidFill>
                  <a:srgbClr val="FFFFFF"/>
                </a:solidFill>
                <a:effectLst/>
                <a:uFill>
                  <a:solidFill>
                    <a:prstClr val="black">
                      <a:alpha val="0"/>
                    </a:prstClr>
                  </a:solidFill>
                </a:uFill>
                <a:latin typeface="IBM Plex Sans"/>
                <a:ea typeface="IBM Plex Sans"/>
                <a:cs typeface="IBM Plex Sans"/>
              </a:rPr>
              <a:t>REPORT 20XX</a:t>
            </a:r>
            <a:br>
              <a:rPr sz="1100"/>
            </a:br>
            <a:endParaRPr lang="da-DK"/>
          </a:p>
        </p:txBody>
      </p:sp>
      <p:sp>
        <p:nvSpPr>
          <p:cNvPr id="4" name="Footer Placeholder 3">
            <a:extLst>
              <a:ext uri="{FF2B5EF4-FFF2-40B4-BE49-F238E27FC236}">
                <a16:creationId xmlns:a16="http://schemas.microsoft.com/office/drawing/2014/main" id="{734E8629-539E-87AE-7B49-CC26832ADCE2}"/>
              </a:ext>
            </a:extLst>
          </p:cNvPr>
          <p:cNvSpPr>
            <a:spLocks noGrp="1"/>
          </p:cNvSpPr>
          <p:nvPr>
            <p:ph type="ftr" sz="quarter" idx="15"/>
          </p:nvPr>
        </p:nvSpPr>
        <p:spPr>
          <a:xfrm>
            <a:off x="3503727" y="4971382"/>
            <a:ext cx="5176690" cy="281214"/>
          </a:xfrm>
        </p:spPr>
        <p:txBody>
          <a:bodyPr/>
          <a:lstStyle/>
          <a:p>
            <a:r>
              <a:rPr lang="en-GB" sz="1400" b="1" i="0" u="none" strike="noStrike" cap="none" baseline="0">
                <a:solidFill>
                  <a:srgbClr val="FFFFFF"/>
                </a:solidFill>
                <a:effectLst/>
                <a:uFill>
                  <a:solidFill>
                    <a:prstClr val="black">
                      <a:alpha val="0"/>
                    </a:prstClr>
                  </a:solidFill>
                </a:uFill>
                <a:latin typeface="IBM Plex Sans"/>
                <a:ea typeface="IBM Plex Sans"/>
                <a:cs typeface="IBM Plex Sans"/>
              </a:rPr>
              <a:t>CLICK TO INSERT NAME OF UNDERTAKING</a:t>
            </a:r>
          </a:p>
        </p:txBody>
      </p:sp>
    </p:spTree>
    <p:custDataLst>
      <p:tags r:id="rId1"/>
    </p:custDataLst>
    <p:extLst>
      <p:ext uri="{BB962C8B-B14F-4D97-AF65-F5344CB8AC3E}">
        <p14:creationId xmlns:p14="http://schemas.microsoft.com/office/powerpoint/2010/main" val="2428557781"/>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sz="1000" b="1" i="0" u="none" strike="noStrike" cap="none" baseline="0" dirty="0">
                <a:solidFill>
                  <a:srgbClr val="5F7D69"/>
                </a:solidFill>
                <a:effectLst/>
                <a:uFill>
                  <a:solidFill>
                    <a:prstClr val="black">
                      <a:alpha val="0"/>
                    </a:prstClr>
                  </a:solidFill>
                </a:uFill>
                <a:latin typeface="IBM Plex Sans"/>
                <a:ea typeface="IBM Plex Sans"/>
                <a:cs typeface="IBM Plex Sans"/>
              </a:rPr>
              <a:t>CLICK TO INSERT NAME OF UNDERTAKING</a:t>
            </a:r>
          </a:p>
        </p:txBody>
      </p:sp>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a:xfrm>
            <a:off x="518600" y="513927"/>
            <a:ext cx="11165400" cy="252091"/>
          </a:xfrm>
        </p:spPr>
        <p:txBody>
          <a:bodyPr/>
          <a:lstStyle/>
          <a:p>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Gender diversity ratio in the governance body (C9)</a:t>
            </a:r>
            <a:endParaRPr lang="da-DK" noProof="0" dirty="0"/>
          </a:p>
        </p:txBody>
      </p:sp>
      <p:sp>
        <p:nvSpPr>
          <p:cNvPr id="11" name="Rectangle 7">
            <a:extLst>
              <a:ext uri="{FF2B5EF4-FFF2-40B4-BE49-F238E27FC236}">
                <a16:creationId xmlns:a16="http://schemas.microsoft.com/office/drawing/2014/main" id="{4DFE388F-E363-7FAC-DDBA-25A279BF1076}"/>
              </a:ext>
            </a:extLst>
          </p:cNvPr>
          <p:cNvSpPr/>
          <p:nvPr/>
        </p:nvSpPr>
        <p:spPr>
          <a:xfrm>
            <a:off x="507999" y="1015999"/>
            <a:ext cx="7343772" cy="82164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be filled in, if applicable,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cf. the Comprehensive Module. </a:t>
            </a:r>
          </a:p>
          <a:p>
            <a:pPr>
              <a:lnSpc>
                <a:spcPct val="106000"/>
              </a:lnSpc>
            </a:pPr>
            <a:endParaRPr lang="da-DK" sz="900" spc="-10" dirty="0">
              <a:solidFill>
                <a:schemeClr val="bg1"/>
              </a:solidFill>
            </a:endParaRPr>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If your undertaking has a governance body, you shall provide information on the ratio of women to men in the highest governance body.</a:t>
            </a:r>
          </a:p>
          <a:p>
            <a:pPr>
              <a:lnSpc>
                <a:spcPct val="106000"/>
              </a:lnSpc>
            </a:pPr>
            <a:endParaRPr lang="da-DK" sz="900" spc="-10" dirty="0">
              <a:solidFill>
                <a:schemeClr val="bg1"/>
              </a:solidFill>
            </a:endParaRPr>
          </a:p>
          <a:p>
            <a:pPr>
              <a:lnSpc>
                <a:spcPct val="106000"/>
              </a:lnSpc>
            </a:pPr>
            <a:endParaRPr lang="da-DK" sz="900" spc="-10" dirty="0">
              <a:solidFill>
                <a:schemeClr val="bg1"/>
              </a:solidFill>
            </a:endParaRPr>
          </a:p>
          <a:p>
            <a:pPr>
              <a:lnSpc>
                <a:spcPct val="106000"/>
              </a:lnSpc>
            </a:pPr>
            <a:endParaRPr lang="da-DK" sz="900" spc="-10" dirty="0">
              <a:solidFill>
                <a:schemeClr val="bg1"/>
              </a:solidFill>
            </a:endParaRPr>
          </a:p>
          <a:p>
            <a:pPr>
              <a:lnSpc>
                <a:spcPct val="106000"/>
              </a:lnSpc>
            </a:pPr>
            <a:endParaRPr lang="da-DK" sz="900" spc="-10" dirty="0">
              <a:solidFill>
                <a:schemeClr val="bg1"/>
              </a:solidFill>
            </a:endParaRPr>
          </a:p>
        </p:txBody>
      </p:sp>
      <p:pic>
        <p:nvPicPr>
          <p:cNvPr id="14" name="Graphic 13">
            <a:extLst>
              <a:ext uri="{FF2B5EF4-FFF2-40B4-BE49-F238E27FC236}">
                <a16:creationId xmlns:a16="http://schemas.microsoft.com/office/drawing/2014/main" id="{3B84A967-CBF4-6B29-406D-7AE11E6574E2}"/>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1095978"/>
            <a:ext cx="207455" cy="232601"/>
          </a:xfrm>
          <a:prstGeom prst="rect">
            <a:avLst/>
          </a:prstGeom>
        </p:spPr>
      </p:pic>
      <p:sp>
        <p:nvSpPr>
          <p:cNvPr id="13" name="TextBox 12">
            <a:extLst>
              <a:ext uri="{FF2B5EF4-FFF2-40B4-BE49-F238E27FC236}">
                <a16:creationId xmlns:a16="http://schemas.microsoft.com/office/drawing/2014/main" id="{59AE1A00-1E39-448E-B592-649C817D9D12}"/>
              </a:ext>
            </a:extLst>
          </p:cNvPr>
          <p:cNvSpPr txBox="1"/>
          <p:nvPr/>
        </p:nvSpPr>
        <p:spPr>
          <a:xfrm>
            <a:off x="500375" y="1939323"/>
            <a:ext cx="5709071" cy="574718"/>
          </a:xfrm>
          <a:prstGeom prst="rect">
            <a:avLst/>
          </a:prstGeom>
          <a:solidFill>
            <a:srgbClr val="D1DAD4"/>
          </a:solidFill>
          <a:ln w="6350">
            <a:solidFill>
              <a:srgbClr val="1B4528"/>
            </a:solidFill>
          </a:ln>
        </p:spPr>
        <p:txBody>
          <a:bodyPr wrap="square" lIns="36000" tIns="216000" rIns="36000" bIns="21600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The gender diversity ratio in the governance body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65)</a:t>
            </a:r>
          </a:p>
        </p:txBody>
      </p:sp>
      <p:graphicFrame>
        <p:nvGraphicFramePr>
          <p:cNvPr id="8" name="Table 7">
            <a:extLst>
              <a:ext uri="{FF2B5EF4-FFF2-40B4-BE49-F238E27FC236}">
                <a16:creationId xmlns:a16="http://schemas.microsoft.com/office/drawing/2014/main" id="{93255C96-A783-191D-6874-59444594070E}"/>
              </a:ext>
            </a:extLst>
          </p:cNvPr>
          <p:cNvGraphicFramePr>
            <a:graphicFrameLocks noGrp="1"/>
          </p:cNvGraphicFramePr>
          <p:nvPr>
            <p:extLst>
              <p:ext uri="{D42A27DB-BD31-4B8C-83A1-F6EECF244321}">
                <p14:modId xmlns:p14="http://schemas.microsoft.com/office/powerpoint/2010/main" val="529177786"/>
              </p:ext>
            </p:extLst>
          </p:nvPr>
        </p:nvGraphicFramePr>
        <p:xfrm>
          <a:off x="6213048" y="1940710"/>
          <a:ext cx="1642325" cy="576000"/>
        </p:xfrm>
        <a:graphic>
          <a:graphicData uri="http://schemas.openxmlformats.org/drawingml/2006/table">
            <a:tbl>
              <a:tblPr firstRow="1" firstCol="1">
                <a:tableStyleId>{2A488322-F2BA-4B5B-9748-0D474271808F}</a:tableStyleId>
              </a:tblPr>
              <a:tblGrid>
                <a:gridCol w="1642325">
                  <a:extLst>
                    <a:ext uri="{9D8B030D-6E8A-4147-A177-3AD203B41FA5}">
                      <a16:colId xmlns:a16="http://schemas.microsoft.com/office/drawing/2014/main" val="2119413191"/>
                    </a:ext>
                  </a:extLst>
                </a:gridCol>
              </a:tblGrid>
              <a:tr h="288000">
                <a:tc>
                  <a:txBody>
                    <a:bodyPr/>
                    <a:lstStyle/>
                    <a:p>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Year </a:t>
                      </a:r>
                      <a:r>
                        <a:rPr lang="en-GB" sz="900" b="1" i="0" u="none" strike="noStrike" cap="none" baseline="0" dirty="0">
                          <a:solidFill>
                            <a:srgbClr val="2D55FF"/>
                          </a:solidFill>
                          <a:effectLst/>
                          <a:uFill>
                            <a:solidFill>
                              <a:prstClr val="black">
                                <a:alpha val="0"/>
                              </a:prstClr>
                            </a:solidFill>
                          </a:uFill>
                          <a:latin typeface="Calibri"/>
                          <a:ea typeface="Calibri"/>
                          <a:cs typeface="Calibri"/>
                        </a:rPr>
                        <a:t>[I</a:t>
                      </a:r>
                      <a:r>
                        <a:rPr lang="en-GB" sz="900" b="1" i="0" u="none" strike="noStrike" cap="none" baseline="0" dirty="0">
                          <a:solidFill>
                            <a:srgbClr val="2D55FF"/>
                          </a:solidFill>
                          <a:effectLst/>
                          <a:uFill>
                            <a:solidFill>
                              <a:prstClr val="black">
                                <a:alpha val="0"/>
                              </a:prstClr>
                            </a:solidFill>
                          </a:uFill>
                          <a:latin typeface="IBM Plex Sans"/>
                          <a:ea typeface="IBM Plex Sans"/>
                          <a:cs typeface="IBM Plex Sans"/>
                        </a:rPr>
                        <a:t>nsert year</a:t>
                      </a:r>
                      <a:r>
                        <a:rPr lang="en-GB" sz="900" b="1" i="0" u="none" strike="noStrike" cap="none" baseline="0" dirty="0">
                          <a:solidFill>
                            <a:srgbClr val="2D55FF"/>
                          </a:solidFill>
                          <a:effectLst/>
                          <a:uFill>
                            <a:solidFill>
                              <a:prstClr val="black">
                                <a:alpha val="0"/>
                              </a:prstClr>
                            </a:solidFill>
                          </a:uFill>
                          <a:latin typeface="Calibri"/>
                          <a:ea typeface="Calibri"/>
                          <a:cs typeface="Calibri"/>
                        </a:rPr>
                        <a:t>]</a:t>
                      </a:r>
                      <a:endParaRPr lang="da-DK" sz="900" b="1" noProof="0" dirty="0">
                        <a:solidFill>
                          <a:srgbClr val="2D55FF"/>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288000">
                <a:tc>
                  <a:txBody>
                    <a:bodyPr/>
                    <a:lstStyle/>
                    <a:p>
                      <a:pPr algn="ct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number]</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977038530"/>
                  </a:ext>
                </a:extLst>
              </a:tr>
            </a:tbl>
          </a:graphicData>
        </a:graphic>
      </p:graphicFrame>
      <p:sp>
        <p:nvSpPr>
          <p:cNvPr id="22" name="Rectangle 21">
            <a:extLst>
              <a:ext uri="{FF2B5EF4-FFF2-40B4-BE49-F238E27FC236}">
                <a16:creationId xmlns:a16="http://schemas.microsoft.com/office/drawing/2014/main" id="{5D563187-F5D8-B9A2-2897-4386D5CEDEA2}"/>
              </a:ext>
            </a:extLst>
          </p:cNvPr>
          <p:cNvSpPr/>
          <p:nvPr/>
        </p:nvSpPr>
        <p:spPr>
          <a:xfrm>
            <a:off x="507995" y="2615218"/>
            <a:ext cx="7343776" cy="2240246"/>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Guidance on how to fill in disclosure </a:t>
            </a:r>
          </a:p>
          <a:p>
            <a:pPr algn="l">
              <a:lnSpc>
                <a:spcPct val="106000"/>
              </a:lnSpc>
            </a:pPr>
            <a:endParaRPr lang="da-DK" sz="900" spc="-10" dirty="0">
              <a:solidFill>
                <a:schemeClr val="tx2"/>
              </a:solidFill>
            </a:endParaRPr>
          </a:p>
          <a:p>
            <a:pPr algn="l"/>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You shall use the formula below to calculate the female-to-male ratio in the highest governance body (paragraph 243).</a:t>
            </a:r>
            <a:r>
              <a:rPr lang="en-GB" sz="900" b="0" i="1" u="none" strike="noStrike" cap="none" baseline="0" dirty="0">
                <a:solidFill>
                  <a:srgbClr val="1B4528"/>
                </a:solidFill>
                <a:effectLst/>
                <a:uFill>
                  <a:solidFill>
                    <a:prstClr val="black">
                      <a:alpha val="0"/>
                    </a:prstClr>
                  </a:solidFill>
                </a:uFill>
                <a:latin typeface="IBM Plex Sans"/>
                <a:ea typeface="IBM Plex Sans"/>
                <a:cs typeface="IBM Plex Sans"/>
              </a:rPr>
              <a:t> </a:t>
            </a:r>
          </a:p>
          <a:p>
            <a:pPr algn="l">
              <a:lnSpc>
                <a:spcPct val="106000"/>
              </a:lnSpc>
            </a:pPr>
            <a:endParaRPr lang="da-DK" sz="900" spc="-10" dirty="0">
              <a:solidFill>
                <a:schemeClr val="tx2"/>
              </a:solidFill>
            </a:endParaRPr>
          </a:p>
          <a:p>
            <a:pPr marL="171450" indent="-171450" algn="l">
              <a:lnSpc>
                <a:spcPct val="106000"/>
              </a:lnSpc>
              <a:buFontTx/>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If the result is a number </a:t>
            </a:r>
            <a:r>
              <a:rPr lang="en-GB" sz="900" b="0" i="0" u="sng" strike="noStrike" cap="none" baseline="0" dirty="0">
                <a:solidFill>
                  <a:srgbClr val="1B4528"/>
                </a:solidFill>
                <a:effectLst/>
                <a:uFill>
                  <a:solidFill>
                    <a:srgbClr val="1B4528"/>
                  </a:solidFill>
                </a:uFill>
                <a:latin typeface="IBM Plex Sans"/>
                <a:ea typeface="IBM Plex Sans"/>
                <a:cs typeface="IBM Plex Sans"/>
              </a:rPr>
              <a:t>below</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1, this means that your undertaking has more men than women in the highest governance body.</a:t>
            </a:r>
          </a:p>
          <a:p>
            <a:pPr marL="171450" indent="-171450" algn="l">
              <a:lnSpc>
                <a:spcPct val="106000"/>
              </a:lnSpc>
              <a:buFontTx/>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If the result is a number </a:t>
            </a:r>
            <a:r>
              <a:rPr lang="en-GB" sz="900" b="0" i="0" u="sng" strike="noStrike" cap="none" baseline="0" dirty="0">
                <a:solidFill>
                  <a:srgbClr val="1B4528"/>
                </a:solidFill>
                <a:effectLst/>
                <a:uFill>
                  <a:solidFill>
                    <a:srgbClr val="1B4528"/>
                  </a:solidFill>
                </a:uFill>
                <a:latin typeface="IBM Plex Sans"/>
                <a:ea typeface="IBM Plex Sans"/>
                <a:cs typeface="IBM Plex Sans"/>
              </a:rPr>
              <a:t>above</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1, this means that your undertaking has more women than men in the highest governance body. </a:t>
            </a:r>
          </a:p>
          <a:p>
            <a:pPr marL="171450" indent="-171450" algn="l">
              <a:lnSpc>
                <a:spcPct val="106000"/>
              </a:lnSpc>
              <a:buFontTx/>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If the result is 1, it means that there are equal numbers of women and men in the highest governance body.</a:t>
            </a:r>
            <a:endParaRPr lang="da-DK" sz="900" spc="-10" dirty="0">
              <a:solidFill>
                <a:schemeClr val="tx2"/>
              </a:solidFill>
            </a:endParaRPr>
          </a:p>
          <a:p>
            <a:pPr algn="l">
              <a:lnSpc>
                <a:spcPct val="106000"/>
              </a:lnSpc>
            </a:pPr>
            <a:endParaRPr lang="da-DK" sz="900" spc="-10" dirty="0">
              <a:solidFill>
                <a:schemeClr val="tx2"/>
              </a:solidFill>
            </a:endParaRPr>
          </a:p>
          <a:p>
            <a:pPr algn="l">
              <a:lnSpc>
                <a:spcPct val="106000"/>
              </a:lnSpc>
            </a:pPr>
            <a:endParaRPr lang="da-DK" sz="900" spc="-10" dirty="0">
              <a:solidFill>
                <a:schemeClr val="tx2"/>
              </a:solidFill>
            </a:endParaRPr>
          </a:p>
        </p:txBody>
      </p:sp>
      <p:pic>
        <p:nvPicPr>
          <p:cNvPr id="25" name="Graphic 24">
            <a:extLst>
              <a:ext uri="{FF2B5EF4-FFF2-40B4-BE49-F238E27FC236}">
                <a16:creationId xmlns:a16="http://schemas.microsoft.com/office/drawing/2014/main" id="{C2BD25EE-56FF-0361-F19C-6A2350B391D2}"/>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1801" y="2680342"/>
            <a:ext cx="207455" cy="232601"/>
          </a:xfrm>
          <a:prstGeom prst="rect">
            <a:avLst/>
          </a:prstGeom>
        </p:spPr>
      </p:pic>
      <p:graphicFrame>
        <p:nvGraphicFramePr>
          <p:cNvPr id="15" name="Table 11">
            <a:extLst>
              <a:ext uri="{FF2B5EF4-FFF2-40B4-BE49-F238E27FC236}">
                <a16:creationId xmlns:a16="http://schemas.microsoft.com/office/drawing/2014/main" id="{2C4F2E92-4ABA-4AB2-BAC3-B8386505FB0E}"/>
              </a:ext>
            </a:extLst>
          </p:cNvPr>
          <p:cNvGraphicFramePr>
            <a:graphicFrameLocks noGrp="1"/>
          </p:cNvGraphicFramePr>
          <p:nvPr>
            <p:extLst>
              <p:ext uri="{D42A27DB-BD31-4B8C-83A1-F6EECF244321}">
                <p14:modId xmlns:p14="http://schemas.microsoft.com/office/powerpoint/2010/main" val="1747676281"/>
              </p:ext>
            </p:extLst>
          </p:nvPr>
        </p:nvGraphicFramePr>
        <p:xfrm>
          <a:off x="809256" y="4110971"/>
          <a:ext cx="3647404" cy="457200"/>
        </p:xfrm>
        <a:graphic>
          <a:graphicData uri="http://schemas.openxmlformats.org/drawingml/2006/table">
            <a:tbl>
              <a:tblPr firstRow="1" firstCol="1" bandRow="1">
                <a:tableStyleId>{5C22544A-7EE6-4342-B048-85BDC9FD1C3A}</a:tableStyleId>
              </a:tblPr>
              <a:tblGrid>
                <a:gridCol w="3647404">
                  <a:extLst>
                    <a:ext uri="{9D8B030D-6E8A-4147-A177-3AD203B41FA5}">
                      <a16:colId xmlns:a16="http://schemas.microsoft.com/office/drawing/2014/main" val="1369390912"/>
                    </a:ext>
                  </a:extLst>
                </a:gridCol>
              </a:tblGrid>
              <a:tr h="149013">
                <a:tc>
                  <a:txBody>
                    <a:bodyPr/>
                    <a:lstStyle/>
                    <a:p>
                      <a:pPr algn="ctr"/>
                      <a:r>
                        <a:rPr lang="en-GB" sz="900" b="0" i="1" u="none" strike="noStrike" cap="none" baseline="0" dirty="0">
                          <a:solidFill>
                            <a:srgbClr val="1B4528"/>
                          </a:solidFill>
                          <a:effectLst/>
                          <a:uFill>
                            <a:solidFill>
                              <a:prstClr val="black">
                                <a:alpha val="0"/>
                              </a:prstClr>
                            </a:solidFill>
                          </a:uFill>
                          <a:latin typeface="+mn-lt"/>
                          <a:ea typeface="+mn-ea"/>
                          <a:cs typeface="IBM Plex Sans"/>
                        </a:rPr>
                        <a:t>Number of </a:t>
                      </a:r>
                      <a:r>
                        <a:rPr lang="en-GB" sz="900" b="1" i="1" u="none" strike="noStrike" cap="none" baseline="0" dirty="0">
                          <a:solidFill>
                            <a:srgbClr val="1B4528"/>
                          </a:solidFill>
                          <a:effectLst/>
                          <a:uFill>
                            <a:solidFill>
                              <a:prstClr val="black">
                                <a:alpha val="0"/>
                              </a:prstClr>
                            </a:solidFill>
                          </a:uFill>
                          <a:latin typeface="+mn-lt"/>
                          <a:ea typeface="+mn-ea"/>
                          <a:cs typeface="IBM Plex Sans"/>
                        </a:rPr>
                        <a:t>women</a:t>
                      </a:r>
                      <a:r>
                        <a:rPr lang="en-GB" sz="900" b="0" i="1" u="none" strike="noStrike" cap="none" baseline="0" dirty="0">
                          <a:solidFill>
                            <a:srgbClr val="1B4528"/>
                          </a:solidFill>
                          <a:effectLst/>
                          <a:uFill>
                            <a:solidFill>
                              <a:prstClr val="black">
                                <a:alpha val="0"/>
                              </a:prstClr>
                            </a:solidFill>
                          </a:uFill>
                          <a:latin typeface="+mn-lt"/>
                          <a:ea typeface="+mn-ea"/>
                          <a:cs typeface="IBM Plex Sans"/>
                        </a:rPr>
                        <a:t> in the highest governance body</a:t>
                      </a:r>
                      <a:endParaRPr lang="en-GB" sz="900" b="0" i="1" dirty="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1B4528"/>
                      </a:solidFill>
                      <a:prstDash val="solid"/>
                      <a:round/>
                      <a:headEnd type="none" w="med" len="med"/>
                      <a:tailEnd type="none" w="med" len="med"/>
                    </a:lnB>
                    <a:lnTlToBr w="12700" cmpd="sng">
                      <a:noFill/>
                      <a:prstDash val="solid"/>
                    </a:lnTlToBr>
                    <a:lnBlToTr w="12700" cmpd="sng">
                      <a:noFill/>
                      <a:prstDash val="solid"/>
                    </a:lnBlToTr>
                    <a:solidFill>
                      <a:srgbClr val="D1DAD4"/>
                    </a:solidFill>
                  </a:tcPr>
                </a:tc>
                <a:extLst>
                  <a:ext uri="{0D108BD9-81ED-4DB2-BD59-A6C34878D82A}">
                    <a16:rowId xmlns:a16="http://schemas.microsoft.com/office/drawing/2014/main" val="3458230441"/>
                  </a:ext>
                </a:extLst>
              </a:tr>
              <a:tr h="149013">
                <a:tc>
                  <a:txBody>
                    <a:bodyPr/>
                    <a:lstStyle/>
                    <a:p>
                      <a:pPr algn="ctr"/>
                      <a:r>
                        <a:rPr lang="en-GB" sz="900" b="0" i="1" u="none" strike="noStrike" cap="none" baseline="0" dirty="0">
                          <a:solidFill>
                            <a:srgbClr val="1B4528"/>
                          </a:solidFill>
                          <a:effectLst/>
                          <a:uFill>
                            <a:solidFill>
                              <a:prstClr val="black">
                                <a:alpha val="0"/>
                              </a:prstClr>
                            </a:solidFill>
                          </a:uFill>
                          <a:latin typeface="+mn-lt"/>
                          <a:ea typeface="+mn-ea"/>
                          <a:cs typeface="IBM Plex Sans"/>
                        </a:rPr>
                        <a:t>Number of </a:t>
                      </a:r>
                      <a:r>
                        <a:rPr lang="en-GB" sz="900" b="1" i="1" u="none" strike="noStrike" cap="none" baseline="0" dirty="0">
                          <a:solidFill>
                            <a:srgbClr val="1B4528"/>
                          </a:solidFill>
                          <a:effectLst/>
                          <a:uFill>
                            <a:solidFill>
                              <a:prstClr val="black">
                                <a:alpha val="0"/>
                              </a:prstClr>
                            </a:solidFill>
                          </a:uFill>
                          <a:latin typeface="+mn-lt"/>
                          <a:ea typeface="+mn-ea"/>
                          <a:cs typeface="IBM Plex Sans"/>
                        </a:rPr>
                        <a:t>men</a:t>
                      </a:r>
                      <a:r>
                        <a:rPr lang="en-GB" sz="900" b="0" i="1" u="none" strike="noStrike" cap="none" baseline="0" dirty="0">
                          <a:solidFill>
                            <a:srgbClr val="1B4528"/>
                          </a:solidFill>
                          <a:effectLst/>
                          <a:uFill>
                            <a:solidFill>
                              <a:prstClr val="black">
                                <a:alpha val="0"/>
                              </a:prstClr>
                            </a:solidFill>
                          </a:uFill>
                          <a:latin typeface="+mn-lt"/>
                          <a:ea typeface="+mn-ea"/>
                          <a:cs typeface="IBM Plex Sans"/>
                        </a:rPr>
                        <a:t> in the highest governance body</a:t>
                      </a:r>
                      <a:endParaRPr lang="da-DK" sz="900" b="0" i="1" noProof="0" dirty="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1B452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1DAD4"/>
                    </a:solidFill>
                  </a:tcPr>
                </a:tc>
                <a:extLst>
                  <a:ext uri="{0D108BD9-81ED-4DB2-BD59-A6C34878D82A}">
                    <a16:rowId xmlns:a16="http://schemas.microsoft.com/office/drawing/2014/main" val="3871965723"/>
                  </a:ext>
                </a:extLst>
              </a:tr>
            </a:tbl>
          </a:graphicData>
        </a:graphic>
      </p:graphicFrame>
      <p:sp>
        <p:nvSpPr>
          <p:cNvPr id="16" name="TextBox 15">
            <a:extLst>
              <a:ext uri="{FF2B5EF4-FFF2-40B4-BE49-F238E27FC236}">
                <a16:creationId xmlns:a16="http://schemas.microsoft.com/office/drawing/2014/main" id="{9A6076F1-8487-4AE4-BE7B-620527E9FFA3}"/>
              </a:ext>
            </a:extLst>
          </p:cNvPr>
          <p:cNvSpPr txBox="1"/>
          <p:nvPr/>
        </p:nvSpPr>
        <p:spPr>
          <a:xfrm>
            <a:off x="4483274" y="4144811"/>
            <a:ext cx="3368497" cy="392960"/>
          </a:xfrm>
          <a:prstGeom prst="rect">
            <a:avLst/>
          </a:prstGeom>
          <a:solidFill>
            <a:srgbClr val="D1DAD4"/>
          </a:solidFill>
          <a:ln w="6350">
            <a:noFill/>
          </a:ln>
        </p:spPr>
        <p:txBody>
          <a:bodyPr wrap="square" lIns="108000" tIns="126000" rIns="36000" bIns="126000" rtlCol="0">
            <a:spAutoFit/>
          </a:bodyPr>
          <a:lstStyle/>
          <a:p>
            <a:pPr algn="l"/>
            <a:r>
              <a:rPr lang="en-GB" sz="900" b="0" i="1" u="none" strike="noStrike" cap="none" baseline="0" dirty="0">
                <a:solidFill>
                  <a:srgbClr val="1B4528"/>
                </a:solidFill>
                <a:effectLst/>
                <a:uFill>
                  <a:solidFill>
                    <a:prstClr val="black">
                      <a:alpha val="0"/>
                    </a:prstClr>
                  </a:solidFill>
                </a:uFill>
                <a:latin typeface="IBM Plex Sans"/>
                <a:ea typeface="IBM Plex Sans"/>
                <a:cs typeface="IBM Plex Sans"/>
              </a:rPr>
              <a:t>= </a:t>
            </a:r>
            <a:r>
              <a:rPr lang="hr-HR" sz="900" b="0" i="1" u="none" strike="noStrike" cap="none" baseline="0" dirty="0">
                <a:solidFill>
                  <a:srgbClr val="1B4528"/>
                </a:solidFill>
                <a:effectLst/>
                <a:uFill>
                  <a:solidFill>
                    <a:prstClr val="black">
                      <a:alpha val="0"/>
                    </a:prstClr>
                  </a:solidFill>
                </a:uFill>
                <a:latin typeface="IBM Plex Sans"/>
                <a:ea typeface="IBM Plex Sans"/>
                <a:cs typeface="IBM Plex Sans"/>
              </a:rPr>
              <a:t> </a:t>
            </a:r>
            <a:r>
              <a:rPr lang="en-GB" sz="900" b="0" i="1" u="none" strike="noStrike" cap="none" baseline="0" dirty="0">
                <a:solidFill>
                  <a:srgbClr val="1B4528"/>
                </a:solidFill>
                <a:effectLst/>
                <a:uFill>
                  <a:solidFill>
                    <a:prstClr val="black">
                      <a:alpha val="0"/>
                    </a:prstClr>
                  </a:solidFill>
                </a:uFill>
                <a:latin typeface="IBM Plex Sans"/>
                <a:ea typeface="IBM Plex Sans"/>
                <a:cs typeface="IBM Plex Sans"/>
              </a:rPr>
              <a:t>Female-to-male ratio in the highest governance body </a:t>
            </a:r>
          </a:p>
        </p:txBody>
      </p:sp>
      <p:sp>
        <p:nvSpPr>
          <p:cNvPr id="10" name="Rectangle 9">
            <a:extLst>
              <a:ext uri="{FF2B5EF4-FFF2-40B4-BE49-F238E27FC236}">
                <a16:creationId xmlns:a16="http://schemas.microsoft.com/office/drawing/2014/main" id="{BF7B8674-8E86-C2D3-7728-AD21F161D0A0}"/>
              </a:ext>
            </a:extLst>
          </p:cNvPr>
          <p:cNvSpPr/>
          <p:nvPr/>
        </p:nvSpPr>
        <p:spPr>
          <a:xfrm>
            <a:off x="8049304" y="1015236"/>
            <a:ext cx="3514725" cy="1188468"/>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Defined terms</a:t>
            </a:r>
          </a:p>
          <a:p>
            <a:pPr algn="l">
              <a:lnSpc>
                <a:spcPct val="106000"/>
              </a:lnSpc>
            </a:pPr>
            <a:endParaRPr lang="da-DK" sz="900" spc="-10" dirty="0">
              <a:solidFill>
                <a:schemeClr val="tx2"/>
              </a:solidFill>
            </a:endParaRPr>
          </a:p>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Governance body</a:t>
            </a: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In this context, the governance body refers to the highest decision-making authority in your undertaking, e.g. the Bord of Directors (paragraph 242).</a:t>
            </a:r>
          </a:p>
          <a:p>
            <a:pPr algn="l">
              <a:lnSpc>
                <a:spcPct val="106000"/>
              </a:lnSpc>
            </a:pPr>
            <a:endParaRPr lang="da-DK" sz="900" spc="-10" dirty="0">
              <a:solidFill>
                <a:schemeClr val="tx2"/>
              </a:solidFill>
            </a:endParaRPr>
          </a:p>
          <a:p>
            <a:pPr algn="l">
              <a:lnSpc>
                <a:spcPct val="106000"/>
              </a:lnSpc>
            </a:pPr>
            <a:endParaRPr lang="da-DK" sz="900" b="1" spc="-10" dirty="0">
              <a:solidFill>
                <a:schemeClr val="tx2"/>
              </a:solidFill>
            </a:endParaRPr>
          </a:p>
          <a:p>
            <a:pPr algn="l">
              <a:lnSpc>
                <a:spcPct val="106000"/>
              </a:lnSpc>
            </a:pPr>
            <a:endParaRPr lang="da-DK" sz="900" b="1" spc="-10" dirty="0">
              <a:solidFill>
                <a:schemeClr val="tx2"/>
              </a:solidFill>
            </a:endParaRPr>
          </a:p>
          <a:p>
            <a:pPr algn="l">
              <a:lnSpc>
                <a:spcPct val="106000"/>
              </a:lnSpc>
            </a:pPr>
            <a:endParaRPr lang="da-DK" sz="900" spc="-10" dirty="0">
              <a:solidFill>
                <a:schemeClr val="tx2"/>
              </a:solidFill>
            </a:endParaRPr>
          </a:p>
        </p:txBody>
      </p:sp>
      <p:pic>
        <p:nvPicPr>
          <p:cNvPr id="29" name="Graphic 28">
            <a:extLst>
              <a:ext uri="{FF2B5EF4-FFF2-40B4-BE49-F238E27FC236}">
                <a16:creationId xmlns:a16="http://schemas.microsoft.com/office/drawing/2014/main" id="{CE5A0ED2-DC31-60C2-D89C-85F4230F71BA}"/>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151630" y="1072256"/>
            <a:ext cx="257747" cy="2326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0"/>
              </a:ext>
            </a:extLst>
          </p:cNvPr>
          <p:cNvSpPr>
            <a:spLocks noGrp="1"/>
          </p:cNvSpPr>
          <p:nvPr>
            <p:ph type="sldNum" sz="quarter" idx="12"/>
          </p:nvPr>
        </p:nvSpPr>
        <p:spPr/>
        <p:txBody>
          <a:bodyPr/>
          <a:lstStyle/>
          <a:p>
            <a:fld id="{5A0D23CF-C5A3-5445-819D-C647D180BB4B}" type="slidenum">
              <a:rPr lang="da-DK" smtClean="0"/>
              <a:t>40</a:t>
            </a:fld>
            <a:endParaRPr lang="da-DK"/>
          </a:p>
        </p:txBody>
      </p:sp>
    </p:spTree>
    <p:custDataLst>
      <p:tags r:id="rId1"/>
    </p:custDataLst>
    <p:extLst>
      <p:ext uri="{BB962C8B-B14F-4D97-AF65-F5344CB8AC3E}">
        <p14:creationId xmlns:p14="http://schemas.microsoft.com/office/powerpoint/2010/main" val="3447373243"/>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ooter Placeholder 10">
            <a:extLst>
              <a:ext uri="{FF2B5EF4-FFF2-40B4-BE49-F238E27FC236}">
                <a16:creationId xmlns:a16="http://schemas.microsoft.com/office/drawing/2014/main" id="{1B57F94A-E39D-455F-BAF6-5EF430271D02}"/>
              </a:ext>
              <a:ext uri="{C183D7F6-B498-43B3-948B-1728B52AA6E4}">
                <adec:decorative xmlns:adec="http://schemas.microsoft.com/office/drawing/2017/decorative" val="1"/>
              </a:ext>
            </a:extLst>
          </p:cNvPr>
          <p:cNvSpPr>
            <a:spLocks noGrp="1"/>
          </p:cNvSpPr>
          <p:nvPr>
            <p:ph type="ftr" sz="quarter" idx="15"/>
          </p:nvPr>
        </p:nvSpPr>
        <p:spPr/>
        <p:txBody>
          <a:bodyPr/>
          <a:lstStyle/>
          <a:p>
            <a:r>
              <a:rPr lang="en-GB" sz="1000" b="1" i="0" u="none" strike="noStrike" cap="none" baseline="0" dirty="0">
                <a:solidFill>
                  <a:srgbClr val="FFFFFF"/>
                </a:solidFill>
                <a:effectLst/>
                <a:uFill>
                  <a:solidFill>
                    <a:prstClr val="black">
                      <a:alpha val="0"/>
                    </a:prstClr>
                  </a:solidFill>
                </a:uFill>
                <a:latin typeface="IBM Plex Sans"/>
                <a:ea typeface="IBM Plex Sans"/>
                <a:cs typeface="IBM Plex Sans"/>
              </a:rPr>
              <a:t>CLICK TO INSERT NAME OF UNDERTAKING</a:t>
            </a:r>
          </a:p>
        </p:txBody>
      </p:sp>
      <p:pic>
        <p:nvPicPr>
          <p:cNvPr id="7" name="Picture 6">
            <a:extLst>
              <a:ext uri="{FF2B5EF4-FFF2-40B4-BE49-F238E27FC236}">
                <a16:creationId xmlns:a16="http://schemas.microsoft.com/office/drawing/2014/main" id="{C762CE00-B3EE-D898-7DDB-69A09160C42A}"/>
              </a:ext>
              <a:ext uri="{C183D7F6-B498-43B3-948B-1728B52AA6E4}">
                <adec:decorative xmlns:adec="http://schemas.microsoft.com/office/drawing/2017/decorative" val="1"/>
              </a:ext>
            </a:extLst>
          </p:cNvPr>
          <p:cNvPicPr>
            <a:picLocks noChangeAspect="1"/>
          </p:cNvPicPr>
          <p:nvPr/>
        </p:nvPicPr>
        <p:blipFill>
          <a:blip r:embed="rId3"/>
          <a:srcRect b="3672"/>
          <a:stretch>
            <a:fillRect/>
          </a:stretch>
        </p:blipFill>
        <p:spPr>
          <a:xfrm>
            <a:off x="0" y="1074"/>
            <a:ext cx="12192000" cy="6856925"/>
          </a:xfrm>
          <a:prstGeom prst="rect">
            <a:avLst/>
          </a:prstGeom>
        </p:spPr>
      </p:pic>
      <p:sp>
        <p:nvSpPr>
          <p:cNvPr id="6" name="Rektangel 5">
            <a:extLst>
              <a:ext uri="{FF2B5EF4-FFF2-40B4-BE49-F238E27FC236}">
                <a16:creationId xmlns:a16="http://schemas.microsoft.com/office/drawing/2014/main" id="{28091C5A-9CA8-02FB-A5FA-E5C7300E7B94}"/>
              </a:ext>
              <a:ext uri="{C183D7F6-B498-43B3-948B-1728B52AA6E4}">
                <adec:decorative xmlns:adec="http://schemas.microsoft.com/office/drawing/2017/decorative" val="1"/>
              </a:ext>
            </a:extLst>
          </p:cNvPr>
          <p:cNvSpPr/>
          <p:nvPr/>
        </p:nvSpPr>
        <p:spPr>
          <a:xfrm>
            <a:off x="871268" y="828136"/>
            <a:ext cx="3881887" cy="1958196"/>
          </a:xfrm>
          <a:prstGeom prst="rect">
            <a:avLst/>
          </a:prstGeom>
          <a:solidFill>
            <a:srgbClr val="1B45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D89DC83C-3F0D-FBD3-DD9E-8F8F9D4296AA}"/>
              </a:ext>
            </a:extLst>
          </p:cNvPr>
          <p:cNvSpPr>
            <a:spLocks noGrp="1"/>
          </p:cNvSpPr>
          <p:nvPr>
            <p:ph type="title"/>
          </p:nvPr>
        </p:nvSpPr>
        <p:spPr>
          <a:xfrm>
            <a:off x="1079500" y="1079500"/>
            <a:ext cx="3449638" cy="498475"/>
          </a:xfrm>
        </p:spPr>
        <p:txBody>
          <a:bodyPr>
            <a:normAutofit/>
          </a:bodyPr>
          <a:lstStyle/>
          <a:p>
            <a:r>
              <a:rPr lang="en-GB" sz="1800" b="1" i="0" u="none" strike="noStrike" cap="none" baseline="0">
                <a:solidFill>
                  <a:srgbClr val="FFFFFF"/>
                </a:solidFill>
                <a:effectLst/>
                <a:uFill>
                  <a:solidFill>
                    <a:prstClr val="black">
                      <a:alpha val="0"/>
                    </a:prstClr>
                  </a:solidFill>
                </a:uFill>
                <a:latin typeface="IBM Plex Sans"/>
                <a:ea typeface="IBM Plex Sans"/>
                <a:cs typeface="IBM Plex Sans"/>
              </a:rPr>
              <a:t>Thanks for reading</a:t>
            </a:r>
          </a:p>
        </p:txBody>
      </p:sp>
      <p:sp>
        <p:nvSpPr>
          <p:cNvPr id="3" name="Pladsholder til indhold 2">
            <a:extLst>
              <a:ext uri="{FF2B5EF4-FFF2-40B4-BE49-F238E27FC236}">
                <a16:creationId xmlns:a16="http://schemas.microsoft.com/office/drawing/2014/main" id="{237B3177-8AE4-2BCB-D392-E3B969EBBB7B}"/>
              </a:ext>
            </a:extLst>
          </p:cNvPr>
          <p:cNvSpPr>
            <a:spLocks noGrp="1"/>
          </p:cNvSpPr>
          <p:nvPr>
            <p:ph idx="1"/>
          </p:nvPr>
        </p:nvSpPr>
        <p:spPr>
          <a:xfrm>
            <a:off x="1079500" y="1587500"/>
            <a:ext cx="3449638" cy="1034319"/>
          </a:xfrm>
          <a:noFill/>
        </p:spPr>
        <p:txBody>
          <a:bodyPr/>
          <a:lstStyle/>
          <a:p>
            <a:r>
              <a:rPr lang="en-GB" sz="1100" b="0" i="0" u="none" strike="noStrike" cap="none" baseline="0" dirty="0">
                <a:solidFill>
                  <a:srgbClr val="FCFC95"/>
                </a:solidFill>
                <a:effectLst/>
                <a:uFill>
                  <a:solidFill>
                    <a:prstClr val="black">
                      <a:alpha val="0"/>
                    </a:prstClr>
                  </a:solidFill>
                </a:uFill>
                <a:latin typeface="IBM Plex Sans"/>
                <a:ea typeface="IBM Plex Sans"/>
                <a:cs typeface="IBM Plex Sans"/>
              </a:rPr>
              <a:t>[Insert information about your undertaking, e.g.:</a:t>
            </a:r>
          </a:p>
          <a:p>
            <a:r>
              <a:rPr lang="en-GB" sz="1100" b="0" i="0" u="none" strike="noStrike" cap="none" baseline="0" dirty="0">
                <a:solidFill>
                  <a:srgbClr val="FFFFFF"/>
                </a:solidFill>
                <a:effectLst/>
                <a:uFill>
                  <a:solidFill>
                    <a:prstClr val="black">
                      <a:alpha val="0"/>
                    </a:prstClr>
                  </a:solidFill>
                </a:uFill>
                <a:latin typeface="IBM Plex Sans"/>
                <a:ea typeface="IBM Plex Sans"/>
                <a:cs typeface="IBM Plex Sans"/>
              </a:rPr>
              <a:t>Name </a:t>
            </a:r>
          </a:p>
          <a:p>
            <a:r>
              <a:rPr lang="en-GB" sz="1100" b="0" i="0" u="none" strike="noStrike" cap="none" baseline="0" dirty="0">
                <a:solidFill>
                  <a:srgbClr val="FFFFFF"/>
                </a:solidFill>
                <a:effectLst/>
                <a:uFill>
                  <a:solidFill>
                    <a:prstClr val="black">
                      <a:alpha val="0"/>
                    </a:prstClr>
                  </a:solidFill>
                </a:uFill>
                <a:latin typeface="IBM Plex Sans"/>
                <a:ea typeface="IBM Plex Sans"/>
                <a:cs typeface="IBM Plex Sans"/>
              </a:rPr>
              <a:t>CVR number</a:t>
            </a:r>
          </a:p>
          <a:p>
            <a:r>
              <a:rPr lang="en-GB" sz="1100" b="0" i="0" u="none" strike="noStrike" cap="none" baseline="0" dirty="0">
                <a:solidFill>
                  <a:srgbClr val="FFFFFF"/>
                </a:solidFill>
                <a:effectLst/>
                <a:uFill>
                  <a:solidFill>
                    <a:prstClr val="black">
                      <a:alpha val="0"/>
                    </a:prstClr>
                  </a:solidFill>
                </a:uFill>
                <a:latin typeface="IBM Plex Sans"/>
                <a:ea typeface="IBM Plex Sans"/>
                <a:cs typeface="IBM Plex Sans"/>
              </a:rPr>
              <a:t>Address </a:t>
            </a:r>
          </a:p>
          <a:p>
            <a:r>
              <a:rPr lang="en-GB" sz="1100" b="0" i="0" u="none" strike="noStrike" cap="none" baseline="0" dirty="0">
                <a:solidFill>
                  <a:srgbClr val="FFFFFF"/>
                </a:solidFill>
                <a:effectLst/>
                <a:uFill>
                  <a:solidFill>
                    <a:prstClr val="black">
                      <a:alpha val="0"/>
                    </a:prstClr>
                  </a:solidFill>
                </a:uFill>
                <a:latin typeface="IBM Plex Sans"/>
                <a:ea typeface="IBM Plex Sans"/>
                <a:cs typeface="IBM Plex Sans"/>
              </a:rPr>
              <a:t>Contact information]</a:t>
            </a:r>
          </a:p>
        </p:txBody>
      </p:sp>
      <p:sp>
        <p:nvSpPr>
          <p:cNvPr id="4" name="Pladsholder til slidenummer 3">
            <a:extLst>
              <a:ext uri="{FF2B5EF4-FFF2-40B4-BE49-F238E27FC236}">
                <a16:creationId xmlns:a16="http://schemas.microsoft.com/office/drawing/2014/main" id="{48F46A40-E7BB-3909-2FA6-1A954E10A816}"/>
              </a:ext>
            </a:extLst>
          </p:cNvPr>
          <p:cNvSpPr>
            <a:spLocks noGrp="1"/>
          </p:cNvSpPr>
          <p:nvPr>
            <p:ph type="sldNum" sz="quarter" idx="16"/>
          </p:nvPr>
        </p:nvSpPr>
        <p:spPr>
          <a:xfrm>
            <a:off x="9180000" y="6450239"/>
            <a:ext cx="2743200" cy="153888"/>
          </a:xfrm>
        </p:spPr>
        <p:txBody>
          <a:bodyPr/>
          <a:lstStyle/>
          <a:p>
            <a:fld id="{5A0D23CF-C5A3-5445-819D-C647D180BB4B}" type="slidenum">
              <a:rPr lang="da-DK" smtClean="0"/>
              <a:t>41</a:t>
            </a:fld>
            <a:endParaRPr lang="da-DK"/>
          </a:p>
        </p:txBody>
      </p:sp>
    </p:spTree>
    <p:custDataLst>
      <p:tags r:id="rId1"/>
    </p:custDataLst>
    <p:extLst>
      <p:ext uri="{BB962C8B-B14F-4D97-AF65-F5344CB8AC3E}">
        <p14:creationId xmlns:p14="http://schemas.microsoft.com/office/powerpoint/2010/main" val="314070820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63AAC2A-0E1A-03B9-5DD7-E396252E7CF3}"/>
              </a:ext>
              <a:ext uri="{C183D7F6-B498-43B3-948B-1728B52AA6E4}">
                <adec:decorative xmlns:adec="http://schemas.microsoft.com/office/drawing/2017/decorative" val="1"/>
              </a:ext>
            </a:extLst>
          </p:cNvPr>
          <p:cNvSpPr>
            <a:spLocks noGrp="1"/>
          </p:cNvSpPr>
          <p:nvPr>
            <p:ph type="ftr" sz="quarter" idx="22"/>
          </p:nvPr>
        </p:nvSpPr>
        <p:spPr>
          <a:xfrm>
            <a:off x="8280504" y="224972"/>
            <a:ext cx="3642695" cy="153888"/>
          </a:xfrm>
        </p:spPr>
        <p:txBody>
          <a:bodyPr/>
          <a:lstStyle/>
          <a:p>
            <a:r>
              <a:rPr lang="en-GB" sz="1000" b="1" i="0" u="none" strike="noStrike" cap="none" baseline="0">
                <a:solidFill>
                  <a:srgbClr val="5F7D69"/>
                </a:solidFill>
                <a:effectLst/>
                <a:uFill>
                  <a:solidFill>
                    <a:prstClr val="black">
                      <a:alpha val="0"/>
                    </a:prstClr>
                  </a:solidFill>
                </a:uFill>
                <a:latin typeface="IBM Plex Sans"/>
                <a:ea typeface="IBM Plex Sans"/>
                <a:cs typeface="IBM Plex Sans"/>
              </a:rPr>
              <a:t>CLICK TO INSERT NAME OF UNDERTAKING</a:t>
            </a:r>
          </a:p>
        </p:txBody>
      </p:sp>
      <p:sp>
        <p:nvSpPr>
          <p:cNvPr id="3" name="Title 1">
            <a:extLst>
              <a:ext uri="{FF2B5EF4-FFF2-40B4-BE49-F238E27FC236}">
                <a16:creationId xmlns:a16="http://schemas.microsoft.com/office/drawing/2014/main" id="{41FDDEE7-C270-1824-E7E0-80B15F3FDDC2}"/>
              </a:ext>
            </a:extLst>
          </p:cNvPr>
          <p:cNvSpPr>
            <a:spLocks noGrp="1"/>
          </p:cNvSpPr>
          <p:nvPr>
            <p:ph type="title"/>
          </p:nvPr>
        </p:nvSpPr>
        <p:spPr>
          <a:xfrm>
            <a:off x="518600" y="513927"/>
            <a:ext cx="11165400" cy="498979"/>
          </a:xfrm>
        </p:spPr>
        <p:txBody>
          <a:bodyPr/>
          <a:lstStyle/>
          <a:p>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ESG report</a:t>
            </a:r>
            <a:r>
              <a:rPr lang="en-GB" sz="1800" b="0" i="0" u="none" strike="noStrike" cap="none" baseline="0" dirty="0">
                <a:solidFill>
                  <a:srgbClr val="2D55FF"/>
                </a:solidFill>
                <a:effectLst/>
                <a:uFill>
                  <a:solidFill>
                    <a:prstClr val="black">
                      <a:alpha val="0"/>
                    </a:prstClr>
                  </a:solidFill>
                </a:uFill>
                <a:latin typeface="IBM Plex Sans"/>
                <a:ea typeface="IBM Plex Sans"/>
                <a:cs typeface="IBM Plex Sans"/>
              </a:rPr>
              <a:t> </a:t>
            </a:r>
            <a:br>
              <a:rPr sz="1800" dirty="0"/>
            </a:br>
            <a:r>
              <a:rPr lang="en-GB" b="0" dirty="0">
                <a:solidFill>
                  <a:srgbClr val="2D55FF"/>
                </a:solidFill>
                <a:ea typeface="+mn-ea"/>
                <a:cs typeface="+mn-cs"/>
              </a:rPr>
              <a:t>[Content can be tailored to your specific undertaking, e.g. with disclosures from the Comprehensive Module]</a:t>
            </a:r>
          </a:p>
        </p:txBody>
      </p:sp>
      <p:sp>
        <p:nvSpPr>
          <p:cNvPr id="4" name="Text Placeholder 2">
            <a:extLst>
              <a:ext uri="{FF2B5EF4-FFF2-40B4-BE49-F238E27FC236}">
                <a16:creationId xmlns:a16="http://schemas.microsoft.com/office/drawing/2014/main" id="{34D83B42-66BB-638E-55C1-84FD1F7A8354}"/>
              </a:ext>
            </a:extLst>
          </p:cNvPr>
          <p:cNvSpPr>
            <a:spLocks noGrp="1"/>
          </p:cNvSpPr>
          <p:nvPr>
            <p:ph type="body" sz="quarter" idx="17"/>
          </p:nvPr>
        </p:nvSpPr>
        <p:spPr>
          <a:xfrm>
            <a:off x="518597" y="985520"/>
            <a:ext cx="9744755" cy="5364480"/>
          </a:xfrm>
        </p:spPr>
        <p:txBody>
          <a:bodyPr/>
          <a:lstStyle/>
          <a:p>
            <a:pPr>
              <a:lnSpc>
                <a:spcPct val="150000"/>
              </a:lnSpc>
              <a:tabLst>
                <a:tab pos="287338" algn="l"/>
                <a:tab pos="466725" algn="l"/>
                <a:tab pos="4484688" algn="r"/>
              </a:tabLst>
            </a:pPr>
            <a:endParaRPr lang="da-DK" sz="1200" b="1" dirty="0">
              <a:latin typeface="+mj-lt"/>
            </a:endParaRPr>
          </a:p>
          <a:p>
            <a:pPr>
              <a:lnSpc>
                <a:spcPct val="150000"/>
              </a:lnSpc>
              <a:tabLst>
                <a:tab pos="287338" algn="l"/>
                <a:tab pos="466725" algn="l"/>
                <a:tab pos="4484688" algn="r"/>
              </a:tabLst>
            </a:pPr>
            <a:endParaRPr lang="da-DK" sz="1200" b="1" noProof="0" dirty="0">
              <a:latin typeface="+mj-lt"/>
            </a:endParaRPr>
          </a:p>
          <a:p>
            <a:pPr marL="228600" indent="-266400">
              <a:lnSpc>
                <a:spcPct val="150000"/>
              </a:lnSpc>
              <a:buFont typeface="+mj-lt"/>
              <a:buAutoNum type="arabicPeriod"/>
              <a:tabLst>
                <a:tab pos="287338" algn="l"/>
                <a:tab pos="466725" algn="l"/>
                <a:tab pos="4484688" algn="r"/>
              </a:tabLst>
            </a:pPr>
            <a:r>
              <a:rPr lang="en-GB" sz="1200" b="1" i="0" u="none" strike="noStrike" cap="none" baseline="0" dirty="0">
                <a:solidFill>
                  <a:srgbClr val="1B4528"/>
                </a:solidFill>
                <a:effectLst/>
                <a:uFill>
                  <a:solidFill>
                    <a:prstClr val="black">
                      <a:alpha val="0"/>
                    </a:prstClr>
                  </a:solidFill>
                </a:uFill>
                <a:latin typeface="IBM Plex Sans"/>
                <a:ea typeface="IBM Plex Sans"/>
                <a:cs typeface="IBM Plex Sans"/>
              </a:rPr>
              <a:t>General information				</a:t>
            </a:r>
            <a:r>
              <a:rPr lang="hr-HR" sz="1200" b="1" i="0" u="none" strike="noStrike" cap="none" baseline="0" dirty="0">
                <a:solidFill>
                  <a:srgbClr val="1B4528"/>
                </a:solidFill>
                <a:effectLst/>
                <a:uFill>
                  <a:solidFill>
                    <a:prstClr val="black">
                      <a:alpha val="0"/>
                    </a:prstClr>
                  </a:solidFill>
                </a:uFill>
                <a:latin typeface="IBM Plex Sans"/>
                <a:ea typeface="IBM Plex Sans"/>
                <a:cs typeface="IBM Plex Sans"/>
              </a:rPr>
              <a:t>	</a:t>
            </a:r>
            <a:r>
              <a:rPr lang="en-GB" sz="1200" b="0" i="0" u="none" strike="noStrike" cap="none" baseline="0" dirty="0">
                <a:solidFill>
                  <a:srgbClr val="1B4528"/>
                </a:solidFill>
                <a:effectLst/>
                <a:uFill>
                  <a:solidFill>
                    <a:prstClr val="black">
                      <a:alpha val="0"/>
                    </a:prstClr>
                  </a:solidFill>
                </a:uFill>
                <a:latin typeface="IBM Plex Sans"/>
                <a:ea typeface="IBM Plex Sans"/>
                <a:cs typeface="IBM Plex Sans"/>
              </a:rPr>
              <a:t>Page </a:t>
            </a:r>
            <a:r>
              <a:rPr lang="en-GB" sz="1200" b="0" i="0" u="none" strike="noStrike" cap="none" baseline="0" dirty="0">
                <a:solidFill>
                  <a:srgbClr val="2D55FF"/>
                </a:solidFill>
                <a:effectLst/>
                <a:uFill>
                  <a:solidFill>
                    <a:prstClr val="black">
                      <a:alpha val="0"/>
                    </a:prstClr>
                  </a:solidFill>
                </a:uFill>
                <a:latin typeface="IBM Plex Sans"/>
                <a:ea typeface="IBM Plex Sans"/>
                <a:cs typeface="IBM Plex Sans"/>
              </a:rPr>
              <a:t>[x]</a:t>
            </a:r>
          </a:p>
          <a:p>
            <a:pPr marL="228600" indent="-266400">
              <a:lnSpc>
                <a:spcPct val="150000"/>
              </a:lnSpc>
              <a:buFont typeface="+mj-lt"/>
              <a:buAutoNum type="arabicPeriod"/>
              <a:tabLst>
                <a:tab pos="287338" algn="l"/>
                <a:tab pos="466725" algn="l"/>
                <a:tab pos="4484688" algn="r"/>
              </a:tabLst>
            </a:pPr>
            <a:r>
              <a:rPr lang="en-GB" sz="1200" b="1" i="0" u="none" strike="noStrike" cap="none" baseline="0" dirty="0">
                <a:solidFill>
                  <a:srgbClr val="1B4528"/>
                </a:solidFill>
                <a:effectLst/>
                <a:uFill>
                  <a:solidFill>
                    <a:prstClr val="black">
                      <a:alpha val="0"/>
                    </a:prstClr>
                  </a:solidFill>
                </a:uFill>
                <a:latin typeface="IBM Plex Sans"/>
                <a:ea typeface="IBM Plex Sans"/>
                <a:cs typeface="IBM Plex Sans"/>
              </a:rPr>
              <a:t>Practices, policies and future initiatives for transitioning towards a more sustainable economy	</a:t>
            </a:r>
            <a:r>
              <a:rPr lang="en-GB" sz="1200" b="0" i="0" u="none" strike="noStrike" cap="none" baseline="0" dirty="0">
                <a:solidFill>
                  <a:srgbClr val="1B4528"/>
                </a:solidFill>
                <a:effectLst/>
                <a:uFill>
                  <a:solidFill>
                    <a:prstClr val="black">
                      <a:alpha val="0"/>
                    </a:prstClr>
                  </a:solidFill>
                </a:uFill>
                <a:latin typeface="IBM Plex Sans"/>
                <a:ea typeface="IBM Plex Sans"/>
                <a:cs typeface="IBM Plex Sans"/>
              </a:rPr>
              <a:t>Page </a:t>
            </a:r>
            <a:r>
              <a:rPr lang="en-GB" sz="1200" b="0" i="0" u="none" strike="noStrike" cap="none" baseline="0" dirty="0">
                <a:solidFill>
                  <a:srgbClr val="2D55FF"/>
                </a:solidFill>
                <a:effectLst/>
                <a:uFill>
                  <a:solidFill>
                    <a:prstClr val="black">
                      <a:alpha val="0"/>
                    </a:prstClr>
                  </a:solidFill>
                </a:uFill>
                <a:latin typeface="IBM Plex Sans"/>
                <a:ea typeface="IBM Plex Sans"/>
                <a:cs typeface="IBM Plex Sans"/>
              </a:rPr>
              <a:t>[x]</a:t>
            </a:r>
            <a:endParaRPr lang="da-DK" sz="1200" b="1" noProof="0" dirty="0">
              <a:solidFill>
                <a:srgbClr val="2D55FF"/>
              </a:solidFill>
              <a:latin typeface="+mj-lt"/>
            </a:endParaRPr>
          </a:p>
          <a:p>
            <a:pPr marL="228600" indent="-266400">
              <a:lnSpc>
                <a:spcPct val="150000"/>
              </a:lnSpc>
              <a:buFont typeface="+mj-lt"/>
              <a:buAutoNum type="arabicPeriod"/>
              <a:tabLst>
                <a:tab pos="287338" algn="l"/>
                <a:tab pos="466725" algn="l"/>
                <a:tab pos="4484688" algn="r"/>
              </a:tabLst>
            </a:pPr>
            <a:r>
              <a:rPr lang="en-GB" sz="1200" b="1" i="0" u="none" strike="noStrike" cap="none" baseline="0" dirty="0">
                <a:solidFill>
                  <a:srgbClr val="1B4528"/>
                </a:solidFill>
                <a:effectLst/>
                <a:uFill>
                  <a:solidFill>
                    <a:prstClr val="black">
                      <a:alpha val="0"/>
                    </a:prstClr>
                  </a:solidFill>
                </a:uFill>
                <a:latin typeface="IBM Plex Sans"/>
                <a:ea typeface="IBM Plex Sans"/>
                <a:cs typeface="IBM Plex Sans"/>
              </a:rPr>
              <a:t>Energy consumption				</a:t>
            </a:r>
            <a:r>
              <a:rPr lang="hr-HR" sz="1200" b="1" i="0" u="none" strike="noStrike" cap="none" baseline="0" dirty="0">
                <a:solidFill>
                  <a:srgbClr val="1B4528"/>
                </a:solidFill>
                <a:effectLst/>
                <a:uFill>
                  <a:solidFill>
                    <a:prstClr val="black">
                      <a:alpha val="0"/>
                    </a:prstClr>
                  </a:solidFill>
                </a:uFill>
                <a:latin typeface="IBM Plex Sans"/>
                <a:ea typeface="IBM Plex Sans"/>
                <a:cs typeface="IBM Plex Sans"/>
              </a:rPr>
              <a:t>	</a:t>
            </a:r>
            <a:r>
              <a:rPr lang="en-GB" sz="1200" b="0" i="0" u="none" strike="noStrike" cap="none" baseline="0" dirty="0">
                <a:solidFill>
                  <a:srgbClr val="1B4528"/>
                </a:solidFill>
                <a:effectLst/>
                <a:uFill>
                  <a:solidFill>
                    <a:prstClr val="black">
                      <a:alpha val="0"/>
                    </a:prstClr>
                  </a:solidFill>
                </a:uFill>
                <a:latin typeface="IBM Plex Sans"/>
                <a:ea typeface="IBM Plex Sans"/>
                <a:cs typeface="IBM Plex Sans"/>
              </a:rPr>
              <a:t>Page </a:t>
            </a:r>
            <a:r>
              <a:rPr lang="en-GB" sz="1200" b="0" i="0" u="none" strike="noStrike" cap="none" baseline="0" dirty="0">
                <a:solidFill>
                  <a:srgbClr val="2D55FF"/>
                </a:solidFill>
                <a:effectLst/>
                <a:uFill>
                  <a:solidFill>
                    <a:prstClr val="black">
                      <a:alpha val="0"/>
                    </a:prstClr>
                  </a:solidFill>
                </a:uFill>
                <a:latin typeface="IBM Plex Sans"/>
                <a:ea typeface="IBM Plex Sans"/>
                <a:cs typeface="IBM Plex Sans"/>
              </a:rPr>
              <a:t>[x]</a:t>
            </a:r>
            <a:endParaRPr lang="da-DK" sz="1200" dirty="0">
              <a:solidFill>
                <a:srgbClr val="2D55FF"/>
              </a:solidFill>
              <a:latin typeface="+mj-lt"/>
            </a:endParaRPr>
          </a:p>
          <a:p>
            <a:pPr marL="228600" indent="-266400">
              <a:lnSpc>
                <a:spcPct val="150000"/>
              </a:lnSpc>
              <a:buFont typeface="+mj-lt"/>
              <a:buAutoNum type="arabicPeriod"/>
              <a:tabLst>
                <a:tab pos="287338" algn="l"/>
                <a:tab pos="466725" algn="l"/>
                <a:tab pos="4484688" algn="r"/>
              </a:tabLst>
            </a:pPr>
            <a:r>
              <a:rPr lang="en-GB" sz="1200" b="1" i="0" u="none" strike="noStrike" cap="none" baseline="0" dirty="0" err="1">
                <a:solidFill>
                  <a:srgbClr val="1B4528"/>
                </a:solidFill>
                <a:effectLst/>
                <a:uFill>
                  <a:solidFill>
                    <a:prstClr val="black">
                      <a:alpha val="0"/>
                    </a:prstClr>
                  </a:solidFill>
                </a:uFill>
                <a:latin typeface="IBM Plex Sans"/>
                <a:ea typeface="IBM Plex Sans"/>
                <a:cs typeface="IBM Plex Sans"/>
              </a:rPr>
              <a:t>CO₂eq</a:t>
            </a:r>
            <a:r>
              <a:rPr lang="en-GB" sz="1200" b="1" i="0" u="none" strike="noStrike" cap="none" baseline="0" dirty="0">
                <a:solidFill>
                  <a:srgbClr val="1B4528"/>
                </a:solidFill>
                <a:effectLst/>
                <a:uFill>
                  <a:solidFill>
                    <a:prstClr val="black">
                      <a:alpha val="0"/>
                    </a:prstClr>
                  </a:solidFill>
                </a:uFill>
                <a:latin typeface="IBM Plex Sans"/>
                <a:ea typeface="IBM Plex Sans"/>
                <a:cs typeface="IBM Plex Sans"/>
              </a:rPr>
              <a:t> emissions 				</a:t>
            </a:r>
            <a:r>
              <a:rPr lang="hr-HR" sz="1200" b="1" i="0" u="none" strike="noStrike" cap="none" baseline="0" dirty="0">
                <a:solidFill>
                  <a:srgbClr val="1B4528"/>
                </a:solidFill>
                <a:effectLst/>
                <a:uFill>
                  <a:solidFill>
                    <a:prstClr val="black">
                      <a:alpha val="0"/>
                    </a:prstClr>
                  </a:solidFill>
                </a:uFill>
                <a:latin typeface="IBM Plex Sans"/>
                <a:ea typeface="IBM Plex Sans"/>
                <a:cs typeface="IBM Plex Sans"/>
              </a:rPr>
              <a:t>	</a:t>
            </a:r>
            <a:r>
              <a:rPr lang="en-GB" sz="1200" b="0" i="0" u="none" strike="noStrike" cap="none" baseline="0" dirty="0">
                <a:solidFill>
                  <a:srgbClr val="1B4528"/>
                </a:solidFill>
                <a:effectLst/>
                <a:uFill>
                  <a:solidFill>
                    <a:prstClr val="black">
                      <a:alpha val="0"/>
                    </a:prstClr>
                  </a:solidFill>
                </a:uFill>
                <a:latin typeface="IBM Plex Sans"/>
                <a:ea typeface="IBM Plex Sans"/>
                <a:cs typeface="IBM Plex Sans"/>
              </a:rPr>
              <a:t>Page </a:t>
            </a:r>
            <a:r>
              <a:rPr lang="en-GB" sz="1200" b="0" i="0" u="none" strike="noStrike" cap="none" baseline="0" dirty="0">
                <a:solidFill>
                  <a:srgbClr val="2D55FF"/>
                </a:solidFill>
                <a:effectLst/>
                <a:uFill>
                  <a:solidFill>
                    <a:prstClr val="black">
                      <a:alpha val="0"/>
                    </a:prstClr>
                  </a:solidFill>
                </a:uFill>
                <a:latin typeface="IBM Plex Sans"/>
                <a:ea typeface="IBM Plex Sans"/>
                <a:cs typeface="IBM Plex Sans"/>
              </a:rPr>
              <a:t>[x]</a:t>
            </a:r>
            <a:endParaRPr lang="da-DK" sz="1200" noProof="0" dirty="0">
              <a:solidFill>
                <a:srgbClr val="2D55FF"/>
              </a:solidFill>
              <a:latin typeface="+mj-lt"/>
            </a:endParaRPr>
          </a:p>
          <a:p>
            <a:pPr marL="228600" indent="-266400">
              <a:lnSpc>
                <a:spcPct val="150000"/>
              </a:lnSpc>
              <a:buFont typeface="+mj-lt"/>
              <a:buAutoNum type="arabicPeriod"/>
              <a:tabLst>
                <a:tab pos="287338" algn="l"/>
                <a:tab pos="466725" algn="l"/>
                <a:tab pos="4484688" algn="r"/>
              </a:tabLst>
            </a:pPr>
            <a:r>
              <a:rPr lang="en-GB" sz="1200" b="1" i="0" u="none" strike="noStrike" cap="none" baseline="0" dirty="0">
                <a:solidFill>
                  <a:srgbClr val="1B4528"/>
                </a:solidFill>
                <a:effectLst/>
                <a:uFill>
                  <a:solidFill>
                    <a:prstClr val="black">
                      <a:alpha val="0"/>
                    </a:prstClr>
                  </a:solidFill>
                </a:uFill>
                <a:latin typeface="IBM Plex Sans"/>
                <a:ea typeface="IBM Plex Sans"/>
                <a:cs typeface="IBM Plex Sans"/>
              </a:rPr>
              <a:t>Pollution of air, water and soil</a:t>
            </a:r>
            <a:r>
              <a:rPr lang="en-GB" sz="1200" b="0" i="0" u="none" strike="noStrike" cap="none" baseline="0" dirty="0">
                <a:solidFill>
                  <a:srgbClr val="1B4528"/>
                </a:solidFill>
                <a:effectLst/>
                <a:uFill>
                  <a:solidFill>
                    <a:prstClr val="black">
                      <a:alpha val="0"/>
                    </a:prstClr>
                  </a:solidFill>
                </a:uFill>
                <a:latin typeface="IBM Plex Sans"/>
                <a:ea typeface="IBM Plex Sans"/>
                <a:cs typeface="IBM Plex Sans"/>
              </a:rPr>
              <a:t>				</a:t>
            </a:r>
            <a:r>
              <a:rPr lang="hr-HR" sz="1200" b="0" i="0" u="none" strike="noStrike" cap="none" baseline="0" dirty="0">
                <a:solidFill>
                  <a:srgbClr val="1B4528"/>
                </a:solidFill>
                <a:effectLst/>
                <a:uFill>
                  <a:solidFill>
                    <a:prstClr val="black">
                      <a:alpha val="0"/>
                    </a:prstClr>
                  </a:solidFill>
                </a:uFill>
                <a:latin typeface="IBM Plex Sans"/>
                <a:ea typeface="IBM Plex Sans"/>
                <a:cs typeface="IBM Plex Sans"/>
              </a:rPr>
              <a:t>	</a:t>
            </a:r>
            <a:r>
              <a:rPr lang="en-GB" sz="1200" b="0" i="0" u="none" strike="noStrike" cap="none" baseline="0" dirty="0">
                <a:solidFill>
                  <a:srgbClr val="1B4528"/>
                </a:solidFill>
                <a:effectLst/>
                <a:uFill>
                  <a:solidFill>
                    <a:prstClr val="black">
                      <a:alpha val="0"/>
                    </a:prstClr>
                  </a:solidFill>
                </a:uFill>
                <a:latin typeface="IBM Plex Sans"/>
                <a:ea typeface="IBM Plex Sans"/>
                <a:cs typeface="IBM Plex Sans"/>
              </a:rPr>
              <a:t>Page </a:t>
            </a:r>
            <a:r>
              <a:rPr lang="en-GB" sz="1200" b="0" i="0" u="none" strike="noStrike" cap="none" baseline="0" dirty="0">
                <a:solidFill>
                  <a:srgbClr val="2D55FF"/>
                </a:solidFill>
                <a:effectLst/>
                <a:uFill>
                  <a:solidFill>
                    <a:prstClr val="black">
                      <a:alpha val="0"/>
                    </a:prstClr>
                  </a:solidFill>
                </a:uFill>
                <a:latin typeface="IBM Plex Sans"/>
                <a:ea typeface="IBM Plex Sans"/>
                <a:cs typeface="IBM Plex Sans"/>
              </a:rPr>
              <a:t>[x]</a:t>
            </a:r>
            <a:endParaRPr lang="da-DK" sz="1200" noProof="0" dirty="0">
              <a:solidFill>
                <a:srgbClr val="2D55FF"/>
              </a:solidFill>
              <a:latin typeface="+mj-lt"/>
            </a:endParaRPr>
          </a:p>
          <a:p>
            <a:pPr marL="228600" indent="-266400">
              <a:lnSpc>
                <a:spcPct val="150000"/>
              </a:lnSpc>
              <a:buFont typeface="+mj-lt"/>
              <a:buAutoNum type="arabicPeriod"/>
              <a:tabLst>
                <a:tab pos="287338" algn="l"/>
                <a:tab pos="466725" algn="l"/>
                <a:tab pos="4484688" algn="r"/>
              </a:tabLst>
            </a:pPr>
            <a:r>
              <a:rPr lang="en-GB" sz="1200" b="1" i="0" u="none" strike="noStrike" cap="none" baseline="0" dirty="0">
                <a:solidFill>
                  <a:srgbClr val="1B4528"/>
                </a:solidFill>
                <a:effectLst/>
                <a:uFill>
                  <a:solidFill>
                    <a:prstClr val="black">
                      <a:alpha val="0"/>
                    </a:prstClr>
                  </a:solidFill>
                </a:uFill>
                <a:latin typeface="IBM Plex Sans"/>
                <a:ea typeface="IBM Plex Sans"/>
                <a:cs typeface="IBM Plex Sans"/>
              </a:rPr>
              <a:t>Biodiversity</a:t>
            </a:r>
            <a:r>
              <a:rPr lang="en-GB" sz="1200" b="0" i="0" u="none" strike="noStrike" cap="none" baseline="0" dirty="0">
                <a:solidFill>
                  <a:srgbClr val="1B4528"/>
                </a:solidFill>
                <a:effectLst/>
                <a:uFill>
                  <a:solidFill>
                    <a:prstClr val="black">
                      <a:alpha val="0"/>
                    </a:prstClr>
                  </a:solidFill>
                </a:uFill>
                <a:latin typeface="IBM Plex Sans"/>
                <a:ea typeface="IBM Plex Sans"/>
                <a:cs typeface="IBM Plex Sans"/>
              </a:rPr>
              <a:t>				</a:t>
            </a:r>
            <a:r>
              <a:rPr lang="hr-HR" sz="1200" b="0" i="0" u="none" strike="noStrike" cap="none" baseline="0" dirty="0">
                <a:solidFill>
                  <a:srgbClr val="1B4528"/>
                </a:solidFill>
                <a:effectLst/>
                <a:uFill>
                  <a:solidFill>
                    <a:prstClr val="black">
                      <a:alpha val="0"/>
                    </a:prstClr>
                  </a:solidFill>
                </a:uFill>
                <a:latin typeface="IBM Plex Sans"/>
                <a:ea typeface="IBM Plex Sans"/>
                <a:cs typeface="IBM Plex Sans"/>
              </a:rPr>
              <a:t>	</a:t>
            </a:r>
            <a:r>
              <a:rPr lang="en-GB" sz="1200" b="0" i="0" u="none" strike="noStrike" cap="none" baseline="0" dirty="0">
                <a:solidFill>
                  <a:srgbClr val="1B4528"/>
                </a:solidFill>
                <a:effectLst/>
                <a:uFill>
                  <a:solidFill>
                    <a:prstClr val="black">
                      <a:alpha val="0"/>
                    </a:prstClr>
                  </a:solidFill>
                </a:uFill>
                <a:latin typeface="IBM Plex Sans"/>
                <a:ea typeface="IBM Plex Sans"/>
                <a:cs typeface="IBM Plex Sans"/>
              </a:rPr>
              <a:t>Page </a:t>
            </a:r>
            <a:r>
              <a:rPr lang="en-GB" sz="1200" b="0" i="0" u="none" strike="noStrike" cap="none" baseline="0" dirty="0">
                <a:solidFill>
                  <a:srgbClr val="2D55FF"/>
                </a:solidFill>
                <a:effectLst/>
                <a:uFill>
                  <a:solidFill>
                    <a:prstClr val="black">
                      <a:alpha val="0"/>
                    </a:prstClr>
                  </a:solidFill>
                </a:uFill>
                <a:latin typeface="IBM Plex Sans"/>
                <a:ea typeface="IBM Plex Sans"/>
                <a:cs typeface="IBM Plex Sans"/>
              </a:rPr>
              <a:t>[x]</a:t>
            </a:r>
            <a:endParaRPr lang="da-DK" sz="1200" noProof="0" dirty="0">
              <a:solidFill>
                <a:srgbClr val="2D55FF"/>
              </a:solidFill>
              <a:latin typeface="+mj-lt"/>
            </a:endParaRPr>
          </a:p>
          <a:p>
            <a:pPr marL="228600" indent="-266400">
              <a:lnSpc>
                <a:spcPct val="150000"/>
              </a:lnSpc>
              <a:buFont typeface="+mj-lt"/>
              <a:buAutoNum type="arabicPeriod"/>
              <a:tabLst>
                <a:tab pos="287338" algn="l"/>
                <a:tab pos="466725" algn="l"/>
                <a:tab pos="4484688" algn="r"/>
              </a:tabLst>
            </a:pPr>
            <a:r>
              <a:rPr lang="en-GB" sz="1200" b="1" i="0" u="none" strike="noStrike" cap="none" baseline="0" dirty="0">
                <a:solidFill>
                  <a:srgbClr val="1B4528"/>
                </a:solidFill>
                <a:effectLst/>
                <a:uFill>
                  <a:solidFill>
                    <a:prstClr val="black">
                      <a:alpha val="0"/>
                    </a:prstClr>
                  </a:solidFill>
                </a:uFill>
                <a:latin typeface="IBM Plex Sans"/>
                <a:ea typeface="IBM Plex Sans"/>
                <a:cs typeface="IBM Plex Sans"/>
              </a:rPr>
              <a:t>Water	</a:t>
            </a:r>
            <a:r>
              <a:rPr lang="en-GB" sz="1200" b="0" i="0" u="none" strike="noStrike" cap="none" baseline="0" dirty="0">
                <a:solidFill>
                  <a:srgbClr val="1B4528"/>
                </a:solidFill>
                <a:effectLst/>
                <a:uFill>
                  <a:solidFill>
                    <a:prstClr val="black">
                      <a:alpha val="0"/>
                    </a:prstClr>
                  </a:solidFill>
                </a:uFill>
                <a:latin typeface="IBM Plex Sans"/>
                <a:ea typeface="IBM Plex Sans"/>
                <a:cs typeface="IBM Plex Sans"/>
              </a:rPr>
              <a:t> 			</a:t>
            </a:r>
            <a:r>
              <a:rPr lang="hr-HR" sz="1200" b="0" i="0" u="none" strike="noStrike" cap="none" baseline="0" dirty="0">
                <a:solidFill>
                  <a:srgbClr val="1B4528"/>
                </a:solidFill>
                <a:effectLst/>
                <a:uFill>
                  <a:solidFill>
                    <a:prstClr val="black">
                      <a:alpha val="0"/>
                    </a:prstClr>
                  </a:solidFill>
                </a:uFill>
                <a:latin typeface="IBM Plex Sans"/>
                <a:ea typeface="IBM Plex Sans"/>
                <a:cs typeface="IBM Plex Sans"/>
              </a:rPr>
              <a:t>	</a:t>
            </a:r>
            <a:r>
              <a:rPr lang="en-GB" sz="1200" b="0" i="0" u="none" strike="noStrike" cap="none" baseline="0" dirty="0">
                <a:solidFill>
                  <a:srgbClr val="1B4528"/>
                </a:solidFill>
                <a:effectLst/>
                <a:uFill>
                  <a:solidFill>
                    <a:prstClr val="black">
                      <a:alpha val="0"/>
                    </a:prstClr>
                  </a:solidFill>
                </a:uFill>
                <a:latin typeface="IBM Plex Sans"/>
                <a:ea typeface="IBM Plex Sans"/>
                <a:cs typeface="IBM Plex Sans"/>
              </a:rPr>
              <a:t>Page </a:t>
            </a:r>
            <a:r>
              <a:rPr lang="en-GB" sz="1200" b="0" i="0" u="none" strike="noStrike" cap="none" baseline="0" dirty="0">
                <a:solidFill>
                  <a:srgbClr val="2D55FF"/>
                </a:solidFill>
                <a:effectLst/>
                <a:uFill>
                  <a:solidFill>
                    <a:prstClr val="black">
                      <a:alpha val="0"/>
                    </a:prstClr>
                  </a:solidFill>
                </a:uFill>
                <a:latin typeface="IBM Plex Sans"/>
                <a:ea typeface="IBM Plex Sans"/>
                <a:cs typeface="IBM Plex Sans"/>
              </a:rPr>
              <a:t>[x]</a:t>
            </a:r>
            <a:endParaRPr lang="da-DK" sz="1200" noProof="0" dirty="0">
              <a:solidFill>
                <a:srgbClr val="2D55FF"/>
              </a:solidFill>
              <a:latin typeface="+mj-lt"/>
            </a:endParaRPr>
          </a:p>
          <a:p>
            <a:pPr marL="228600" indent="-266400">
              <a:lnSpc>
                <a:spcPct val="150000"/>
              </a:lnSpc>
              <a:buFont typeface="+mj-lt"/>
              <a:buAutoNum type="arabicPeriod"/>
              <a:tabLst>
                <a:tab pos="287338" algn="l"/>
                <a:tab pos="466725" algn="l"/>
                <a:tab pos="4484688" algn="r"/>
              </a:tabLst>
            </a:pPr>
            <a:r>
              <a:rPr lang="en-GB" sz="1200" b="1" i="0" u="none" strike="noStrike" cap="none" baseline="0" dirty="0">
                <a:solidFill>
                  <a:srgbClr val="1B4528"/>
                </a:solidFill>
                <a:effectLst/>
                <a:uFill>
                  <a:solidFill>
                    <a:prstClr val="black">
                      <a:alpha val="0"/>
                    </a:prstClr>
                  </a:solidFill>
                </a:uFill>
                <a:latin typeface="IBM Plex Sans"/>
                <a:ea typeface="IBM Plex Sans"/>
                <a:cs typeface="IBM Plex Sans"/>
              </a:rPr>
              <a:t>Resource use, circular economy and waste management</a:t>
            </a:r>
            <a:r>
              <a:rPr lang="en-GB" sz="1200" b="0" i="0" u="none" strike="noStrike" cap="none" baseline="0" dirty="0">
                <a:solidFill>
                  <a:srgbClr val="1B4528"/>
                </a:solidFill>
                <a:effectLst/>
                <a:uFill>
                  <a:solidFill>
                    <a:prstClr val="black">
                      <a:alpha val="0"/>
                    </a:prstClr>
                  </a:solidFill>
                </a:uFill>
                <a:latin typeface="IBM Plex Sans"/>
                <a:ea typeface="IBM Plex Sans"/>
                <a:cs typeface="IBM Plex Sans"/>
              </a:rPr>
              <a:t>				</a:t>
            </a:r>
            <a:r>
              <a:rPr lang="hr-HR" sz="1200" b="0" i="0" u="none" strike="noStrike" cap="none" baseline="0" dirty="0">
                <a:solidFill>
                  <a:srgbClr val="1B4528"/>
                </a:solidFill>
                <a:effectLst/>
                <a:uFill>
                  <a:solidFill>
                    <a:prstClr val="black">
                      <a:alpha val="0"/>
                    </a:prstClr>
                  </a:solidFill>
                </a:uFill>
                <a:latin typeface="IBM Plex Sans"/>
                <a:ea typeface="IBM Plex Sans"/>
                <a:cs typeface="IBM Plex Sans"/>
              </a:rPr>
              <a:t> 	</a:t>
            </a:r>
            <a:r>
              <a:rPr lang="en-GB" sz="1200" b="0" i="0" u="none" strike="noStrike" cap="none" baseline="0" dirty="0">
                <a:solidFill>
                  <a:srgbClr val="1B4528"/>
                </a:solidFill>
                <a:effectLst/>
                <a:uFill>
                  <a:solidFill>
                    <a:prstClr val="black">
                      <a:alpha val="0"/>
                    </a:prstClr>
                  </a:solidFill>
                </a:uFill>
                <a:latin typeface="IBM Plex Sans"/>
                <a:ea typeface="IBM Plex Sans"/>
                <a:cs typeface="IBM Plex Sans"/>
              </a:rPr>
              <a:t>Page </a:t>
            </a:r>
            <a:r>
              <a:rPr lang="en-GB" sz="1200" b="0" i="0" u="none" strike="noStrike" cap="none" baseline="0" dirty="0">
                <a:solidFill>
                  <a:srgbClr val="2D55FF"/>
                </a:solidFill>
                <a:effectLst/>
                <a:uFill>
                  <a:solidFill>
                    <a:prstClr val="black">
                      <a:alpha val="0"/>
                    </a:prstClr>
                  </a:solidFill>
                </a:uFill>
                <a:latin typeface="IBM Plex Sans"/>
                <a:ea typeface="IBM Plex Sans"/>
                <a:cs typeface="IBM Plex Sans"/>
              </a:rPr>
              <a:t>[x]</a:t>
            </a:r>
            <a:endParaRPr lang="da-DK" sz="1200" noProof="0" dirty="0">
              <a:solidFill>
                <a:srgbClr val="2D55FF"/>
              </a:solidFill>
              <a:latin typeface="+mj-lt"/>
            </a:endParaRPr>
          </a:p>
          <a:p>
            <a:pPr marL="228600" indent="-266400">
              <a:lnSpc>
                <a:spcPct val="150000"/>
              </a:lnSpc>
              <a:buFont typeface="+mj-lt"/>
              <a:buAutoNum type="arabicPeriod"/>
              <a:tabLst>
                <a:tab pos="287338" algn="l"/>
                <a:tab pos="466725" algn="l"/>
                <a:tab pos="4484688" algn="r"/>
              </a:tabLst>
            </a:pPr>
            <a:r>
              <a:rPr lang="en-GB" sz="1200" b="1" i="0" u="none" strike="noStrike" cap="none" baseline="0" dirty="0">
                <a:solidFill>
                  <a:srgbClr val="1B4528"/>
                </a:solidFill>
                <a:effectLst/>
                <a:uFill>
                  <a:solidFill>
                    <a:prstClr val="black">
                      <a:alpha val="0"/>
                    </a:prstClr>
                  </a:solidFill>
                </a:uFill>
                <a:latin typeface="IBM Plex Sans"/>
                <a:ea typeface="IBM Plex Sans"/>
                <a:cs typeface="IBM Plex Sans"/>
              </a:rPr>
              <a:t>Workforce – General characteristics</a:t>
            </a:r>
            <a:r>
              <a:rPr lang="en-GB" sz="1200" b="0" i="0" u="none" strike="noStrike" cap="none" baseline="0" dirty="0">
                <a:solidFill>
                  <a:srgbClr val="1B4528"/>
                </a:solidFill>
                <a:effectLst/>
                <a:uFill>
                  <a:solidFill>
                    <a:prstClr val="black">
                      <a:alpha val="0"/>
                    </a:prstClr>
                  </a:solidFill>
                </a:uFill>
                <a:latin typeface="IBM Plex Sans"/>
                <a:ea typeface="IBM Plex Sans"/>
                <a:cs typeface="IBM Plex Sans"/>
              </a:rPr>
              <a:t>			</a:t>
            </a:r>
            <a:r>
              <a:rPr lang="hr-HR" sz="1200" b="0" i="0" u="none" strike="noStrike" cap="none" baseline="0" dirty="0">
                <a:solidFill>
                  <a:srgbClr val="1B4528"/>
                </a:solidFill>
                <a:effectLst/>
                <a:uFill>
                  <a:solidFill>
                    <a:prstClr val="black">
                      <a:alpha val="0"/>
                    </a:prstClr>
                  </a:solidFill>
                </a:uFill>
                <a:latin typeface="IBM Plex Sans"/>
                <a:ea typeface="IBM Plex Sans"/>
                <a:cs typeface="IBM Plex Sans"/>
              </a:rPr>
              <a:t>		</a:t>
            </a:r>
            <a:r>
              <a:rPr lang="en-GB" sz="1200" b="0" i="0" u="none" strike="noStrike" cap="none" baseline="0" dirty="0">
                <a:solidFill>
                  <a:srgbClr val="1B4528"/>
                </a:solidFill>
                <a:effectLst/>
                <a:uFill>
                  <a:solidFill>
                    <a:prstClr val="black">
                      <a:alpha val="0"/>
                    </a:prstClr>
                  </a:solidFill>
                </a:uFill>
                <a:latin typeface="IBM Plex Sans"/>
                <a:ea typeface="IBM Plex Sans"/>
                <a:cs typeface="IBM Plex Sans"/>
              </a:rPr>
              <a:t>Page </a:t>
            </a:r>
            <a:r>
              <a:rPr lang="en-GB" sz="1200" b="0" i="0" u="none" strike="noStrike" cap="none" baseline="0" dirty="0">
                <a:solidFill>
                  <a:srgbClr val="2D55FF"/>
                </a:solidFill>
                <a:effectLst/>
                <a:uFill>
                  <a:solidFill>
                    <a:prstClr val="black">
                      <a:alpha val="0"/>
                    </a:prstClr>
                  </a:solidFill>
                </a:uFill>
                <a:latin typeface="IBM Plex Sans"/>
                <a:ea typeface="IBM Plex Sans"/>
                <a:cs typeface="IBM Plex Sans"/>
              </a:rPr>
              <a:t>[x]</a:t>
            </a:r>
            <a:endParaRPr lang="da-DK" sz="1200" noProof="0" dirty="0">
              <a:solidFill>
                <a:srgbClr val="2D55FF"/>
              </a:solidFill>
              <a:latin typeface="+mj-lt"/>
            </a:endParaRPr>
          </a:p>
          <a:p>
            <a:pPr marL="228600" indent="-266400">
              <a:lnSpc>
                <a:spcPct val="150000"/>
              </a:lnSpc>
              <a:buFont typeface="+mj-lt"/>
              <a:buAutoNum type="arabicPeriod"/>
              <a:tabLst>
                <a:tab pos="287338" algn="l"/>
                <a:tab pos="466725" algn="l"/>
                <a:tab pos="4484688" algn="r"/>
              </a:tabLst>
            </a:pPr>
            <a:r>
              <a:rPr lang="en-GB" sz="1200" b="1" i="0" u="none" strike="noStrike" cap="none" baseline="0" dirty="0">
                <a:solidFill>
                  <a:srgbClr val="1B4528"/>
                </a:solidFill>
                <a:effectLst/>
                <a:uFill>
                  <a:solidFill>
                    <a:prstClr val="black">
                      <a:alpha val="0"/>
                    </a:prstClr>
                  </a:solidFill>
                </a:uFill>
                <a:latin typeface="IBM Plex Sans"/>
                <a:ea typeface="IBM Plex Sans"/>
                <a:cs typeface="IBM Plex Sans"/>
              </a:rPr>
              <a:t>Workforce – Health and safety</a:t>
            </a:r>
            <a:r>
              <a:rPr lang="en-GB" sz="1200" b="0" i="0" u="none" strike="noStrike" cap="none" baseline="0" dirty="0">
                <a:solidFill>
                  <a:srgbClr val="1B4528"/>
                </a:solidFill>
                <a:effectLst/>
                <a:uFill>
                  <a:solidFill>
                    <a:prstClr val="black">
                      <a:alpha val="0"/>
                    </a:prstClr>
                  </a:solidFill>
                </a:uFill>
                <a:latin typeface="IBM Plex Sans"/>
                <a:ea typeface="IBM Plex Sans"/>
                <a:cs typeface="IBM Plex Sans"/>
              </a:rPr>
              <a:t>				</a:t>
            </a:r>
            <a:r>
              <a:rPr lang="hr-HR" sz="1200" b="0" i="0" u="none" strike="noStrike" cap="none" baseline="0" dirty="0">
                <a:solidFill>
                  <a:srgbClr val="1B4528"/>
                </a:solidFill>
                <a:effectLst/>
                <a:uFill>
                  <a:solidFill>
                    <a:prstClr val="black">
                      <a:alpha val="0"/>
                    </a:prstClr>
                  </a:solidFill>
                </a:uFill>
                <a:latin typeface="IBM Plex Sans"/>
                <a:ea typeface="IBM Plex Sans"/>
                <a:cs typeface="IBM Plex Sans"/>
              </a:rPr>
              <a:t>	</a:t>
            </a:r>
            <a:r>
              <a:rPr lang="en-GB" sz="1200" b="0" i="0" u="none" strike="noStrike" cap="none" baseline="0" dirty="0">
                <a:solidFill>
                  <a:srgbClr val="1B4528"/>
                </a:solidFill>
                <a:effectLst/>
                <a:uFill>
                  <a:solidFill>
                    <a:prstClr val="black">
                      <a:alpha val="0"/>
                    </a:prstClr>
                  </a:solidFill>
                </a:uFill>
                <a:latin typeface="IBM Plex Sans"/>
                <a:ea typeface="IBM Plex Sans"/>
                <a:cs typeface="IBM Plex Sans"/>
              </a:rPr>
              <a:t>Page </a:t>
            </a:r>
            <a:r>
              <a:rPr lang="en-GB" sz="1200" b="0" i="0" u="none" strike="noStrike" cap="none" baseline="0" dirty="0">
                <a:solidFill>
                  <a:srgbClr val="2D55FF"/>
                </a:solidFill>
                <a:effectLst/>
                <a:uFill>
                  <a:solidFill>
                    <a:prstClr val="black">
                      <a:alpha val="0"/>
                    </a:prstClr>
                  </a:solidFill>
                </a:uFill>
                <a:latin typeface="IBM Plex Sans"/>
                <a:ea typeface="IBM Plex Sans"/>
                <a:cs typeface="IBM Plex Sans"/>
              </a:rPr>
              <a:t>[x]</a:t>
            </a:r>
            <a:endParaRPr lang="da-DK" sz="1200" noProof="0" dirty="0">
              <a:solidFill>
                <a:srgbClr val="2D55FF"/>
              </a:solidFill>
              <a:latin typeface="+mj-lt"/>
            </a:endParaRPr>
          </a:p>
          <a:p>
            <a:pPr marL="228600" indent="-266400">
              <a:lnSpc>
                <a:spcPct val="150000"/>
              </a:lnSpc>
              <a:buFont typeface="+mj-lt"/>
              <a:buAutoNum type="arabicPeriod"/>
              <a:tabLst>
                <a:tab pos="287338" algn="l"/>
                <a:tab pos="466725" algn="l"/>
                <a:tab pos="4484688" algn="r"/>
              </a:tabLst>
            </a:pPr>
            <a:r>
              <a:rPr lang="en-GB" sz="1200" b="1" i="0" u="none" strike="noStrike" cap="none" baseline="0" dirty="0">
                <a:solidFill>
                  <a:srgbClr val="1B4528"/>
                </a:solidFill>
                <a:effectLst/>
                <a:uFill>
                  <a:solidFill>
                    <a:prstClr val="black">
                      <a:alpha val="0"/>
                    </a:prstClr>
                  </a:solidFill>
                </a:uFill>
                <a:latin typeface="IBM Plex Sans"/>
                <a:ea typeface="IBM Plex Sans"/>
                <a:cs typeface="IBM Plex Sans"/>
              </a:rPr>
              <a:t>Workforce – Remuneration, collective bargaining and training </a:t>
            </a:r>
            <a:r>
              <a:rPr lang="hr-HR" sz="1200" dirty="0">
                <a:solidFill>
                  <a:srgbClr val="1B4528"/>
                </a:solidFill>
                <a:uFill>
                  <a:solidFill>
                    <a:prstClr val="black">
                      <a:alpha val="0"/>
                    </a:prstClr>
                  </a:solidFill>
                </a:uFill>
                <a:latin typeface="IBM Plex Sans"/>
                <a:ea typeface="IBM Plex Sans"/>
                <a:cs typeface="IBM Plex Sans"/>
              </a:rPr>
              <a:t>			</a:t>
            </a:r>
            <a:r>
              <a:rPr lang="en-GB" sz="1200" b="0" i="0" u="none" strike="noStrike" cap="none" baseline="0" dirty="0">
                <a:solidFill>
                  <a:srgbClr val="1B4528"/>
                </a:solidFill>
                <a:effectLst/>
                <a:uFill>
                  <a:solidFill>
                    <a:prstClr val="black">
                      <a:alpha val="0"/>
                    </a:prstClr>
                  </a:solidFill>
                </a:uFill>
                <a:latin typeface="IBM Plex Sans"/>
                <a:ea typeface="IBM Plex Sans"/>
                <a:cs typeface="IBM Plex Sans"/>
              </a:rPr>
              <a:t>Page </a:t>
            </a:r>
            <a:r>
              <a:rPr lang="en-GB" sz="1200" b="0" i="0" u="none" strike="noStrike" cap="none" baseline="0" dirty="0">
                <a:solidFill>
                  <a:srgbClr val="2D55FF"/>
                </a:solidFill>
                <a:effectLst/>
                <a:uFill>
                  <a:solidFill>
                    <a:prstClr val="black">
                      <a:alpha val="0"/>
                    </a:prstClr>
                  </a:solidFill>
                </a:uFill>
                <a:latin typeface="IBM Plex Sans"/>
                <a:ea typeface="IBM Plex Sans"/>
                <a:cs typeface="IBM Plex Sans"/>
              </a:rPr>
              <a:t>[x]</a:t>
            </a:r>
            <a:endParaRPr lang="da-DK" sz="1200" noProof="0" dirty="0">
              <a:solidFill>
                <a:srgbClr val="2D55FF"/>
              </a:solidFill>
              <a:latin typeface="+mj-lt"/>
            </a:endParaRPr>
          </a:p>
          <a:p>
            <a:pPr marL="228600" indent="-266400">
              <a:lnSpc>
                <a:spcPct val="150000"/>
              </a:lnSpc>
              <a:buFont typeface="+mj-lt"/>
              <a:buAutoNum type="arabicPeriod"/>
              <a:tabLst>
                <a:tab pos="287338" algn="l"/>
                <a:tab pos="466725" algn="l"/>
                <a:tab pos="4484688" algn="r"/>
              </a:tabLst>
            </a:pPr>
            <a:r>
              <a:rPr lang="en-GB" sz="1200" b="1" i="0" u="none" strike="noStrike" cap="none" baseline="0" dirty="0">
                <a:solidFill>
                  <a:srgbClr val="1B4528"/>
                </a:solidFill>
                <a:effectLst/>
                <a:uFill>
                  <a:solidFill>
                    <a:prstClr val="black">
                      <a:alpha val="0"/>
                    </a:prstClr>
                  </a:solidFill>
                </a:uFill>
                <a:latin typeface="IBM Plex Sans"/>
                <a:ea typeface="IBM Plex Sans"/>
                <a:cs typeface="IBM Plex Sans"/>
              </a:rPr>
              <a:t>Business conduct</a:t>
            </a:r>
            <a:r>
              <a:rPr lang="en-GB" sz="1200" b="0" i="0" u="none" strike="noStrike" cap="none" baseline="0" dirty="0">
                <a:solidFill>
                  <a:srgbClr val="1B4528"/>
                </a:solidFill>
                <a:effectLst/>
                <a:uFill>
                  <a:solidFill>
                    <a:prstClr val="black">
                      <a:alpha val="0"/>
                    </a:prstClr>
                  </a:solidFill>
                </a:uFill>
                <a:latin typeface="IBM Plex Sans"/>
                <a:ea typeface="IBM Plex Sans"/>
                <a:cs typeface="IBM Plex Sans"/>
              </a:rPr>
              <a:t>	 			</a:t>
            </a:r>
            <a:r>
              <a:rPr lang="hr-HR" sz="1200" b="0" i="0" u="none" strike="noStrike" cap="none" baseline="0" dirty="0">
                <a:solidFill>
                  <a:srgbClr val="1B4528"/>
                </a:solidFill>
                <a:effectLst/>
                <a:uFill>
                  <a:solidFill>
                    <a:prstClr val="black">
                      <a:alpha val="0"/>
                    </a:prstClr>
                  </a:solidFill>
                </a:uFill>
                <a:latin typeface="IBM Plex Sans"/>
                <a:ea typeface="IBM Plex Sans"/>
                <a:cs typeface="IBM Plex Sans"/>
              </a:rPr>
              <a:t>	</a:t>
            </a:r>
            <a:r>
              <a:rPr lang="en-GB" sz="1200" b="0" i="0" u="none" strike="noStrike" cap="none" baseline="0" dirty="0">
                <a:solidFill>
                  <a:srgbClr val="1B4528"/>
                </a:solidFill>
                <a:effectLst/>
                <a:uFill>
                  <a:solidFill>
                    <a:prstClr val="black">
                      <a:alpha val="0"/>
                    </a:prstClr>
                  </a:solidFill>
                </a:uFill>
                <a:latin typeface="IBM Plex Sans"/>
                <a:ea typeface="IBM Plex Sans"/>
                <a:cs typeface="IBM Plex Sans"/>
              </a:rPr>
              <a:t>Page </a:t>
            </a:r>
            <a:r>
              <a:rPr lang="en-GB" sz="1200" b="0" i="0" u="none" strike="noStrike" cap="none" baseline="0" dirty="0">
                <a:solidFill>
                  <a:srgbClr val="2D55FF"/>
                </a:solidFill>
                <a:effectLst/>
                <a:uFill>
                  <a:solidFill>
                    <a:prstClr val="black">
                      <a:alpha val="0"/>
                    </a:prstClr>
                  </a:solidFill>
                </a:uFill>
                <a:latin typeface="IBM Plex Sans"/>
                <a:ea typeface="IBM Plex Sans"/>
                <a:cs typeface="IBM Plex Sans"/>
              </a:rPr>
              <a:t>[x]</a:t>
            </a:r>
          </a:p>
          <a:p>
            <a:pPr marL="228600" indent="-266400">
              <a:lnSpc>
                <a:spcPct val="150000"/>
              </a:lnSpc>
              <a:buFont typeface="+mj-lt"/>
              <a:buAutoNum type="arabicPeriod"/>
              <a:tabLst>
                <a:tab pos="287338" algn="l"/>
                <a:tab pos="466725" algn="l"/>
                <a:tab pos="4484688" algn="r"/>
              </a:tabLst>
            </a:pPr>
            <a:r>
              <a:rPr lang="en-GB" sz="1200" b="0" i="0" u="none" strike="noStrike" cap="none" baseline="0" dirty="0">
                <a:solidFill>
                  <a:srgbClr val="2D55FF"/>
                </a:solidFill>
                <a:effectLst/>
                <a:uFill>
                  <a:solidFill>
                    <a:prstClr val="black">
                      <a:alpha val="0"/>
                    </a:prstClr>
                  </a:solidFill>
                </a:uFill>
                <a:latin typeface="IBM Plex Sans"/>
                <a:ea typeface="IBM Plex Sans"/>
                <a:cs typeface="IBM Plex Sans"/>
              </a:rPr>
              <a:t> </a:t>
            </a:r>
            <a:r>
              <a:rPr lang="en-GB" sz="1200" b="0" i="0" u="none" strike="noStrike" cap="none" baseline="0" dirty="0">
                <a:solidFill>
                  <a:srgbClr val="2D55FF"/>
                </a:solidFill>
                <a:effectLst/>
                <a:uFill>
                  <a:solidFill>
                    <a:prstClr val="black">
                      <a:alpha val="0"/>
                    </a:prstClr>
                  </a:solidFill>
                </a:uFill>
                <a:latin typeface="Calibri"/>
                <a:ea typeface="Calibri"/>
                <a:cs typeface="Calibri"/>
              </a:rPr>
              <a:t>[</a:t>
            </a:r>
            <a:r>
              <a:rPr lang="en-GB" sz="1200" b="0" i="0" u="none" strike="noStrike" cap="none" baseline="0" dirty="0">
                <a:solidFill>
                  <a:srgbClr val="2D55FF"/>
                </a:solidFill>
                <a:effectLst/>
                <a:uFill>
                  <a:solidFill>
                    <a:prstClr val="black">
                      <a:alpha val="0"/>
                    </a:prstClr>
                  </a:solidFill>
                </a:uFill>
                <a:latin typeface="IBM Plex Sans"/>
                <a:ea typeface="IBM Plex Sans"/>
                <a:cs typeface="IBM Plex Sans"/>
              </a:rPr>
              <a:t>Any other ESG information you consider </a:t>
            </a:r>
            <a:r>
              <a:rPr lang="en-GB" sz="1200" dirty="0">
                <a:solidFill>
                  <a:srgbClr val="2D55FF"/>
                </a:solidFill>
                <a:latin typeface="+mj-lt"/>
              </a:rPr>
              <a:t>relevant</a:t>
            </a:r>
            <a:r>
              <a:rPr lang="en-GB" sz="1200" b="0" i="0" u="none" strike="noStrike" cap="none" baseline="0" dirty="0">
                <a:solidFill>
                  <a:srgbClr val="2D55FF"/>
                </a:solidFill>
                <a:effectLst/>
                <a:uFill>
                  <a:solidFill>
                    <a:prstClr val="black">
                      <a:alpha val="0"/>
                    </a:prstClr>
                  </a:solidFill>
                </a:uFill>
                <a:latin typeface="IBM Plex Sans"/>
                <a:ea typeface="IBM Plex Sans"/>
                <a:cs typeface="IBM Plex Sans"/>
              </a:rPr>
              <a:t> to your undertaking</a:t>
            </a:r>
            <a:r>
              <a:rPr lang="en-GB" sz="1200" b="0" i="0" u="none" strike="noStrike" cap="none" baseline="0" dirty="0">
                <a:solidFill>
                  <a:srgbClr val="2D55FF"/>
                </a:solidFill>
                <a:effectLst/>
                <a:uFill>
                  <a:solidFill>
                    <a:prstClr val="black">
                      <a:alpha val="0"/>
                    </a:prstClr>
                  </a:solidFill>
                </a:uFill>
                <a:latin typeface="Calibri"/>
                <a:ea typeface="Calibri"/>
                <a:cs typeface="Calibri"/>
              </a:rPr>
              <a:t>]</a:t>
            </a:r>
            <a:r>
              <a:rPr lang="en-GB" sz="1200" b="0" i="0" u="none" strike="noStrike" cap="none" baseline="0" dirty="0">
                <a:solidFill>
                  <a:srgbClr val="2D55FF"/>
                </a:solidFill>
                <a:effectLst/>
                <a:uFill>
                  <a:solidFill>
                    <a:prstClr val="black">
                      <a:alpha val="0"/>
                    </a:prstClr>
                  </a:solidFill>
                </a:uFill>
                <a:latin typeface="IBM Plex Sans"/>
                <a:ea typeface="IBM Plex Sans"/>
                <a:cs typeface="IBM Plex Sans"/>
              </a:rPr>
              <a:t> 		</a:t>
            </a:r>
            <a:r>
              <a:rPr lang="hr-HR" sz="1200" b="0" i="0" u="none" strike="noStrike" cap="none" baseline="0" dirty="0">
                <a:solidFill>
                  <a:srgbClr val="2D55FF"/>
                </a:solidFill>
                <a:effectLst/>
                <a:uFill>
                  <a:solidFill>
                    <a:prstClr val="black">
                      <a:alpha val="0"/>
                    </a:prstClr>
                  </a:solidFill>
                </a:uFill>
                <a:latin typeface="IBM Plex Sans"/>
                <a:ea typeface="IBM Plex Sans"/>
                <a:cs typeface="IBM Plex Sans"/>
              </a:rPr>
              <a:t>	</a:t>
            </a:r>
            <a:r>
              <a:rPr lang="en-GB" sz="1200" b="0" i="0" u="none" strike="noStrike" cap="none" baseline="0" dirty="0">
                <a:solidFill>
                  <a:srgbClr val="2D55FF"/>
                </a:solidFill>
                <a:effectLst/>
                <a:uFill>
                  <a:solidFill>
                    <a:prstClr val="black">
                      <a:alpha val="0"/>
                    </a:prstClr>
                  </a:solidFill>
                </a:uFill>
                <a:latin typeface="IBM Plex Sans"/>
                <a:ea typeface="IBM Plex Sans"/>
                <a:cs typeface="IBM Plex Sans"/>
              </a:rPr>
              <a:t>Page [x]</a:t>
            </a:r>
          </a:p>
          <a:p>
            <a:pPr>
              <a:lnSpc>
                <a:spcPct val="150000"/>
              </a:lnSpc>
              <a:tabLst>
                <a:tab pos="287338" algn="l"/>
                <a:tab pos="466725" algn="l"/>
                <a:tab pos="4484688" algn="r"/>
              </a:tabLst>
            </a:pPr>
            <a:endParaRPr lang="da-DK" sz="1200" noProof="0" dirty="0">
              <a:latin typeface="+mj-lt"/>
            </a:endParaRPr>
          </a:p>
          <a:p>
            <a:pPr>
              <a:tabLst>
                <a:tab pos="287338" algn="l"/>
                <a:tab pos="466725" algn="l"/>
                <a:tab pos="4484688" algn="r"/>
              </a:tabLst>
            </a:pPr>
            <a:endParaRPr lang="da-DK" sz="1200" noProof="0" dirty="0">
              <a:latin typeface="+mj-lt"/>
            </a:endParaRPr>
          </a:p>
          <a:p>
            <a:pPr>
              <a:tabLst>
                <a:tab pos="287338" algn="l"/>
                <a:tab pos="466725" algn="l"/>
                <a:tab pos="4484688" algn="r"/>
              </a:tabLst>
            </a:pPr>
            <a:endParaRPr lang="da-DK" sz="1200" noProof="0" dirty="0">
              <a:latin typeface="+mj-lt"/>
            </a:endParaRPr>
          </a:p>
          <a:p>
            <a:pPr>
              <a:tabLst>
                <a:tab pos="287338" algn="l"/>
                <a:tab pos="466725" algn="l"/>
                <a:tab pos="4484688" algn="r"/>
              </a:tabLst>
            </a:pPr>
            <a:endParaRPr lang="da-DK" noProof="0" dirty="0">
              <a:latin typeface="+mj-lt"/>
            </a:endParaRPr>
          </a:p>
          <a:p>
            <a:pPr>
              <a:tabLst>
                <a:tab pos="287338" algn="l"/>
                <a:tab pos="466725" algn="l"/>
                <a:tab pos="4484688" algn="r"/>
              </a:tabLst>
            </a:pPr>
            <a:endParaRPr lang="da-DK" noProof="0" dirty="0">
              <a:latin typeface="+mj-lt"/>
            </a:endParaRPr>
          </a:p>
        </p:txBody>
      </p:sp>
      <p:sp>
        <p:nvSpPr>
          <p:cNvPr id="2" name="Slide Number Placeholder 5">
            <a:extLst>
              <a:ext uri="{FF2B5EF4-FFF2-40B4-BE49-F238E27FC236}">
                <a16:creationId xmlns:a16="http://schemas.microsoft.com/office/drawing/2014/main" id="{EAF64D3B-AE78-BA15-5D3D-CEE3410664A0}"/>
              </a:ext>
              <a:ext uri="{C183D7F6-B498-43B3-948B-1728B52AA6E4}">
                <adec:decorative xmlns:adec="http://schemas.microsoft.com/office/drawing/2017/decorative" val="0"/>
              </a:ext>
            </a:extLst>
          </p:cNvPr>
          <p:cNvSpPr>
            <a:spLocks noGrp="1"/>
          </p:cNvSpPr>
          <p:nvPr>
            <p:ph type="sldNum" sz="quarter" idx="23"/>
          </p:nvPr>
        </p:nvSpPr>
        <p:spPr>
          <a:xfrm>
            <a:off x="9180000" y="6450239"/>
            <a:ext cx="2743200" cy="153888"/>
          </a:xfrm>
        </p:spPr>
        <p:txBody>
          <a:bodyPr/>
          <a:lstStyle/>
          <a:p>
            <a:fld id="{5A0D23CF-C5A3-5445-819D-C647D180BB4B}" type="slidenum">
              <a:rPr lang="da-DK" smtClean="0"/>
              <a:t>5</a:t>
            </a:fld>
            <a:endParaRPr lang="da-DK"/>
          </a:p>
        </p:txBody>
      </p:sp>
    </p:spTree>
    <p:custDataLst>
      <p:tags r:id="rId1"/>
    </p:custDataLst>
    <p:extLst>
      <p:ext uri="{BB962C8B-B14F-4D97-AF65-F5344CB8AC3E}">
        <p14:creationId xmlns:p14="http://schemas.microsoft.com/office/powerpoint/2010/main" val="172057084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a:xfrm>
            <a:off x="8280504" y="224972"/>
            <a:ext cx="3642695" cy="153888"/>
          </a:xfrm>
        </p:spPr>
        <p:txBody>
          <a:bodyPr/>
          <a:lstStyle/>
          <a:p>
            <a:r>
              <a:rPr lang="en-GB" sz="1000" b="1" i="0" u="none" strike="noStrike" cap="none" baseline="0" dirty="0">
                <a:solidFill>
                  <a:srgbClr val="5F7D69"/>
                </a:solidFill>
                <a:effectLst/>
                <a:uFill>
                  <a:solidFill>
                    <a:prstClr val="black">
                      <a:alpha val="0"/>
                    </a:prstClr>
                  </a:solidFill>
                </a:uFill>
                <a:latin typeface="IBM Plex Sans"/>
                <a:ea typeface="IBM Plex Sans"/>
                <a:cs typeface="IBM Plex Sans"/>
              </a:rPr>
              <a:t>CLICK TO INSERT NAME OF UNDERTAKING</a:t>
            </a:r>
          </a:p>
        </p:txBody>
      </p:sp>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a:xfrm>
            <a:off x="518600" y="513927"/>
            <a:ext cx="11165400" cy="252091"/>
          </a:xfrm>
        </p:spPr>
        <p:txBody>
          <a:bodyPr/>
          <a:lstStyle/>
          <a:p>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Basis for preparation (B1)</a:t>
            </a:r>
          </a:p>
        </p:txBody>
      </p:sp>
      <p:sp>
        <p:nvSpPr>
          <p:cNvPr id="7" name="Rectangle 6">
            <a:extLst>
              <a:ext uri="{FF2B5EF4-FFF2-40B4-BE49-F238E27FC236}">
                <a16:creationId xmlns:a16="http://schemas.microsoft.com/office/drawing/2014/main" id="{3BEAA9D6-FE63-3E44-DABB-1F30AD591826}"/>
              </a:ext>
            </a:extLst>
          </p:cNvPr>
          <p:cNvSpPr/>
          <p:nvPr/>
        </p:nvSpPr>
        <p:spPr>
          <a:xfrm>
            <a:off x="508000" y="1016001"/>
            <a:ext cx="7354375" cy="52019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be filled in in the Basic Module.</a:t>
            </a:r>
            <a:endParaRPr lang="da-DK" sz="900" b="1" spc="-10" dirty="0">
              <a:solidFill>
                <a:schemeClr val="bg1"/>
              </a:solidFill>
              <a:latin typeface="+mj-lt"/>
            </a:endParaRPr>
          </a:p>
          <a:p>
            <a:pPr>
              <a:lnSpc>
                <a:spcPct val="106000"/>
              </a:lnSpc>
            </a:pPr>
            <a:endParaRPr lang="da-DK" sz="900" b="1" spc="-10" dirty="0">
              <a:solidFill>
                <a:schemeClr val="bg1"/>
              </a:solidFill>
            </a:endParaRPr>
          </a:p>
          <a:p>
            <a:pPr>
              <a:lnSpc>
                <a:spcPct val="106000"/>
              </a:lnSpc>
            </a:pPr>
            <a:endParaRPr lang="da-DK" sz="900" spc="-10" dirty="0">
              <a:solidFill>
                <a:schemeClr val="bg1"/>
              </a:solidFill>
            </a:endParaRPr>
          </a:p>
          <a:p>
            <a:pPr>
              <a:lnSpc>
                <a:spcPct val="106000"/>
              </a:lnSpc>
            </a:pPr>
            <a:endParaRPr lang="da-DK" sz="900" spc="-10" dirty="0">
              <a:solidFill>
                <a:schemeClr val="bg1"/>
              </a:solidFill>
            </a:endParaRPr>
          </a:p>
          <a:p>
            <a:pPr>
              <a:lnSpc>
                <a:spcPct val="106000"/>
              </a:lnSpc>
            </a:pPr>
            <a:endParaRPr lang="da-DK" sz="900" spc="-10" dirty="0">
              <a:solidFill>
                <a:schemeClr val="bg1"/>
              </a:solidFill>
            </a:endParaRPr>
          </a:p>
          <a:p>
            <a:pPr>
              <a:lnSpc>
                <a:spcPct val="106000"/>
              </a:lnSpc>
            </a:pPr>
            <a:r>
              <a:rPr lang="da-DK" sz="900" spc="-10" dirty="0">
                <a:solidFill>
                  <a:schemeClr val="bg1"/>
                </a:solidFill>
              </a:rPr>
              <a:t>  </a:t>
            </a:r>
          </a:p>
          <a:p>
            <a:pPr>
              <a:lnSpc>
                <a:spcPct val="106000"/>
              </a:lnSpc>
            </a:pPr>
            <a:endParaRPr lang="da-DK" sz="900" b="1" spc="-10" dirty="0">
              <a:solidFill>
                <a:schemeClr val="bg1"/>
              </a:solidFill>
            </a:endParaRPr>
          </a:p>
          <a:p>
            <a:pPr>
              <a:lnSpc>
                <a:spcPct val="106000"/>
              </a:lnSpc>
            </a:pPr>
            <a:endParaRPr lang="da-DK" sz="900" b="1" spc="-10" dirty="0">
              <a:solidFill>
                <a:schemeClr val="bg1"/>
              </a:solidFill>
            </a:endParaRPr>
          </a:p>
        </p:txBody>
      </p:sp>
      <p:pic>
        <p:nvPicPr>
          <p:cNvPr id="11" name="Graphic 10">
            <a:extLst>
              <a:ext uri="{FF2B5EF4-FFF2-40B4-BE49-F238E27FC236}">
                <a16:creationId xmlns:a16="http://schemas.microsoft.com/office/drawing/2014/main" id="{EC0A4FD9-CD66-4681-595B-4557A461B42A}"/>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8979" y="1108695"/>
            <a:ext cx="207455" cy="232601"/>
          </a:xfrm>
          <a:prstGeom prst="rect">
            <a:avLst/>
          </a:prstGeom>
        </p:spPr>
      </p:pic>
      <p:sp>
        <p:nvSpPr>
          <p:cNvPr id="13" name="TextBox 12">
            <a:extLst>
              <a:ext uri="{FF2B5EF4-FFF2-40B4-BE49-F238E27FC236}">
                <a16:creationId xmlns:a16="http://schemas.microsoft.com/office/drawing/2014/main" id="{F1DF9D0D-473B-44C7-882F-2F580236CF98}"/>
              </a:ext>
            </a:extLst>
          </p:cNvPr>
          <p:cNvSpPr txBox="1"/>
          <p:nvPr/>
        </p:nvSpPr>
        <p:spPr>
          <a:xfrm>
            <a:off x="518598" y="1693170"/>
            <a:ext cx="7354375" cy="283906"/>
          </a:xfrm>
          <a:prstGeom prst="rect">
            <a:avLst/>
          </a:prstGeom>
          <a:solidFill>
            <a:srgbClr val="D1DAD4"/>
          </a:solidFill>
          <a:ln>
            <a:solidFill>
              <a:srgbClr val="1B4528"/>
            </a:solidFill>
          </a:ln>
        </p:spPr>
        <p:txBody>
          <a:bodyPr wrap="square" lIns="36000" tIns="72000" rIns="36000" bIns="72000" rtlCol="0">
            <a:spAutoFit/>
          </a:bodyPr>
          <a:lstStyle/>
          <a:p>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Basic Module, or Basic Module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Comprehensive Module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24(a))</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 </a:t>
            </a:r>
            <a:endParaRPr lang="en-GB" sz="900" b="0" dirty="0">
              <a:solidFill>
                <a:schemeClr val="tx2"/>
              </a:solidFill>
            </a:endParaRPr>
          </a:p>
        </p:txBody>
      </p:sp>
      <p:graphicFrame>
        <p:nvGraphicFramePr>
          <p:cNvPr id="8" name="Table 12">
            <a:extLst>
              <a:ext uri="{FF2B5EF4-FFF2-40B4-BE49-F238E27FC236}">
                <a16:creationId xmlns:a16="http://schemas.microsoft.com/office/drawing/2014/main" id="{C0F79360-A773-09D0-5119-A3FDBC3F6D97}"/>
              </a:ext>
            </a:extLst>
          </p:cNvPr>
          <p:cNvGraphicFramePr>
            <a:graphicFrameLocks noGrp="1"/>
          </p:cNvGraphicFramePr>
          <p:nvPr>
            <p:extLst>
              <p:ext uri="{D42A27DB-BD31-4B8C-83A1-F6EECF244321}">
                <p14:modId xmlns:p14="http://schemas.microsoft.com/office/powerpoint/2010/main" val="4053475462"/>
              </p:ext>
            </p:extLst>
          </p:nvPr>
        </p:nvGraphicFramePr>
        <p:xfrm>
          <a:off x="518600" y="1978887"/>
          <a:ext cx="7354375" cy="612000"/>
        </p:xfrm>
        <a:graphic>
          <a:graphicData uri="http://schemas.openxmlformats.org/drawingml/2006/table">
            <a:tbl>
              <a:tblPr firstRow="1" firstCol="1">
                <a:tableStyleId>{2A488322-F2BA-4B5B-9748-0D474271808F}</a:tableStyleId>
              </a:tblPr>
              <a:tblGrid>
                <a:gridCol w="5874513">
                  <a:extLst>
                    <a:ext uri="{9D8B030D-6E8A-4147-A177-3AD203B41FA5}">
                      <a16:colId xmlns:a16="http://schemas.microsoft.com/office/drawing/2014/main" val="2698153288"/>
                    </a:ext>
                  </a:extLst>
                </a:gridCol>
                <a:gridCol w="1479862">
                  <a:extLst>
                    <a:ext uri="{9D8B030D-6E8A-4147-A177-3AD203B41FA5}">
                      <a16:colId xmlns:a16="http://schemas.microsoft.com/office/drawing/2014/main" val="2119413191"/>
                    </a:ext>
                  </a:extLst>
                </a:gridCol>
              </a:tblGrid>
              <a:tr h="306000">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The report is based on the </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Basic Module</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in the voluntary SME Standard. </a:t>
                      </a:r>
                      <a:endParaRPr lang="en-GB" sz="900" b="0" dirty="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[YES/NO]</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4240345905"/>
                  </a:ext>
                </a:extLst>
              </a:tr>
              <a:tr h="306000">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The report is based on the </a:t>
                      </a: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Basic Module</a:t>
                      </a: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 and the </a:t>
                      </a: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Comprehensive Module</a:t>
                      </a: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 in the voluntary SME Standard.</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[YES/NO]</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69514074"/>
                  </a:ext>
                </a:extLst>
              </a:tr>
            </a:tbl>
          </a:graphicData>
        </a:graphic>
      </p:graphicFrame>
      <p:sp>
        <p:nvSpPr>
          <p:cNvPr id="10" name="TextBox 9">
            <a:extLst>
              <a:ext uri="{FF2B5EF4-FFF2-40B4-BE49-F238E27FC236}">
                <a16:creationId xmlns:a16="http://schemas.microsoft.com/office/drawing/2014/main" id="{ACB3AAA7-9990-4BC6-9658-93BD8FACC4FB}"/>
              </a:ext>
            </a:extLst>
          </p:cNvPr>
          <p:cNvSpPr txBox="1"/>
          <p:nvPr/>
        </p:nvSpPr>
        <p:spPr>
          <a:xfrm>
            <a:off x="518598" y="2854726"/>
            <a:ext cx="7354375" cy="283906"/>
          </a:xfrm>
          <a:prstGeom prst="rect">
            <a:avLst/>
          </a:prstGeom>
          <a:solidFill>
            <a:srgbClr val="D1DAD4"/>
          </a:solidFill>
          <a:ln>
            <a:solidFill>
              <a:srgbClr val="1B4528"/>
            </a:solidFill>
          </a:ln>
        </p:spPr>
        <p:txBody>
          <a:bodyPr wrap="square" lIns="36000" tIns="72000" rIns="36000" bIns="72000" rtlCol="0">
            <a:spAutoFit/>
          </a:bodyPr>
          <a:lstStyle/>
          <a:p>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Reporting on an individual or consolidated basis</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(paragraph 24(c))</a:t>
            </a:r>
          </a:p>
        </p:txBody>
      </p:sp>
      <p:graphicFrame>
        <p:nvGraphicFramePr>
          <p:cNvPr id="2" name="Table 12">
            <a:extLst>
              <a:ext uri="{FF2B5EF4-FFF2-40B4-BE49-F238E27FC236}">
                <a16:creationId xmlns:a16="http://schemas.microsoft.com/office/drawing/2014/main" id="{AA61E98C-E974-CA6B-E7E0-7ED257077648}"/>
              </a:ext>
            </a:extLst>
          </p:cNvPr>
          <p:cNvGraphicFramePr>
            <a:graphicFrameLocks noGrp="1"/>
          </p:cNvGraphicFramePr>
          <p:nvPr>
            <p:extLst>
              <p:ext uri="{D42A27DB-BD31-4B8C-83A1-F6EECF244321}">
                <p14:modId xmlns:p14="http://schemas.microsoft.com/office/powerpoint/2010/main" val="770912561"/>
              </p:ext>
            </p:extLst>
          </p:nvPr>
        </p:nvGraphicFramePr>
        <p:xfrm>
          <a:off x="518599" y="3147248"/>
          <a:ext cx="7354375" cy="612000"/>
        </p:xfrm>
        <a:graphic>
          <a:graphicData uri="http://schemas.openxmlformats.org/drawingml/2006/table">
            <a:tbl>
              <a:tblPr firstRow="1" firstCol="1">
                <a:tableStyleId>{2A488322-F2BA-4B5B-9748-0D474271808F}</a:tableStyleId>
              </a:tblPr>
              <a:tblGrid>
                <a:gridCol w="5874513">
                  <a:extLst>
                    <a:ext uri="{9D8B030D-6E8A-4147-A177-3AD203B41FA5}">
                      <a16:colId xmlns:a16="http://schemas.microsoft.com/office/drawing/2014/main" val="2698153288"/>
                    </a:ext>
                  </a:extLst>
                </a:gridCol>
                <a:gridCol w="1479862">
                  <a:extLst>
                    <a:ext uri="{9D8B030D-6E8A-4147-A177-3AD203B41FA5}">
                      <a16:colId xmlns:a16="http://schemas.microsoft.com/office/drawing/2014/main" val="2119413191"/>
                    </a:ext>
                  </a:extLst>
                </a:gridCol>
              </a:tblGrid>
              <a:tr h="306000">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The report has been prepared on an </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individual basis</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(i.e. the report does not cover any subsidiaries).</a:t>
                      </a:r>
                      <a:endParaRPr lang="en-GB" sz="900" b="0" dirty="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[YES/NO]</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4240345905"/>
                  </a:ext>
                </a:extLst>
              </a:tr>
              <a:tr h="306000">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The report has been prepared on a </a:t>
                      </a:r>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consolidated basis</a:t>
                      </a:r>
                      <a:r>
                        <a:rPr lang="en-GB" sz="900" b="0" i="0" u="none" strike="noStrike" cap="none" baseline="0">
                          <a:solidFill>
                            <a:srgbClr val="1B4528"/>
                          </a:solidFill>
                          <a:effectLst/>
                          <a:uFill>
                            <a:solidFill>
                              <a:prstClr val="black">
                                <a:alpha val="0"/>
                              </a:prstClr>
                            </a:solidFill>
                          </a:uFill>
                          <a:latin typeface="IBM Plex Sans"/>
                          <a:ea typeface="IBM Plex Sans"/>
                          <a:cs typeface="IBM Plex Sans"/>
                        </a:rPr>
                        <a:t> (i.e. the report covers the undertaking’s subsidiaries). </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[YES/NO]</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69514074"/>
                  </a:ext>
                </a:extLst>
              </a:tr>
            </a:tbl>
          </a:graphicData>
        </a:graphic>
      </p:graphicFrame>
      <p:sp>
        <p:nvSpPr>
          <p:cNvPr id="14" name="TextBox 13">
            <a:extLst>
              <a:ext uri="{FF2B5EF4-FFF2-40B4-BE49-F238E27FC236}">
                <a16:creationId xmlns:a16="http://schemas.microsoft.com/office/drawing/2014/main" id="{23530A5D-778A-4DAD-8DCD-75A807810577}"/>
              </a:ext>
            </a:extLst>
          </p:cNvPr>
          <p:cNvSpPr txBox="1"/>
          <p:nvPr/>
        </p:nvSpPr>
        <p:spPr>
          <a:xfrm>
            <a:off x="507999" y="4007847"/>
            <a:ext cx="7354375" cy="422405"/>
          </a:xfrm>
          <a:prstGeom prst="rect">
            <a:avLst/>
          </a:prstGeom>
          <a:solidFill>
            <a:srgbClr val="E8ECEA"/>
          </a:solidFill>
          <a:ln w="6350">
            <a:solidFill>
              <a:srgbClr val="1B4528"/>
            </a:solidFill>
          </a:ln>
        </p:spPr>
        <p:txBody>
          <a:bodyPr wrap="square" lIns="36000" tIns="72000" rIns="36000" bIns="72000" rtlCol="0">
            <a:spAutoFit/>
          </a:bodyPr>
          <a:lstStyle/>
          <a:p>
            <a:pPr marL="0" algn="l" defTabSz="914400" rtl="0" eaLnBrk="1" latinLnBrk="0" hangingPunct="1"/>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List of subsidiaries covered in the report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24(d))</a:t>
            </a:r>
            <a:endParaRPr lang="da-DK" sz="900" b="0" i="1" kern="1200" spc="-10" dirty="0">
              <a:solidFill>
                <a:schemeClr val="tx2"/>
              </a:solidFill>
              <a:latin typeface="+mn-lt"/>
              <a:ea typeface="+mn-ea"/>
              <a:cs typeface="+mn-cs"/>
            </a:endParaRPr>
          </a:p>
          <a:p>
            <a:pPr marL="0" algn="l" defTabSz="914400" rtl="0" eaLnBrk="1" latinLnBrk="0" hangingPunct="1"/>
            <a:r>
              <a:rPr lang="en-GB" sz="900" b="0" i="1" u="none" strike="noStrike" cap="none" baseline="0" dirty="0">
                <a:solidFill>
                  <a:srgbClr val="2D55FF"/>
                </a:solidFill>
                <a:effectLst/>
                <a:uFill>
                  <a:solidFill>
                    <a:prstClr val="black">
                      <a:alpha val="0"/>
                    </a:prstClr>
                  </a:solidFill>
                </a:uFill>
                <a:latin typeface="IBM Plex Sans"/>
                <a:ea typeface="IBM Plex Sans"/>
                <a:cs typeface="IBM Plex Sans"/>
              </a:rPr>
              <a:t>Delete the table if the report is prepared on an individual basis.</a:t>
            </a:r>
          </a:p>
        </p:txBody>
      </p:sp>
      <p:graphicFrame>
        <p:nvGraphicFramePr>
          <p:cNvPr id="16" name="Table 2">
            <a:extLst>
              <a:ext uri="{FF2B5EF4-FFF2-40B4-BE49-F238E27FC236}">
                <a16:creationId xmlns:a16="http://schemas.microsoft.com/office/drawing/2014/main" id="{693470FC-B633-430A-0791-18B9C81D050C}"/>
              </a:ext>
            </a:extLst>
          </p:cNvPr>
          <p:cNvGraphicFramePr>
            <a:graphicFrameLocks noGrp="1"/>
          </p:cNvGraphicFramePr>
          <p:nvPr>
            <p:extLst>
              <p:ext uri="{D42A27DB-BD31-4B8C-83A1-F6EECF244321}">
                <p14:modId xmlns:p14="http://schemas.microsoft.com/office/powerpoint/2010/main" val="1954142467"/>
              </p:ext>
            </p:extLst>
          </p:nvPr>
        </p:nvGraphicFramePr>
        <p:xfrm>
          <a:off x="507999" y="4434567"/>
          <a:ext cx="7354375" cy="1257093"/>
        </p:xfrm>
        <a:graphic>
          <a:graphicData uri="http://schemas.openxmlformats.org/drawingml/2006/table">
            <a:tbl>
              <a:tblPr firstRow="1" firstCol="1">
                <a:tableStyleId>{2A488322-F2BA-4B5B-9748-0D474271808F}</a:tableStyleId>
              </a:tblPr>
              <a:tblGrid>
                <a:gridCol w="3400867">
                  <a:extLst>
                    <a:ext uri="{9D8B030D-6E8A-4147-A177-3AD203B41FA5}">
                      <a16:colId xmlns:a16="http://schemas.microsoft.com/office/drawing/2014/main" val="1902117154"/>
                    </a:ext>
                  </a:extLst>
                </a:gridCol>
                <a:gridCol w="3953508">
                  <a:extLst>
                    <a:ext uri="{9D8B030D-6E8A-4147-A177-3AD203B41FA5}">
                      <a16:colId xmlns:a16="http://schemas.microsoft.com/office/drawing/2014/main" val="1904521774"/>
                    </a:ext>
                  </a:extLst>
                </a:gridCol>
              </a:tblGrid>
              <a:tr h="229789">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Name of subsidiary </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tc>
                  <a:txBody>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Address of subsidiary</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3642311251"/>
                  </a:ext>
                </a:extLst>
              </a:tr>
              <a:tr h="334664">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name]</a:t>
                      </a:r>
                      <a:endParaRPr lang="da-DK" sz="900" noProof="0" dirty="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address]</a:t>
                      </a:r>
                      <a:endParaRPr lang="da-DK" sz="900" noProof="0" dirty="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r h="334664">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name]</a:t>
                      </a:r>
                      <a:endParaRPr lang="da-DK" sz="900" noProof="0" dirty="0">
                        <a:solidFill>
                          <a:srgbClr val="2D55FF"/>
                        </a:solidFill>
                        <a:latin typeface="+mn-lt"/>
                      </a:endParaRPr>
                    </a:p>
                    <a:p>
                      <a:pPr algn="l"/>
                      <a:endParaRPr lang="da-DK" sz="900" noProof="0" dirty="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address]</a:t>
                      </a:r>
                      <a:endParaRPr lang="da-DK" sz="900" noProof="0" dirty="0">
                        <a:solidFill>
                          <a:srgbClr val="2D55FF"/>
                        </a:solidFill>
                        <a:latin typeface="+mn-lt"/>
                      </a:endParaRPr>
                    </a:p>
                    <a:p>
                      <a:pPr algn="l"/>
                      <a:endParaRPr lang="da-DK" sz="900" noProof="0" dirty="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334664">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name]</a:t>
                      </a:r>
                      <a:endParaRPr lang="da-DK" sz="900" noProof="0" dirty="0">
                        <a:solidFill>
                          <a:srgbClr val="2D55FF"/>
                        </a:solidFill>
                        <a:latin typeface="+mn-lt"/>
                      </a:endParaRPr>
                    </a:p>
                    <a:p>
                      <a:pPr algn="l"/>
                      <a:endParaRPr lang="da-DK" sz="900" noProof="0" dirty="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address]</a:t>
                      </a:r>
                      <a:endParaRPr lang="da-DK" sz="900" noProof="0" dirty="0">
                        <a:solidFill>
                          <a:srgbClr val="2D55FF"/>
                        </a:solidFill>
                        <a:latin typeface="+mn-lt"/>
                      </a:endParaRPr>
                    </a:p>
                    <a:p>
                      <a:pPr algn="l"/>
                      <a:endParaRPr lang="da-DK" sz="900" noProof="0" dirty="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42156864"/>
                  </a:ext>
                </a:extLst>
              </a:tr>
            </a:tbl>
          </a:graphicData>
        </a:graphic>
      </p:graphicFrame>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0"/>
              </a:ext>
            </a:extLst>
          </p:cNvPr>
          <p:cNvSpPr>
            <a:spLocks noGrp="1"/>
          </p:cNvSpPr>
          <p:nvPr>
            <p:ph type="sldNum" sz="quarter" idx="12"/>
          </p:nvPr>
        </p:nvSpPr>
        <p:spPr>
          <a:xfrm>
            <a:off x="9180000" y="6450239"/>
            <a:ext cx="2743200" cy="153888"/>
          </a:xfrm>
        </p:spPr>
        <p:txBody>
          <a:bodyPr/>
          <a:lstStyle/>
          <a:p>
            <a:fld id="{5A0D23CF-C5A3-5445-819D-C647D180BB4B}" type="slidenum">
              <a:rPr lang="da-DK" smtClean="0"/>
              <a:t>6</a:t>
            </a:fld>
            <a:endParaRPr lang="da-DK"/>
          </a:p>
        </p:txBody>
      </p:sp>
    </p:spTree>
    <p:custDataLst>
      <p:tags r:id="rId1"/>
    </p:custDataLst>
    <p:extLst>
      <p:ext uri="{BB962C8B-B14F-4D97-AF65-F5344CB8AC3E}">
        <p14:creationId xmlns:p14="http://schemas.microsoft.com/office/powerpoint/2010/main" val="416998842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sidefod 2">
            <a:extLst>
              <a:ext uri="{FF2B5EF4-FFF2-40B4-BE49-F238E27FC236}">
                <a16:creationId xmlns:a16="http://schemas.microsoft.com/office/drawing/2014/main" id="{C847FCD5-FCB9-9E80-53DB-E789349BA537}"/>
              </a:ext>
              <a:ext uri="{C183D7F6-B498-43B3-948B-1728B52AA6E4}">
                <adec:decorative xmlns:adec="http://schemas.microsoft.com/office/drawing/2017/decorative" val="1"/>
              </a:ext>
            </a:extLst>
          </p:cNvPr>
          <p:cNvSpPr>
            <a:spLocks noGrp="1"/>
          </p:cNvSpPr>
          <p:nvPr>
            <p:ph type="ftr" sz="quarter" idx="11"/>
          </p:nvPr>
        </p:nvSpPr>
        <p:spPr>
          <a:xfrm>
            <a:off x="8280504" y="236547"/>
            <a:ext cx="3642695" cy="153888"/>
          </a:xfrm>
        </p:spPr>
        <p:txBody>
          <a:bodyPr/>
          <a:lstStyle/>
          <a:p>
            <a:r>
              <a:rPr lang="en-GB" sz="1000" b="1" i="0" u="none" strike="noStrike" cap="none" baseline="0" dirty="0">
                <a:solidFill>
                  <a:srgbClr val="5F7D69"/>
                </a:solidFill>
                <a:effectLst/>
                <a:uFill>
                  <a:solidFill>
                    <a:prstClr val="black">
                      <a:alpha val="0"/>
                    </a:prstClr>
                  </a:solidFill>
                </a:uFill>
                <a:latin typeface="IBM Plex Sans"/>
                <a:ea typeface="IBM Plex Sans"/>
                <a:cs typeface="IBM Plex Sans"/>
              </a:rPr>
              <a:t>CLICK TO INSERT NAME OF UNDERTAKING</a:t>
            </a:r>
          </a:p>
        </p:txBody>
      </p:sp>
      <p:sp>
        <p:nvSpPr>
          <p:cNvPr id="2" name="Titel 1">
            <a:extLst>
              <a:ext uri="{FF2B5EF4-FFF2-40B4-BE49-F238E27FC236}">
                <a16:creationId xmlns:a16="http://schemas.microsoft.com/office/drawing/2014/main" id="{4AD0CD93-14C9-780D-D7DD-0729DEFC1534}"/>
              </a:ext>
            </a:extLst>
          </p:cNvPr>
          <p:cNvSpPr>
            <a:spLocks noGrp="1"/>
          </p:cNvSpPr>
          <p:nvPr>
            <p:ph type="title"/>
          </p:nvPr>
        </p:nvSpPr>
        <p:spPr/>
        <p:txBody>
          <a:bodyPr/>
          <a:lstStyle/>
          <a:p>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Basis for preparation (B1) – continued</a:t>
            </a:r>
            <a:r>
              <a:rPr lang="hr-HR" sz="1800" b="1" i="0" u="none" strike="noStrike" cap="none" baseline="0" dirty="0">
                <a:solidFill>
                  <a:srgbClr val="1B4528"/>
                </a:solidFill>
                <a:effectLst/>
                <a:uFill>
                  <a:solidFill>
                    <a:prstClr val="black">
                      <a:alpha val="0"/>
                    </a:prstClr>
                  </a:solidFill>
                </a:uFill>
                <a:latin typeface="IBM Plex Sans"/>
                <a:ea typeface="IBM Plex Sans"/>
                <a:cs typeface="IBM Plex Sans"/>
              </a:rPr>
              <a:t> </a:t>
            </a:r>
            <a:endParaRPr lang="da-DK" dirty="0"/>
          </a:p>
        </p:txBody>
      </p:sp>
      <p:sp>
        <p:nvSpPr>
          <p:cNvPr id="9" name="Rectangle 7">
            <a:extLst>
              <a:ext uri="{FF2B5EF4-FFF2-40B4-BE49-F238E27FC236}">
                <a16:creationId xmlns:a16="http://schemas.microsoft.com/office/drawing/2014/main" id="{63996D9A-9E1E-2153-4236-850B7C141385}"/>
              </a:ext>
            </a:extLst>
          </p:cNvPr>
          <p:cNvSpPr/>
          <p:nvPr/>
        </p:nvSpPr>
        <p:spPr>
          <a:xfrm>
            <a:off x="507999" y="987199"/>
            <a:ext cx="7349073" cy="38249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be filled in in the Basic Module.</a:t>
            </a:r>
          </a:p>
        </p:txBody>
      </p:sp>
      <p:pic>
        <p:nvPicPr>
          <p:cNvPr id="11" name="Graphic 10">
            <a:extLst>
              <a:ext uri="{FF2B5EF4-FFF2-40B4-BE49-F238E27FC236}">
                <a16:creationId xmlns:a16="http://schemas.microsoft.com/office/drawing/2014/main" id="{CA1F3D0F-76C2-68BD-154F-E0C590DA9B3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3120" y="1062146"/>
            <a:ext cx="207455" cy="232601"/>
          </a:xfrm>
          <a:prstGeom prst="rect">
            <a:avLst/>
          </a:prstGeom>
        </p:spPr>
      </p:pic>
      <p:sp>
        <p:nvSpPr>
          <p:cNvPr id="15" name="TextBox 14">
            <a:extLst>
              <a:ext uri="{FF2B5EF4-FFF2-40B4-BE49-F238E27FC236}">
                <a16:creationId xmlns:a16="http://schemas.microsoft.com/office/drawing/2014/main" id="{0E4DA1D7-36CA-4018-B464-6F6861C74AB2}"/>
              </a:ext>
              <a:ext uri="{C183D7F6-B498-43B3-948B-1728B52AA6E4}">
                <adec:decorative xmlns:adec="http://schemas.microsoft.com/office/drawing/2017/decorative" val="0"/>
              </a:ext>
            </a:extLst>
          </p:cNvPr>
          <p:cNvSpPr txBox="1"/>
          <p:nvPr/>
        </p:nvSpPr>
        <p:spPr>
          <a:xfrm>
            <a:off x="507776" y="1442989"/>
            <a:ext cx="7354375" cy="247554"/>
          </a:xfrm>
          <a:prstGeom prst="rect">
            <a:avLst/>
          </a:prstGeom>
          <a:solidFill>
            <a:srgbClr val="E8ECEA"/>
          </a:solidFill>
          <a:ln w="6350">
            <a:solidFill>
              <a:srgbClr val="1B4528"/>
            </a:solidFill>
          </a:ln>
        </p:spPr>
        <p:txBody>
          <a:bodyPr wrap="square" lIns="36000" tIns="54000" rIns="36000" bIns="54000" rtlCol="0" anchor="ctr" anchorCtr="0">
            <a:spAutoFit/>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Basic information about </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name of undertaking]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24(e))</a:t>
            </a:r>
          </a:p>
        </p:txBody>
      </p:sp>
      <p:graphicFrame>
        <p:nvGraphicFramePr>
          <p:cNvPr id="7" name="Table 2">
            <a:extLst>
              <a:ext uri="{FF2B5EF4-FFF2-40B4-BE49-F238E27FC236}">
                <a16:creationId xmlns:a16="http://schemas.microsoft.com/office/drawing/2014/main" id="{DD32684E-D419-27C7-BC9E-D7F8AC2AF07C}"/>
              </a:ext>
            </a:extLst>
          </p:cNvPr>
          <p:cNvGraphicFramePr>
            <a:graphicFrameLocks noGrp="1"/>
          </p:cNvGraphicFramePr>
          <p:nvPr>
            <p:extLst>
              <p:ext uri="{D42A27DB-BD31-4B8C-83A1-F6EECF244321}">
                <p14:modId xmlns:p14="http://schemas.microsoft.com/office/powerpoint/2010/main" val="726178992"/>
              </p:ext>
            </p:extLst>
          </p:nvPr>
        </p:nvGraphicFramePr>
        <p:xfrm>
          <a:off x="510317" y="1696664"/>
          <a:ext cx="7354375" cy="2485637"/>
        </p:xfrm>
        <a:graphic>
          <a:graphicData uri="http://schemas.openxmlformats.org/drawingml/2006/table">
            <a:tbl>
              <a:tblPr firstRow="1" firstCol="1">
                <a:tableStyleId>{2A488322-F2BA-4B5B-9748-0D474271808F}</a:tableStyleId>
              </a:tblPr>
              <a:tblGrid>
                <a:gridCol w="3400867">
                  <a:extLst>
                    <a:ext uri="{9D8B030D-6E8A-4147-A177-3AD203B41FA5}">
                      <a16:colId xmlns:a16="http://schemas.microsoft.com/office/drawing/2014/main" val="1902117154"/>
                    </a:ext>
                  </a:extLst>
                </a:gridCol>
                <a:gridCol w="3953508">
                  <a:extLst>
                    <a:ext uri="{9D8B030D-6E8A-4147-A177-3AD203B41FA5}">
                      <a16:colId xmlns:a16="http://schemas.microsoft.com/office/drawing/2014/main" val="1904521774"/>
                    </a:ext>
                  </a:extLst>
                </a:gridCol>
              </a:tblGrid>
              <a:tr h="917983">
                <a:tc>
                  <a:txBody>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Legal form</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[E.g. </a:t>
                      </a:r>
                      <a:r>
                        <a:rPr lang="en-GB" sz="900" b="0" i="0" u="none" strike="noStrike" cap="none" baseline="0" dirty="0" err="1">
                          <a:solidFill>
                            <a:srgbClr val="2D55FF"/>
                          </a:solidFill>
                          <a:effectLst/>
                          <a:uFill>
                            <a:solidFill>
                              <a:prstClr val="black">
                                <a:alpha val="0"/>
                              </a:prstClr>
                            </a:solidFill>
                          </a:uFill>
                          <a:latin typeface="IBM Plex Sans"/>
                          <a:ea typeface="IBM Plex Sans"/>
                          <a:cs typeface="IBM Plex Sans"/>
                        </a:rPr>
                        <a:t>Aktieselskab</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 A/S (public limited company), </a:t>
                      </a:r>
                      <a:r>
                        <a:rPr lang="en-GB" sz="900" b="0" i="0" u="none" strike="noStrike" cap="none" baseline="0" dirty="0" err="1">
                          <a:solidFill>
                            <a:srgbClr val="2D55FF"/>
                          </a:solidFill>
                          <a:effectLst/>
                          <a:uFill>
                            <a:solidFill>
                              <a:prstClr val="black">
                                <a:alpha val="0"/>
                              </a:prstClr>
                            </a:solidFill>
                          </a:uFill>
                          <a:latin typeface="IBM Plex Sans"/>
                          <a:ea typeface="IBM Plex Sans"/>
                          <a:cs typeface="IBM Plex Sans"/>
                        </a:rPr>
                        <a:t>Anpartsselskab</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 </a:t>
                      </a:r>
                      <a:r>
                        <a:rPr lang="en-GB" sz="900" b="0" i="0" u="none" strike="noStrike" cap="none" baseline="0" dirty="0" err="1">
                          <a:solidFill>
                            <a:srgbClr val="2D55FF"/>
                          </a:solidFill>
                          <a:effectLst/>
                          <a:uFill>
                            <a:solidFill>
                              <a:prstClr val="black">
                                <a:alpha val="0"/>
                              </a:prstClr>
                            </a:solidFill>
                          </a:uFill>
                          <a:latin typeface="IBM Plex Sans"/>
                          <a:ea typeface="IBM Plex Sans"/>
                          <a:cs typeface="IBM Plex Sans"/>
                        </a:rPr>
                        <a:t>ApS</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 (private limited company), </a:t>
                      </a:r>
                      <a:r>
                        <a:rPr lang="en-GB" sz="900" b="0" i="0" u="none" strike="noStrike" cap="none" baseline="0" dirty="0" err="1">
                          <a:solidFill>
                            <a:srgbClr val="2D55FF"/>
                          </a:solidFill>
                          <a:effectLst/>
                          <a:uFill>
                            <a:solidFill>
                              <a:prstClr val="black">
                                <a:alpha val="0"/>
                              </a:prstClr>
                            </a:solidFill>
                          </a:uFill>
                          <a:latin typeface="IBM Plex Sans"/>
                          <a:ea typeface="IBM Plex Sans"/>
                          <a:cs typeface="IBM Plex Sans"/>
                        </a:rPr>
                        <a:t>Interessentskab</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 (I/S) (partnership), </a:t>
                      </a:r>
                      <a:r>
                        <a:rPr lang="en-GB" sz="900" b="0" i="0" u="none" strike="noStrike" cap="none" baseline="0" dirty="0" err="1">
                          <a:solidFill>
                            <a:srgbClr val="2D55FF"/>
                          </a:solidFill>
                          <a:effectLst/>
                          <a:uFill>
                            <a:solidFill>
                              <a:prstClr val="black">
                                <a:alpha val="0"/>
                              </a:prstClr>
                            </a:solidFill>
                          </a:uFill>
                          <a:latin typeface="IBM Plex Sans"/>
                          <a:ea typeface="IBM Plex Sans"/>
                          <a:cs typeface="IBM Plex Sans"/>
                        </a:rPr>
                        <a:t>Enkeltmandsvirksomhed</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 (sole proprietorship), </a:t>
                      </a:r>
                      <a:r>
                        <a:rPr lang="en-GB" sz="900" b="0" i="0" u="none" strike="noStrike" cap="none" baseline="0" dirty="0" err="1">
                          <a:solidFill>
                            <a:srgbClr val="2D55FF"/>
                          </a:solidFill>
                          <a:effectLst/>
                          <a:uFill>
                            <a:solidFill>
                              <a:prstClr val="black">
                                <a:alpha val="0"/>
                              </a:prstClr>
                            </a:solidFill>
                          </a:uFill>
                          <a:latin typeface="IBM Plex Sans"/>
                          <a:ea typeface="IBM Plex Sans"/>
                          <a:cs typeface="IBM Plex Sans"/>
                        </a:rPr>
                        <a:t>Personligt</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 </a:t>
                      </a:r>
                      <a:r>
                        <a:rPr lang="en-GB" sz="900" b="0" i="0" u="none" strike="noStrike" cap="none" baseline="0" dirty="0" err="1">
                          <a:solidFill>
                            <a:srgbClr val="2D55FF"/>
                          </a:solidFill>
                          <a:effectLst/>
                          <a:uFill>
                            <a:solidFill>
                              <a:prstClr val="black">
                                <a:alpha val="0"/>
                              </a:prstClr>
                            </a:solidFill>
                          </a:uFill>
                          <a:latin typeface="IBM Plex Sans"/>
                          <a:ea typeface="IBM Plex Sans"/>
                          <a:cs typeface="IBM Plex Sans"/>
                        </a:rPr>
                        <a:t>ejet</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 </a:t>
                      </a:r>
                      <a:r>
                        <a:rPr lang="en-GB" sz="900" b="0" i="0" u="none" strike="noStrike" cap="none" baseline="0" dirty="0" err="1">
                          <a:solidFill>
                            <a:srgbClr val="2D55FF"/>
                          </a:solidFill>
                          <a:effectLst/>
                          <a:uFill>
                            <a:solidFill>
                              <a:prstClr val="black">
                                <a:alpha val="0"/>
                              </a:prstClr>
                            </a:solidFill>
                          </a:uFill>
                          <a:latin typeface="IBM Plex Sans"/>
                          <a:ea typeface="IBM Plex Sans"/>
                          <a:cs typeface="IBM Plex Sans"/>
                        </a:rPr>
                        <a:t>virksomhed</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 (personally owned company</a:t>
                      </a:r>
                      <a:r>
                        <a:rPr lang="en-GB" sz="900" b="0" i="0" u="none" strike="noStrike" kern="1200" cap="none" baseline="0" dirty="0">
                          <a:solidFill>
                            <a:srgbClr val="2D55FF"/>
                          </a:solidFill>
                          <a:effectLst/>
                          <a:uFill>
                            <a:solidFill>
                              <a:prstClr val="black">
                                <a:alpha val="0"/>
                              </a:prstClr>
                            </a:solidFill>
                          </a:uFill>
                          <a:latin typeface="IBM Plex Sans"/>
                          <a:ea typeface="IBM Plex Sans"/>
                          <a:cs typeface="IBM Plex Sans"/>
                        </a:rPr>
                        <a:t>)</a:t>
                      </a:r>
                      <a:r>
                        <a:rPr lang="en-GB" sz="900" b="0" i="0" u="none" strike="noStrike" kern="1200" cap="none" baseline="0" dirty="0">
                          <a:solidFill>
                            <a:srgbClr val="2D55FF"/>
                          </a:solidFill>
                          <a:effectLst/>
                          <a:uFill>
                            <a:solidFill>
                              <a:prstClr val="black">
                                <a:alpha val="0"/>
                              </a:prstClr>
                            </a:solidFill>
                          </a:uFill>
                          <a:latin typeface="IBM Plex Sans"/>
                          <a:ea typeface="Calibri"/>
                          <a:cs typeface="Calibri"/>
                        </a:rPr>
                        <a:t>], </a:t>
                      </a:r>
                      <a:r>
                        <a:rPr lang="en-GB" sz="900" b="0" i="0" u="none" strike="noStrike" kern="1200" cap="none" baseline="0" dirty="0" err="1">
                          <a:solidFill>
                            <a:srgbClr val="2D55FF"/>
                          </a:solidFill>
                          <a:effectLst/>
                          <a:uFill>
                            <a:solidFill>
                              <a:prstClr val="black">
                                <a:alpha val="0"/>
                              </a:prstClr>
                            </a:solidFill>
                          </a:uFill>
                          <a:latin typeface="IBM Plex Sans"/>
                          <a:ea typeface="Calibri"/>
                          <a:cs typeface="Calibri"/>
                        </a:rPr>
                        <a:t>Kommanditselskab</a:t>
                      </a:r>
                      <a:r>
                        <a:rPr lang="en-GB" sz="900" b="0" i="0" u="none" strike="noStrike" kern="1200" cap="none" baseline="0" dirty="0">
                          <a:solidFill>
                            <a:srgbClr val="2D55FF"/>
                          </a:solidFill>
                          <a:effectLst/>
                          <a:uFill>
                            <a:solidFill>
                              <a:prstClr val="black">
                                <a:alpha val="0"/>
                              </a:prstClr>
                            </a:solidFill>
                          </a:uFill>
                          <a:latin typeface="IBM Plex Sans"/>
                          <a:ea typeface="Calibri"/>
                          <a:cs typeface="Calibri"/>
                        </a:rPr>
                        <a:t> (K/S) (limited partnership</a:t>
                      </a:r>
                      <a:r>
                        <a:rPr lang="en-GB" sz="900" b="0" i="0" u="none" strike="noStrike" cap="none" baseline="0" dirty="0">
                          <a:solidFill>
                            <a:srgbClr val="2D55FF"/>
                          </a:solidFill>
                          <a:effectLst/>
                          <a:uFill>
                            <a:solidFill>
                              <a:prstClr val="black">
                                <a:alpha val="0"/>
                              </a:prstClr>
                            </a:solidFill>
                          </a:uFill>
                          <a:latin typeface="Calibri"/>
                          <a:ea typeface="Calibri"/>
                          <a:cs typeface="Calibri"/>
                        </a:rPr>
                        <a:t>)</a:t>
                      </a:r>
                      <a:endParaRPr lang="da-DK" sz="900" kern="1200" noProof="0" dirty="0">
                        <a:solidFill>
                          <a:srgbClr val="2D55FF"/>
                        </a:solidFill>
                        <a:latin typeface="+mn-lt"/>
                        <a:ea typeface="+mn-ea"/>
                        <a:cs typeface="Calibri" panose="020F0502020204030204" pitchFamily="34" charset="0"/>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180349995"/>
                  </a:ext>
                </a:extLst>
              </a:tr>
              <a:tr h="563263">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NACE sector classification code(s)</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[You can choose to enter multiple NACE codes for your undertaking’s main activities. This may be particularly relevant if your undertaking operates in a high climate impact sector.]</a:t>
                      </a:r>
                      <a:endParaRPr lang="da-DK" sz="900" noProof="0" dirty="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243679">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Size of the balance sheet (in Euro)</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a:t>
                      </a:r>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42156864"/>
                  </a:ext>
                </a:extLst>
              </a:tr>
              <a:tr h="517033">
                <a:tc>
                  <a:txBody>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Turnover (in Euro)</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[For some undertakings, information about turnover is considered classified, and you can therefore choose not to disclose your undertaking’s turnover]</a:t>
                      </a:r>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975682954"/>
                  </a:ext>
                </a:extLst>
              </a:tr>
              <a:tr h="243679">
                <a:tc>
                  <a:txBody>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Number of employees </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headcount or full-time equivalents]</a:t>
                      </a:r>
                      <a:endParaRPr lang="da-DK" sz="900" noProof="0" dirty="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378571433"/>
                  </a:ext>
                </a:extLst>
              </a:tr>
            </a:tbl>
          </a:graphicData>
        </a:graphic>
      </p:graphicFrame>
      <p:sp>
        <p:nvSpPr>
          <p:cNvPr id="12" name="Rectangle 7">
            <a:extLst>
              <a:ext uri="{FF2B5EF4-FFF2-40B4-BE49-F238E27FC236}">
                <a16:creationId xmlns:a16="http://schemas.microsoft.com/office/drawing/2014/main" id="{A5C11EE3-AA8E-10F3-7DC5-605E52FB62CF}"/>
              </a:ext>
            </a:extLst>
          </p:cNvPr>
          <p:cNvSpPr/>
          <p:nvPr/>
        </p:nvSpPr>
        <p:spPr>
          <a:xfrm>
            <a:off x="479906" y="4608211"/>
            <a:ext cx="7349071" cy="90990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defRPr/>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be filled in, if applicable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cf. the Basic Module.</a:t>
            </a:r>
          </a:p>
          <a:p>
            <a:pPr>
              <a:lnSpc>
                <a:spcPct val="106000"/>
              </a:lnSpc>
              <a:defRPr/>
            </a:pPr>
            <a:endParaRPr lang="da-DK" sz="900" spc="-10" dirty="0">
              <a:solidFill>
                <a:schemeClr val="bg1"/>
              </a:solidFill>
            </a:endParaRPr>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Classified information: If you have omitted disclosures from your report because you consider them to be confidential in your particular undertaking, you shall disclose which specific disclosures you have chosen to omit for reasons of confidentiality. It is only relevant to fill in this disclosures if you have chosen to follow the entire Basic Module in your ESG report.</a:t>
            </a:r>
          </a:p>
        </p:txBody>
      </p:sp>
      <p:pic>
        <p:nvPicPr>
          <p:cNvPr id="16" name="Graphic 9">
            <a:extLst>
              <a:ext uri="{FF2B5EF4-FFF2-40B4-BE49-F238E27FC236}">
                <a16:creationId xmlns:a16="http://schemas.microsoft.com/office/drawing/2014/main" id="{42A36465-C7E1-4537-6310-B7EED655EA46}"/>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755" y="4652681"/>
            <a:ext cx="207455" cy="232601"/>
          </a:xfrm>
          <a:prstGeom prst="rect">
            <a:avLst/>
          </a:prstGeom>
        </p:spPr>
      </p:pic>
      <p:sp>
        <p:nvSpPr>
          <p:cNvPr id="18" name="TextBox 17">
            <a:extLst>
              <a:ext uri="{FF2B5EF4-FFF2-40B4-BE49-F238E27FC236}">
                <a16:creationId xmlns:a16="http://schemas.microsoft.com/office/drawing/2014/main" id="{2C026FF8-27D3-46A1-AAA7-08B86BCDA46E}"/>
              </a:ext>
            </a:extLst>
          </p:cNvPr>
          <p:cNvSpPr txBox="1"/>
          <p:nvPr/>
        </p:nvSpPr>
        <p:spPr>
          <a:xfrm>
            <a:off x="474602" y="5586977"/>
            <a:ext cx="7354375" cy="247554"/>
          </a:xfrm>
          <a:prstGeom prst="rect">
            <a:avLst/>
          </a:prstGeom>
          <a:solidFill>
            <a:srgbClr val="E8ECEA"/>
          </a:solidFill>
          <a:ln w="6350">
            <a:solidFill>
              <a:srgbClr val="1B4528"/>
            </a:solidFill>
          </a:ln>
        </p:spPr>
        <p:txBody>
          <a:bodyPr wrap="square" lIns="36000" tIns="54000" rIns="36000" bIns="54000" rtlCol="0" anchor="ctr" anchorCtr="0">
            <a:spAutoFit/>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In the ESG report, disclosures have been omitted as they are deemed classified or sensitive information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24(b)).</a:t>
            </a:r>
            <a:endParaRPr lang="da-DK" sz="900" b="0" kern="1200" spc="-10" noProof="0" dirty="0">
              <a:solidFill>
                <a:schemeClr val="tx2"/>
              </a:solidFill>
              <a:latin typeface="+mn-lt"/>
              <a:ea typeface="+mn-ea"/>
              <a:cs typeface="+mn-cs"/>
            </a:endParaRPr>
          </a:p>
        </p:txBody>
      </p:sp>
      <p:graphicFrame>
        <p:nvGraphicFramePr>
          <p:cNvPr id="13" name="Tabel 12">
            <a:extLst>
              <a:ext uri="{FF2B5EF4-FFF2-40B4-BE49-F238E27FC236}">
                <a16:creationId xmlns:a16="http://schemas.microsoft.com/office/drawing/2014/main" id="{587792AB-2BA7-5FB3-02B8-FCB6AB3FD5C6}"/>
              </a:ext>
            </a:extLst>
          </p:cNvPr>
          <p:cNvGraphicFramePr>
            <a:graphicFrameLocks noGrp="1"/>
          </p:cNvGraphicFramePr>
          <p:nvPr>
            <p:extLst>
              <p:ext uri="{D42A27DB-BD31-4B8C-83A1-F6EECF244321}">
                <p14:modId xmlns:p14="http://schemas.microsoft.com/office/powerpoint/2010/main" val="1008686612"/>
              </p:ext>
            </p:extLst>
          </p:nvPr>
        </p:nvGraphicFramePr>
        <p:xfrm>
          <a:off x="479906" y="5841536"/>
          <a:ext cx="7354375" cy="483480"/>
        </p:xfrm>
        <a:graphic>
          <a:graphicData uri="http://schemas.openxmlformats.org/drawingml/2006/table">
            <a:tbl>
              <a:tblPr firstRow="1" firstCol="1">
                <a:tableStyleId>{2A488322-F2BA-4B5B-9748-0D474271808F}</a:tableStyleId>
              </a:tblPr>
              <a:tblGrid>
                <a:gridCol w="3400867">
                  <a:extLst>
                    <a:ext uri="{9D8B030D-6E8A-4147-A177-3AD203B41FA5}">
                      <a16:colId xmlns:a16="http://schemas.microsoft.com/office/drawing/2014/main" val="613205895"/>
                    </a:ext>
                  </a:extLst>
                </a:gridCol>
                <a:gridCol w="3953508">
                  <a:extLst>
                    <a:ext uri="{9D8B030D-6E8A-4147-A177-3AD203B41FA5}">
                      <a16:colId xmlns:a16="http://schemas.microsoft.com/office/drawing/2014/main" val="2415866723"/>
                    </a:ext>
                  </a:extLst>
                </a:gridCol>
              </a:tblGrid>
              <a:tr h="0">
                <a:tc>
                  <a: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da-DK" sz="900" b="0" kern="1200" spc="-10" dirty="0">
                        <a:solidFill>
                          <a:schemeClr val="tx2"/>
                        </a:solidFill>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The following disclosures have been omitted</a:t>
                      </a:r>
                      <a:endParaRPr lang="en-GB" sz="900" b="0" i="0" u="none" strike="noStrike" cap="none" baseline="0" dirty="0">
                        <a:solidFill>
                          <a:srgbClr val="E8ECEA"/>
                        </a:solidFill>
                        <a:effectLst/>
                        <a:uFill>
                          <a:solidFill>
                            <a:prstClr val="black">
                              <a:alpha val="0"/>
                            </a:prstClr>
                          </a:solidFill>
                        </a:uFill>
                        <a:latin typeface="IBM Plex Sans"/>
                        <a:ea typeface="IBM Plex Sans"/>
                        <a:cs typeface="IBM Plex Sans"/>
                      </a:endParaRPr>
                    </a:p>
                    <a:p>
                      <a:pPr algn="l"/>
                      <a:endParaRPr lang="da-DK" sz="900" b="1" kern="1200" spc="-10" noProof="0" dirty="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the name of the disclosure(s) omitted for reasons of confidentiality]</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3674898051"/>
                  </a:ext>
                </a:extLst>
              </a:tr>
            </a:tbl>
          </a:graphicData>
        </a:graphic>
      </p:graphicFrame>
      <p:sp>
        <p:nvSpPr>
          <p:cNvPr id="5" name="Rectangle 2">
            <a:extLst>
              <a:ext uri="{FF2B5EF4-FFF2-40B4-BE49-F238E27FC236}">
                <a16:creationId xmlns:a16="http://schemas.microsoft.com/office/drawing/2014/main" id="{42A13750-84B1-8F86-0163-6A534FEF25C7}"/>
              </a:ext>
              <a:ext uri="{C183D7F6-B498-43B3-948B-1728B52AA6E4}">
                <adec:decorative xmlns:adec="http://schemas.microsoft.com/office/drawing/2017/decorative" val="0"/>
              </a:ext>
            </a:extLst>
          </p:cNvPr>
          <p:cNvSpPr/>
          <p:nvPr/>
        </p:nvSpPr>
        <p:spPr>
          <a:xfrm>
            <a:off x="7978921" y="987199"/>
            <a:ext cx="3733173" cy="5742785"/>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0" tIns="108000" rIns="108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Defined terms</a:t>
            </a:r>
            <a:endParaRPr lang="da-DK" sz="900" spc="-10" dirty="0">
              <a:solidFill>
                <a:schemeClr val="tx2"/>
              </a:solidFill>
            </a:endParaRPr>
          </a:p>
          <a:p>
            <a:pPr algn="l">
              <a:lnSpc>
                <a:spcPct val="106000"/>
              </a:lnSpc>
            </a:pPr>
            <a:br>
              <a:rPr sz="900" dirty="0"/>
            </a:b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The undertaking’s legal form</a:t>
            </a: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If you search for your undertaking’s CVR number at virk.dk, the legal form will appear under the heading ‘</a:t>
            </a:r>
            <a:r>
              <a:rPr lang="en-GB" sz="900" b="0" i="0" u="none" strike="noStrike" cap="none" baseline="0" dirty="0" err="1">
                <a:solidFill>
                  <a:srgbClr val="1B4528"/>
                </a:solidFill>
                <a:effectLst/>
                <a:uFill>
                  <a:solidFill>
                    <a:prstClr val="black">
                      <a:alpha val="0"/>
                    </a:prstClr>
                  </a:solidFill>
                </a:uFill>
                <a:latin typeface="IBM Plex Sans"/>
                <a:ea typeface="IBM Plex Sans"/>
                <a:cs typeface="IBM Plex Sans"/>
              </a:rPr>
              <a:t>virksomhedsform</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(legal form). </a:t>
            </a:r>
          </a:p>
          <a:p>
            <a:pPr algn="l">
              <a:lnSpc>
                <a:spcPct val="200000"/>
              </a:lnSpc>
            </a:pPr>
            <a:r>
              <a:rPr lang="en-GB" sz="900" spc="-10" dirty="0">
                <a:solidFill>
                  <a:schemeClr val="tx2"/>
                </a:solidFill>
                <a:hlinkClick r:id="rId5" history="0">
                  <a:extLst>
                    <a:ext uri="{A12FA001-AC4F-418D-AE19-62706E023703}">
                      <ahyp:hlinkClr xmlns:ahyp="http://schemas.microsoft.com/office/drawing/2018/hyperlinkcolor" val="tx"/>
                    </a:ext>
                  </a:extLst>
                </a:hlinkClick>
              </a:rPr>
              <a:t>Search in CVR</a:t>
            </a:r>
            <a:endParaRPr lang="da-DK" sz="900" spc="-10" dirty="0">
              <a:solidFill>
                <a:schemeClr val="tx2"/>
              </a:solidFill>
            </a:endParaRPr>
          </a:p>
          <a:p>
            <a:pPr algn="l">
              <a:lnSpc>
                <a:spcPct val="106000"/>
              </a:lnSpc>
            </a:pPr>
            <a:endParaRPr lang="da-DK" sz="900" b="1" spc="-10" dirty="0">
              <a:solidFill>
                <a:schemeClr val="tx2"/>
              </a:solidFill>
              <a:latin typeface="+mj-lt"/>
            </a:endParaRPr>
          </a:p>
          <a:p>
            <a:pPr algn="l">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The </a:t>
            </a: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NACE classification codes</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are codes used for the  classification of economic activities across the EU. A NACE code consists of a letter followed by a number of digits (between 2 and 5 digits). The more digits in the NACE code, the higher the level of specificity with which the economic activity is identified. </a:t>
            </a:r>
            <a:endParaRPr lang="da-DK" sz="900" dirty="0">
              <a:solidFill>
                <a:schemeClr val="tx2"/>
              </a:solidFill>
              <a:latin typeface="+mj-lt"/>
              <a:cs typeface="Calibri" panose="020F0502020204030204" pitchFamily="34" charset="0"/>
            </a:endParaRPr>
          </a:p>
          <a:p>
            <a:pPr>
              <a:lnSpc>
                <a:spcPct val="106000"/>
              </a:lnSpc>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The following sectors are defined as high climate impact sectors according to NACE:</a:t>
            </a:r>
          </a:p>
          <a:p>
            <a:pPr marL="171450" indent="-171450" algn="l">
              <a:lnSpc>
                <a:spcPct val="106000"/>
              </a:lnSpc>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(A) Agriculture, hunting, forestry and fishing</a:t>
            </a:r>
          </a:p>
          <a:p>
            <a:pPr marL="171450" indent="-171450" algn="l">
              <a:lnSpc>
                <a:spcPct val="106000"/>
              </a:lnSpc>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(B) Extraction of raw materials</a:t>
            </a:r>
          </a:p>
          <a:p>
            <a:pPr marL="171450" indent="-171450" algn="l">
              <a:lnSpc>
                <a:spcPct val="106000"/>
              </a:lnSpc>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(C) Manufacturing</a:t>
            </a:r>
          </a:p>
          <a:p>
            <a:pPr marL="171450" indent="-171450" algn="l">
              <a:lnSpc>
                <a:spcPct val="106000"/>
              </a:lnSpc>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(D) Supply of electricity, gas and district heating</a:t>
            </a:r>
          </a:p>
          <a:p>
            <a:pPr marL="171450" indent="-171450" algn="l">
              <a:lnSpc>
                <a:spcPct val="106000"/>
              </a:lnSpc>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(E) Water supply, sewerage, waste management and remediation of soil and groundwater</a:t>
            </a:r>
          </a:p>
          <a:p>
            <a:pPr marL="171450" indent="-171450" algn="l">
              <a:lnSpc>
                <a:spcPct val="106000"/>
              </a:lnSpc>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(F) Construction</a:t>
            </a:r>
          </a:p>
          <a:p>
            <a:pPr marL="171450" indent="-171450" algn="l">
              <a:lnSpc>
                <a:spcPct val="106000"/>
              </a:lnSpc>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(G) Wholesale and retail trade, repair of motor vehicles and motorcycles</a:t>
            </a:r>
          </a:p>
          <a:p>
            <a:pPr marL="171450" indent="-171450" algn="l">
              <a:lnSpc>
                <a:spcPct val="106000"/>
              </a:lnSpc>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(H) Transport and freight handling</a:t>
            </a:r>
          </a:p>
          <a:p>
            <a:pPr marL="171450" indent="-171450" algn="l">
              <a:lnSpc>
                <a:spcPct val="106000"/>
              </a:lnSpc>
              <a:buFont typeface="Arial" panose="020B0604020202020204" pitchFamily="34" charset="0"/>
              <a:buChar cha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(L) Real estate. </a:t>
            </a:r>
          </a:p>
          <a:p>
            <a:pPr algn="l">
              <a:lnSpc>
                <a:spcPct val="106000"/>
              </a:lnSpc>
              <a:spcBef>
                <a:spcPts val="800"/>
              </a:spcBef>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You can get help finding your undertaking’s NACE code(s) using the</a:t>
            </a:r>
            <a:r>
              <a:rPr lang="en-GB" sz="900" b="0" i="0" u="none" strike="noStrike" cap="none" baseline="0" dirty="0">
                <a:solidFill>
                  <a:srgbClr val="1B4529"/>
                </a:solidFill>
                <a:effectLst/>
                <a:uFill>
                  <a:solidFill>
                    <a:prstClr val="black">
                      <a:alpha val="0"/>
                    </a:prstClr>
                  </a:solidFill>
                </a:uFill>
                <a:latin typeface="IBM Plex Sans"/>
                <a:ea typeface="IBM Plex Sans"/>
                <a:cs typeface="IBM Plex Sans"/>
              </a:rPr>
              <a:t> Danish Business Authority’s tool for industry codes.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The first four digits of your undertaking’s code constitute the NACE code. The last two digits of the industry code are a Danish subdivision that you do not need to specify in the ESG template.</a:t>
            </a:r>
          </a:p>
          <a:p>
            <a:pPr algn="l">
              <a:lnSpc>
                <a:spcPct val="106000"/>
              </a:lnSpc>
              <a:spcBef>
                <a:spcPts val="800"/>
              </a:spcBef>
            </a:pPr>
            <a:r>
              <a:rPr lang="en-GB" sz="900" spc="-10" dirty="0">
                <a:solidFill>
                  <a:schemeClr val="tx2"/>
                </a:solidFill>
                <a:hlinkClick r:id="rId6" history="0">
                  <a:extLst>
                    <a:ext uri="{A12FA001-AC4F-418D-AE19-62706E023703}">
                      <ahyp:hlinkClr xmlns:ahyp="http://schemas.microsoft.com/office/drawing/2018/hyperlinkcolor" val="tx"/>
                    </a:ext>
                  </a:extLst>
                </a:hlinkClick>
              </a:rPr>
              <a:t>Find industry code(s) and NACE code(s) at virk.dk</a:t>
            </a:r>
            <a:endParaRPr lang="da-DK" sz="900" spc="-10" dirty="0">
              <a:solidFill>
                <a:schemeClr val="tx2"/>
              </a:solidFill>
              <a:hlinkClick r:id="rId7">
                <a:extLst>
                  <a:ext uri="{A12FA001-AC4F-418D-AE19-62706E023703}">
                    <ahyp:hlinkClr xmlns:ahyp="http://schemas.microsoft.com/office/drawing/2018/hyperlinkcolor" val="tx"/>
                  </a:ext>
                </a:extLst>
              </a:hlinkClick>
            </a:endParaRPr>
          </a:p>
          <a:p>
            <a:pPr algn="l">
              <a:lnSpc>
                <a:spcPct val="106000"/>
              </a:lnSpc>
              <a:spcBef>
                <a:spcPts val="800"/>
              </a:spcBef>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Full-time equivalent</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 is a term used to describe the number of full-time positions in an undertaking. </a:t>
            </a:r>
          </a:p>
          <a:p>
            <a:pPr algn="l">
              <a:lnSpc>
                <a:spcPct val="106000"/>
              </a:lnSpc>
              <a:spcBef>
                <a:spcPts val="800"/>
              </a:spcBef>
            </a:pPr>
            <a:endParaRPr lang="da-DK" sz="900" b="1" spc="-10" dirty="0">
              <a:solidFill>
                <a:schemeClr val="tx2"/>
              </a:solidFill>
              <a:latin typeface="+mj-lt"/>
            </a:endParaRPr>
          </a:p>
          <a:p>
            <a:pPr algn="l">
              <a:lnSpc>
                <a:spcPct val="106000"/>
              </a:lnSpc>
            </a:pPr>
            <a:endParaRPr lang="da-DK" sz="900" spc="-10" dirty="0">
              <a:solidFill>
                <a:schemeClr val="tx2"/>
              </a:solidFill>
            </a:endParaRPr>
          </a:p>
        </p:txBody>
      </p:sp>
      <p:pic>
        <p:nvPicPr>
          <p:cNvPr id="6" name="Graphic 2">
            <a:extLst>
              <a:ext uri="{FF2B5EF4-FFF2-40B4-BE49-F238E27FC236}">
                <a16:creationId xmlns:a16="http://schemas.microsoft.com/office/drawing/2014/main" id="{9DDB2007-4C47-E637-F5C5-D2CBD279C343}"/>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038186" y="1104042"/>
            <a:ext cx="257747" cy="232600"/>
          </a:xfrm>
          <a:prstGeom prst="rect">
            <a:avLst/>
          </a:prstGeom>
        </p:spPr>
      </p:pic>
      <p:pic>
        <p:nvPicPr>
          <p:cNvPr id="10" name="Graphic 15">
            <a:extLst>
              <a:ext uri="{FF2B5EF4-FFF2-40B4-BE49-F238E27FC236}">
                <a16:creationId xmlns:a16="http://schemas.microsoft.com/office/drawing/2014/main" id="{9BED6C3E-B9F7-9CBE-39D7-71E11C2551D7}"/>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159612" y="2089842"/>
            <a:ext cx="83482" cy="88700"/>
          </a:xfrm>
          <a:prstGeom prst="rect">
            <a:avLst/>
          </a:prstGeom>
        </p:spPr>
      </p:pic>
      <p:pic>
        <p:nvPicPr>
          <p:cNvPr id="8" name="Graphic 15">
            <a:extLst>
              <a:ext uri="{FF2B5EF4-FFF2-40B4-BE49-F238E27FC236}">
                <a16:creationId xmlns:a16="http://schemas.microsoft.com/office/drawing/2014/main" id="{8F578226-254A-EF9D-D1F8-71C77DF843BB}"/>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170989" y="6099925"/>
            <a:ext cx="83482" cy="88700"/>
          </a:xfrm>
          <a:prstGeom prst="rect">
            <a:avLst/>
          </a:prstGeom>
        </p:spPr>
      </p:pic>
      <p:sp>
        <p:nvSpPr>
          <p:cNvPr id="4" name="Pladsholder til slidenummer 3">
            <a:extLst>
              <a:ext uri="{FF2B5EF4-FFF2-40B4-BE49-F238E27FC236}">
                <a16:creationId xmlns:a16="http://schemas.microsoft.com/office/drawing/2014/main" id="{41E101AE-E6E0-C7C0-D0EB-301530613799}"/>
              </a:ext>
              <a:ext uri="{C183D7F6-B498-43B3-948B-1728B52AA6E4}">
                <adec:decorative xmlns:adec="http://schemas.microsoft.com/office/drawing/2017/decorative" val="0"/>
              </a:ext>
            </a:extLst>
          </p:cNvPr>
          <p:cNvSpPr>
            <a:spLocks noGrp="1"/>
          </p:cNvSpPr>
          <p:nvPr>
            <p:ph type="sldNum" sz="quarter" idx="12"/>
          </p:nvPr>
        </p:nvSpPr>
        <p:spPr/>
        <p:txBody>
          <a:bodyPr/>
          <a:lstStyle/>
          <a:p>
            <a:fld id="{5A0D23CF-C5A3-5445-819D-C647D180BB4B}" type="slidenum">
              <a:rPr lang="da-DK" noProof="0" smtClean="0"/>
              <a:t>7</a:t>
            </a:fld>
            <a:endParaRPr lang="da-DK" noProof="0"/>
          </a:p>
        </p:txBody>
      </p:sp>
    </p:spTree>
    <p:custDataLst>
      <p:tags r:id="rId1"/>
    </p:custDataLst>
    <p:extLst>
      <p:ext uri="{BB962C8B-B14F-4D97-AF65-F5344CB8AC3E}">
        <p14:creationId xmlns:p14="http://schemas.microsoft.com/office/powerpoint/2010/main" val="19726070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a:xfrm>
            <a:off x="8280504" y="224972"/>
            <a:ext cx="3642695" cy="153888"/>
          </a:xfrm>
        </p:spPr>
        <p:txBody>
          <a:bodyPr/>
          <a:lstStyle/>
          <a:p>
            <a:r>
              <a:rPr lang="en-GB" sz="1000" b="1" i="0" u="none" strike="noStrike" cap="none" baseline="0" dirty="0">
                <a:solidFill>
                  <a:srgbClr val="5F7D69"/>
                </a:solidFill>
                <a:effectLst/>
                <a:uFill>
                  <a:solidFill>
                    <a:prstClr val="black">
                      <a:alpha val="0"/>
                    </a:prstClr>
                  </a:solidFill>
                </a:uFill>
                <a:latin typeface="IBM Plex Sans"/>
                <a:ea typeface="IBM Plex Sans"/>
                <a:cs typeface="IBM Plex Sans"/>
              </a:rPr>
              <a:t>CLICK TO INSERT NAME OF UNDERTAKING</a:t>
            </a:r>
          </a:p>
        </p:txBody>
      </p:sp>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a:xfrm>
            <a:off x="518600" y="513927"/>
            <a:ext cx="11165400" cy="252091"/>
          </a:xfrm>
        </p:spPr>
        <p:txBody>
          <a:bodyPr/>
          <a:lstStyle/>
          <a:p>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Basis for preparation (B1) – continued</a:t>
            </a:r>
            <a:r>
              <a:rPr lang="hr-HR" sz="1800" b="1" i="0" u="none" strike="noStrike" cap="none" baseline="0" dirty="0">
                <a:solidFill>
                  <a:srgbClr val="1B4528"/>
                </a:solidFill>
                <a:effectLst/>
                <a:uFill>
                  <a:solidFill>
                    <a:prstClr val="black">
                      <a:alpha val="0"/>
                    </a:prstClr>
                  </a:solidFill>
                </a:uFill>
                <a:latin typeface="IBM Plex Sans"/>
                <a:ea typeface="IBM Plex Sans"/>
                <a:cs typeface="IBM Plex Sans"/>
              </a:rPr>
              <a:t> </a:t>
            </a:r>
            <a:endPar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endParaRPr>
          </a:p>
        </p:txBody>
      </p:sp>
      <p:sp>
        <p:nvSpPr>
          <p:cNvPr id="13" name="Rectangle 7">
            <a:extLst>
              <a:ext uri="{FF2B5EF4-FFF2-40B4-BE49-F238E27FC236}">
                <a16:creationId xmlns:a16="http://schemas.microsoft.com/office/drawing/2014/main" id="{235E9989-2133-5964-ACDC-48D5EA7521B3}"/>
              </a:ext>
            </a:extLst>
          </p:cNvPr>
          <p:cNvSpPr/>
          <p:nvPr/>
        </p:nvSpPr>
        <p:spPr>
          <a:xfrm>
            <a:off x="518600" y="913677"/>
            <a:ext cx="7380879" cy="38249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be filled in in the Basic Module.</a:t>
            </a:r>
          </a:p>
        </p:txBody>
      </p:sp>
      <p:sp>
        <p:nvSpPr>
          <p:cNvPr id="14" name="TextBox 13">
            <a:extLst>
              <a:ext uri="{FF2B5EF4-FFF2-40B4-BE49-F238E27FC236}">
                <a16:creationId xmlns:a16="http://schemas.microsoft.com/office/drawing/2014/main" id="{0531F5DA-21B5-4F69-A37B-35DE28D075DC}"/>
              </a:ext>
            </a:extLst>
          </p:cNvPr>
          <p:cNvSpPr txBox="1"/>
          <p:nvPr/>
        </p:nvSpPr>
        <p:spPr>
          <a:xfrm>
            <a:off x="536569" y="1414857"/>
            <a:ext cx="7362910" cy="493775"/>
          </a:xfrm>
          <a:prstGeom prst="rect">
            <a:avLst/>
          </a:prstGeom>
          <a:solidFill>
            <a:srgbClr val="D1DAD4"/>
          </a:solidFill>
          <a:ln w="6350">
            <a:solidFill>
              <a:srgbClr val="1B4528"/>
            </a:solidFill>
          </a:ln>
        </p:spPr>
        <p:txBody>
          <a:bodyPr wrap="square" lIns="36000" tIns="36000" rIns="36000" bIns="7200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Location and geolocation of significant assets and facilities owned, leased or managed by</a:t>
            </a:r>
            <a:r>
              <a:rPr lang="hr-HR" sz="900" b="1" i="0" u="none" strike="noStrike" cap="none" baseline="0" dirty="0">
                <a:solidFill>
                  <a:srgbClr val="1B4528"/>
                </a:solidFill>
                <a:effectLst/>
                <a:uFill>
                  <a:solidFill>
                    <a:prstClr val="black">
                      <a:alpha val="0"/>
                    </a:prstClr>
                  </a:solidFill>
                </a:uFill>
                <a:latin typeface="IBM Plex Sans"/>
                <a:ea typeface="IBM Plex Sans"/>
                <a:cs typeface="IBM Plex Sans"/>
              </a:rPr>
              <a:t> </a:t>
            </a: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name of undertaking]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24(e)(vi), (vii), paragraphs 73-76)</a:t>
            </a:r>
            <a:endParaRPr lang="hr-HR" sz="900" b="0" i="0" u="none" strike="noStrike" cap="none" baseline="0" dirty="0">
              <a:solidFill>
                <a:srgbClr val="1B4528"/>
              </a:solidFill>
              <a:effectLst/>
              <a:uFill>
                <a:solidFill>
                  <a:prstClr val="black">
                    <a:alpha val="0"/>
                  </a:prstClr>
                </a:solidFill>
              </a:uFill>
              <a:latin typeface="IBM Plex Sans"/>
              <a:ea typeface="IBM Plex Sans"/>
              <a:cs typeface="IBM Plex Sans"/>
            </a:endParaRPr>
          </a:p>
          <a:p>
            <a:pPr marL="0" marR="0" lvl="0" indent="0" algn="l" defTabSz="914400" rtl="0" eaLnBrk="1" fontAlgn="auto" latinLnBrk="0" hangingPunct="1">
              <a:lnSpc>
                <a:spcPct val="100000"/>
              </a:lnSpc>
              <a:spcBef>
                <a:spcPct val="0"/>
              </a:spcBef>
              <a:spcAft>
                <a:spcPct val="0"/>
              </a:spcAft>
              <a:buClrTx/>
              <a:buSzTx/>
              <a:buFontTx/>
              <a:buNone/>
              <a:defRPr/>
            </a:pPr>
            <a:endParaRPr lang="en-GB" sz="700" b="0" i="0" u="none" strike="noStrike" cap="none" baseline="0" dirty="0">
              <a:solidFill>
                <a:srgbClr val="1B4528"/>
              </a:solidFill>
              <a:effectLst/>
              <a:uFill>
                <a:solidFill>
                  <a:prstClr val="black">
                    <a:alpha val="0"/>
                  </a:prstClr>
                </a:solidFill>
              </a:uFill>
              <a:latin typeface="IBM Plex Sans"/>
              <a:ea typeface="IBM Plex Sans"/>
              <a:cs typeface="IBM Plex Sans"/>
            </a:endParaRPr>
          </a:p>
        </p:txBody>
      </p:sp>
      <p:graphicFrame>
        <p:nvGraphicFramePr>
          <p:cNvPr id="10" name="Tabel 9">
            <a:extLst>
              <a:ext uri="{FF2B5EF4-FFF2-40B4-BE49-F238E27FC236}">
                <a16:creationId xmlns:a16="http://schemas.microsoft.com/office/drawing/2014/main" id="{AA9D6142-7148-BA87-D929-D03B1323ACFD}"/>
              </a:ext>
            </a:extLst>
          </p:cNvPr>
          <p:cNvGraphicFramePr>
            <a:graphicFrameLocks noGrp="1"/>
          </p:cNvGraphicFramePr>
          <p:nvPr>
            <p:extLst>
              <p:ext uri="{D42A27DB-BD31-4B8C-83A1-F6EECF244321}">
                <p14:modId xmlns:p14="http://schemas.microsoft.com/office/powerpoint/2010/main" val="4098517147"/>
              </p:ext>
            </p:extLst>
          </p:nvPr>
        </p:nvGraphicFramePr>
        <p:xfrm>
          <a:off x="536822" y="1905701"/>
          <a:ext cx="7364976" cy="1385280"/>
        </p:xfrm>
        <a:graphic>
          <a:graphicData uri="http://schemas.openxmlformats.org/drawingml/2006/table">
            <a:tbl>
              <a:tblPr firstRow="1" firstCol="1">
                <a:tableStyleId>{2A488322-F2BA-4B5B-9748-0D474271808F}</a:tableStyleId>
              </a:tblPr>
              <a:tblGrid>
                <a:gridCol w="1342293">
                  <a:extLst>
                    <a:ext uri="{9D8B030D-6E8A-4147-A177-3AD203B41FA5}">
                      <a16:colId xmlns:a16="http://schemas.microsoft.com/office/drawing/2014/main" val="2041236584"/>
                    </a:ext>
                  </a:extLst>
                </a:gridCol>
                <a:gridCol w="1425386">
                  <a:extLst>
                    <a:ext uri="{9D8B030D-6E8A-4147-A177-3AD203B41FA5}">
                      <a16:colId xmlns:a16="http://schemas.microsoft.com/office/drawing/2014/main" val="2637180759"/>
                    </a:ext>
                  </a:extLst>
                </a:gridCol>
                <a:gridCol w="1089132">
                  <a:extLst>
                    <a:ext uri="{9D8B030D-6E8A-4147-A177-3AD203B41FA5}">
                      <a16:colId xmlns:a16="http://schemas.microsoft.com/office/drawing/2014/main" val="1126871569"/>
                    </a:ext>
                  </a:extLst>
                </a:gridCol>
                <a:gridCol w="1064377">
                  <a:extLst>
                    <a:ext uri="{9D8B030D-6E8A-4147-A177-3AD203B41FA5}">
                      <a16:colId xmlns:a16="http://schemas.microsoft.com/office/drawing/2014/main" val="573454477"/>
                    </a:ext>
                  </a:extLst>
                </a:gridCol>
                <a:gridCol w="1179893">
                  <a:extLst>
                    <a:ext uri="{9D8B030D-6E8A-4147-A177-3AD203B41FA5}">
                      <a16:colId xmlns:a16="http://schemas.microsoft.com/office/drawing/2014/main" val="3277283369"/>
                    </a:ext>
                  </a:extLst>
                </a:gridCol>
                <a:gridCol w="1263895">
                  <a:extLst>
                    <a:ext uri="{9D8B030D-6E8A-4147-A177-3AD203B41FA5}">
                      <a16:colId xmlns:a16="http://schemas.microsoft.com/office/drawing/2014/main" val="3975353283"/>
                    </a:ext>
                  </a:extLst>
                </a:gridCol>
              </a:tblGrid>
              <a:tr h="324000">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Location</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Address</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Postal code</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Town/city</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Country</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Geolocation (coordinates)</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3282431150"/>
                  </a:ext>
                </a:extLst>
              </a:tr>
              <a:tr h="324000">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[Registered Office (e.g.)]</a:t>
                      </a:r>
                      <a:endParaRPr lang="da-DK" sz="900" noProof="0" dirty="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address]</a:t>
                      </a:r>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a:t>
                      </a:r>
                      <a:endParaRPr lang="da-DK" sz="900" noProof="0" dirty="0">
                        <a:solidFill>
                          <a:srgbClr val="2D55FF"/>
                        </a:solidFill>
                        <a:latin typeface="+mn-lt"/>
                      </a:endParaRPr>
                    </a:p>
                    <a:p>
                      <a:pPr algn="l"/>
                      <a:endParaRPr lang="da-DK" sz="900" noProof="0" dirty="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a:t>
                      </a:r>
                      <a:endParaRPr lang="da-DK" sz="900" noProof="0">
                        <a:solidFill>
                          <a:srgbClr val="2D55FF"/>
                        </a:solidFill>
                        <a:latin typeface="+mn-lt"/>
                      </a:endParaRPr>
                    </a:p>
                    <a:p>
                      <a:pPr algn="l"/>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a:t>
                      </a:r>
                      <a:endParaRPr lang="da-DK" sz="900" noProof="0">
                        <a:solidFill>
                          <a:srgbClr val="2D55FF"/>
                        </a:solidFill>
                        <a:latin typeface="+mn-lt"/>
                      </a:endParaRPr>
                    </a:p>
                    <a:p>
                      <a:pPr algn="l"/>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a:t>
                      </a:r>
                      <a:endParaRPr lang="da-DK" sz="900" noProof="0" dirty="0">
                        <a:solidFill>
                          <a:srgbClr val="2D55FF"/>
                        </a:solidFill>
                        <a:latin typeface="+mn-lt"/>
                      </a:endParaRPr>
                    </a:p>
                    <a:p>
                      <a:pPr algn="l"/>
                      <a:endParaRPr lang="da-DK" sz="900" noProof="0" dirty="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669926511"/>
                  </a:ext>
                </a:extLst>
              </a:tr>
              <a:tr h="324000">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[Warehouse (e.g.)]</a:t>
                      </a:r>
                      <a:endParaRPr lang="da-DK" sz="900" noProof="0" dirty="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address]</a:t>
                      </a:r>
                      <a:endParaRPr lang="da-DK" sz="900" noProof="0" dirty="0">
                        <a:solidFill>
                          <a:srgbClr val="2D55FF"/>
                        </a:solidFill>
                        <a:latin typeface="+mn-lt"/>
                      </a:endParaRPr>
                    </a:p>
                    <a:p>
                      <a:pPr algn="l"/>
                      <a:endParaRPr lang="da-DK" sz="900" noProof="0" dirty="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a:t>
                      </a:r>
                      <a:endParaRPr lang="da-DK" sz="900" noProof="0" dirty="0">
                        <a:solidFill>
                          <a:srgbClr val="2D55FF"/>
                        </a:solidFill>
                        <a:latin typeface="+mn-lt"/>
                      </a:endParaRPr>
                    </a:p>
                    <a:p>
                      <a:pPr algn="l"/>
                      <a:endParaRPr lang="da-DK" sz="900" noProof="0" dirty="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a:t>
                      </a:r>
                      <a:endParaRPr lang="da-DK" sz="900" noProof="0">
                        <a:solidFill>
                          <a:srgbClr val="2D55FF"/>
                        </a:solidFill>
                        <a:latin typeface="+mn-lt"/>
                      </a:endParaRPr>
                    </a:p>
                    <a:p>
                      <a:pPr algn="l"/>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a:t>
                      </a:r>
                      <a:endParaRPr lang="da-DK" sz="900" noProof="0">
                        <a:solidFill>
                          <a:srgbClr val="2D55FF"/>
                        </a:solidFill>
                        <a:latin typeface="+mn-lt"/>
                      </a:endParaRPr>
                    </a:p>
                    <a:p>
                      <a:pPr algn="l"/>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a:t>
                      </a:r>
                      <a:endParaRPr lang="da-DK" sz="900" noProof="0">
                        <a:solidFill>
                          <a:srgbClr val="2D55FF"/>
                        </a:solidFill>
                        <a:latin typeface="+mn-lt"/>
                      </a:endParaRPr>
                    </a:p>
                    <a:p>
                      <a:pPr algn="l"/>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043470886"/>
                  </a:ext>
                </a:extLst>
              </a:tr>
              <a:tr h="324000">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[Industrial Plant (e.g.)]</a:t>
                      </a:r>
                      <a:endParaRPr lang="da-DK" sz="900" noProof="0" dirty="0">
                        <a:solidFill>
                          <a:srgbClr val="2D55FF"/>
                        </a:solidFill>
                        <a:latin typeface="+mn-lt"/>
                      </a:endParaRPr>
                    </a:p>
                    <a:p>
                      <a:pPr algn="l"/>
                      <a:endParaRPr lang="da-DK" sz="900" noProof="0" dirty="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address]</a:t>
                      </a:r>
                      <a:endParaRPr lang="da-DK" sz="900" noProof="0" dirty="0">
                        <a:solidFill>
                          <a:srgbClr val="2D55FF"/>
                        </a:solidFill>
                        <a:latin typeface="+mn-lt"/>
                      </a:endParaRPr>
                    </a:p>
                    <a:p>
                      <a:pPr algn="l"/>
                      <a:endParaRPr lang="da-DK" sz="900" noProof="0" dirty="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a:t>
                      </a:r>
                      <a:endParaRPr lang="da-DK" sz="900" noProof="0" dirty="0">
                        <a:solidFill>
                          <a:srgbClr val="2D55FF"/>
                        </a:solidFill>
                        <a:latin typeface="+mn-lt"/>
                      </a:endParaRPr>
                    </a:p>
                    <a:p>
                      <a:pPr algn="l"/>
                      <a:endParaRPr lang="da-DK" sz="900" noProof="0" dirty="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a:t>
                      </a:r>
                      <a:endParaRPr lang="da-DK" sz="900" noProof="0">
                        <a:solidFill>
                          <a:srgbClr val="2D55FF"/>
                        </a:solidFill>
                        <a:latin typeface="+mn-lt"/>
                      </a:endParaRPr>
                    </a:p>
                    <a:p>
                      <a:pPr algn="l"/>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a:t>
                      </a:r>
                      <a:endParaRPr lang="da-DK" sz="900" noProof="0">
                        <a:solidFill>
                          <a:srgbClr val="2D55FF"/>
                        </a:solidFill>
                        <a:latin typeface="+mn-lt"/>
                      </a:endParaRPr>
                    </a:p>
                    <a:p>
                      <a:pPr algn="l"/>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a:t>
                      </a:r>
                      <a:endParaRPr lang="da-DK" sz="900" noProof="0" dirty="0">
                        <a:solidFill>
                          <a:srgbClr val="2D55FF"/>
                        </a:solidFill>
                        <a:latin typeface="+mn-lt"/>
                      </a:endParaRPr>
                    </a:p>
                    <a:p>
                      <a:pPr algn="l"/>
                      <a:endParaRPr lang="da-DK" sz="900" noProof="0" dirty="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657398487"/>
                  </a:ext>
                </a:extLst>
              </a:tr>
            </a:tbl>
          </a:graphicData>
        </a:graphic>
      </p:graphicFrame>
      <p:sp>
        <p:nvSpPr>
          <p:cNvPr id="7" name="Rectangle 6">
            <a:extLst>
              <a:ext uri="{FF2B5EF4-FFF2-40B4-BE49-F238E27FC236}">
                <a16:creationId xmlns:a16="http://schemas.microsoft.com/office/drawing/2014/main" id="{3BEAA9D6-FE63-3E44-DABB-1F30AD591826}"/>
              </a:ext>
            </a:extLst>
          </p:cNvPr>
          <p:cNvSpPr/>
          <p:nvPr/>
        </p:nvSpPr>
        <p:spPr>
          <a:xfrm>
            <a:off x="481498" y="3620195"/>
            <a:ext cx="7402078" cy="80832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be filled in, if applicable,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cf. the Basic Module. </a:t>
            </a:r>
          </a:p>
          <a:p>
            <a:pPr>
              <a:lnSpc>
                <a:spcPct val="106000"/>
              </a:lnSpc>
            </a:pPr>
            <a:endParaRPr lang="da-DK" sz="900" spc="-10" dirty="0">
              <a:solidFill>
                <a:schemeClr val="bg1"/>
              </a:solidFill>
            </a:endParaRPr>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If your undertaking has obtained one or more sustainability-related certification(s) or label(s), a brief description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 be provided (e.g. the name of the issuers of the certification or label, date, rating score).</a:t>
            </a:r>
            <a:endParaRPr lang="da-DK" sz="900" b="1" spc="-10" dirty="0">
              <a:solidFill>
                <a:schemeClr val="bg1"/>
              </a:solidFill>
            </a:endParaRPr>
          </a:p>
        </p:txBody>
      </p:sp>
      <p:graphicFrame>
        <p:nvGraphicFramePr>
          <p:cNvPr id="2" name="Tabel 1">
            <a:extLst>
              <a:ext uri="{FF2B5EF4-FFF2-40B4-BE49-F238E27FC236}">
                <a16:creationId xmlns:a16="http://schemas.microsoft.com/office/drawing/2014/main" id="{7A907455-9CB7-376B-6B21-2E615B3A35EE}"/>
              </a:ext>
            </a:extLst>
          </p:cNvPr>
          <p:cNvGraphicFramePr>
            <a:graphicFrameLocks noGrp="1"/>
          </p:cNvGraphicFramePr>
          <p:nvPr>
            <p:extLst>
              <p:ext uri="{D42A27DB-BD31-4B8C-83A1-F6EECF244321}">
                <p14:modId xmlns:p14="http://schemas.microsoft.com/office/powerpoint/2010/main" val="676347963"/>
              </p:ext>
            </p:extLst>
          </p:nvPr>
        </p:nvGraphicFramePr>
        <p:xfrm>
          <a:off x="481498" y="4564199"/>
          <a:ext cx="7402078" cy="1796760"/>
        </p:xfrm>
        <a:graphic>
          <a:graphicData uri="http://schemas.openxmlformats.org/drawingml/2006/table">
            <a:tbl>
              <a:tblPr firstRow="1" firstCol="1">
                <a:tableStyleId>{2A488322-F2BA-4B5B-9748-0D474271808F}</a:tableStyleId>
              </a:tblPr>
              <a:tblGrid>
                <a:gridCol w="2544670">
                  <a:extLst>
                    <a:ext uri="{9D8B030D-6E8A-4147-A177-3AD203B41FA5}">
                      <a16:colId xmlns:a16="http://schemas.microsoft.com/office/drawing/2014/main" val="3746818765"/>
                    </a:ext>
                  </a:extLst>
                </a:gridCol>
                <a:gridCol w="2442303">
                  <a:extLst>
                    <a:ext uri="{9D8B030D-6E8A-4147-A177-3AD203B41FA5}">
                      <a16:colId xmlns:a16="http://schemas.microsoft.com/office/drawing/2014/main" val="465692987"/>
                    </a:ext>
                  </a:extLst>
                </a:gridCol>
                <a:gridCol w="1288275">
                  <a:extLst>
                    <a:ext uri="{9D8B030D-6E8A-4147-A177-3AD203B41FA5}">
                      <a16:colId xmlns:a16="http://schemas.microsoft.com/office/drawing/2014/main" val="857047578"/>
                    </a:ext>
                  </a:extLst>
                </a:gridCol>
                <a:gridCol w="1126830">
                  <a:extLst>
                    <a:ext uri="{9D8B030D-6E8A-4147-A177-3AD203B41FA5}">
                      <a16:colId xmlns:a16="http://schemas.microsoft.com/office/drawing/2014/main" val="1742107540"/>
                    </a:ext>
                  </a:extLst>
                </a:gridCol>
              </a:tblGrid>
              <a:tr h="252000">
                <a:tc>
                  <a:txBody>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Issuer(s) of sustainability-related certification(s)/label(s) </a:t>
                      </a: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 25)</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Brief description</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Date of issue/</a:t>
                      </a:r>
                    </a:p>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validity</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Rating, if applicable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613430332"/>
                  </a:ext>
                </a:extLst>
              </a:tr>
              <a:tr h="252000">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name of certification or label</a:t>
                      </a:r>
                      <a:r>
                        <a:rPr lang="en-GB" sz="900" b="0" i="0" u="none" strike="noStrike" cap="none" baseline="0" dirty="0">
                          <a:solidFill>
                            <a:srgbClr val="2D55FF"/>
                          </a:solidFill>
                          <a:effectLst/>
                          <a:uFill>
                            <a:solidFill>
                              <a:prstClr val="black">
                                <a:alpha val="0"/>
                              </a:prstClr>
                            </a:solidFill>
                          </a:uFill>
                          <a:latin typeface="Calibri"/>
                          <a:ea typeface="Calibri"/>
                          <a:cs typeface="Calibri"/>
                        </a:rPr>
                        <a:t>]</a:t>
                      </a:r>
                      <a:endParaRPr lang="da-DK"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brief description of sustainability-related certification/label</a:t>
                      </a:r>
                      <a:r>
                        <a:rPr lang="en-GB" sz="900" b="0" i="0" u="none" strike="noStrike" cap="none" baseline="0">
                          <a:solidFill>
                            <a:srgbClr val="2D55FF"/>
                          </a:solidFill>
                          <a:effectLst/>
                          <a:uFill>
                            <a:solidFill>
                              <a:prstClr val="black">
                                <a:alpha val="0"/>
                              </a:prstClr>
                            </a:solidFill>
                          </a:uFill>
                          <a:latin typeface="Calibri"/>
                          <a:ea typeface="Calibri"/>
                          <a:cs typeface="Calibri"/>
                        </a:rPr>
                        <a:t>]</a:t>
                      </a:r>
                    </a:p>
                    <a:p>
                      <a:pPr marL="0" marR="0" lvl="0" indent="0" algn="l" defTabSz="914400" rtl="0" eaLnBrk="1" fontAlgn="auto" latinLnBrk="0" hangingPunct="1">
                        <a:lnSpc>
                          <a:spcPct val="100000"/>
                        </a:lnSpc>
                        <a:spcBef>
                          <a:spcPct val="0"/>
                        </a:spcBef>
                        <a:spcAft>
                          <a:spcPct val="0"/>
                        </a:spcAft>
                        <a:buClrTx/>
                        <a:buSzTx/>
                        <a:buFontTx/>
                        <a:buNone/>
                        <a:defRPr/>
                      </a:pPr>
                      <a:endParaRPr lang="da-DK" sz="900" noProof="0">
                        <a:solidFill>
                          <a:srgbClr val="2D55FF"/>
                        </a:solidFill>
                        <a:latin typeface="+mn-lt"/>
                      </a:endParaRPr>
                    </a:p>
                  </a:txBody>
                  <a:tcPr marL="54000" marR="54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date]</a:t>
                      </a:r>
                      <a:endParaRPr lang="da-DK" sz="900" noProof="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a:t>
                      </a:r>
                      <a:endParaRPr lang="da-DK" sz="900" noProof="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95006062"/>
                  </a:ext>
                </a:extLst>
              </a:tr>
              <a:tr h="252000">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name of certification or label</a:t>
                      </a:r>
                      <a:r>
                        <a:rPr lang="en-GB" sz="900" b="0" i="0" u="none" strike="noStrike" cap="none" baseline="0" dirty="0">
                          <a:solidFill>
                            <a:srgbClr val="2D55FF"/>
                          </a:solidFill>
                          <a:effectLst/>
                          <a:uFill>
                            <a:solidFill>
                              <a:prstClr val="black">
                                <a:alpha val="0"/>
                              </a:prstClr>
                            </a:solidFill>
                          </a:uFill>
                          <a:latin typeface="Calibri"/>
                          <a:ea typeface="Calibri"/>
                          <a:cs typeface="Calibri"/>
                        </a:rPr>
                        <a:t>]</a:t>
                      </a:r>
                      <a:endParaRPr lang="da-DK"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brief description of sustainability-related certification/label</a:t>
                      </a:r>
                      <a:r>
                        <a:rPr lang="en-GB" sz="900" b="0" i="0" u="none" strike="noStrike" cap="none" baseline="0">
                          <a:solidFill>
                            <a:srgbClr val="2D55FF"/>
                          </a:solidFill>
                          <a:effectLst/>
                          <a:uFill>
                            <a:solidFill>
                              <a:prstClr val="black">
                                <a:alpha val="0"/>
                              </a:prstClr>
                            </a:solidFill>
                          </a:uFill>
                          <a:latin typeface="Calibri"/>
                          <a:ea typeface="Calibri"/>
                          <a:cs typeface="Calibri"/>
                        </a:rPr>
                        <a:t>]</a:t>
                      </a:r>
                    </a:p>
                    <a:p>
                      <a:pPr marL="0" marR="0" lvl="0" indent="0" algn="l" defTabSz="914400" rtl="0" eaLnBrk="1" fontAlgn="auto" latinLnBrk="0" hangingPunct="1">
                        <a:lnSpc>
                          <a:spcPct val="100000"/>
                        </a:lnSpc>
                        <a:spcBef>
                          <a:spcPct val="0"/>
                        </a:spcBef>
                        <a:spcAft>
                          <a:spcPct val="0"/>
                        </a:spcAft>
                        <a:buClrTx/>
                        <a:buSzTx/>
                        <a:buFontTx/>
                        <a:buNone/>
                        <a:defRPr/>
                      </a:pPr>
                      <a:endParaRPr lang="da-DK" sz="900" noProof="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date]</a:t>
                      </a:r>
                      <a:endParaRPr lang="da-DK" sz="900" noProof="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a:t>
                      </a:r>
                      <a:endParaRPr lang="da-DK" sz="900" noProof="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945648151"/>
                  </a:ext>
                </a:extLst>
              </a:tr>
              <a:tr h="252000">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name of certification or label</a:t>
                      </a:r>
                      <a:r>
                        <a:rPr lang="en-GB" sz="900" b="0" i="0" u="none" strike="noStrike" cap="none" baseline="0" dirty="0">
                          <a:solidFill>
                            <a:srgbClr val="2D55FF"/>
                          </a:solidFill>
                          <a:effectLst/>
                          <a:uFill>
                            <a:solidFill>
                              <a:prstClr val="black">
                                <a:alpha val="0"/>
                              </a:prstClr>
                            </a:solidFill>
                          </a:uFill>
                          <a:latin typeface="Calibri"/>
                          <a:ea typeface="Calibri"/>
                          <a:cs typeface="Calibri"/>
                        </a:rPr>
                        <a:t>]</a:t>
                      </a:r>
                      <a:endParaRPr lang="da-DK"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brief description of sustainability-related certification/label</a:t>
                      </a:r>
                      <a:r>
                        <a:rPr lang="en-GB" sz="900" b="0" i="0" u="none" strike="noStrike" cap="none" baseline="0">
                          <a:solidFill>
                            <a:srgbClr val="2D55FF"/>
                          </a:solidFill>
                          <a:effectLst/>
                          <a:uFill>
                            <a:solidFill>
                              <a:prstClr val="black">
                                <a:alpha val="0"/>
                              </a:prstClr>
                            </a:solidFill>
                          </a:uFill>
                          <a:latin typeface="Calibri"/>
                          <a:ea typeface="Calibri"/>
                          <a:cs typeface="Calibri"/>
                        </a:rPr>
                        <a:t>]</a:t>
                      </a:r>
                    </a:p>
                    <a:p>
                      <a:pPr marL="0" marR="0" lvl="0" indent="0" algn="l" defTabSz="914400" rtl="0" eaLnBrk="1" fontAlgn="auto" latinLnBrk="0" hangingPunct="1">
                        <a:lnSpc>
                          <a:spcPct val="100000"/>
                        </a:lnSpc>
                        <a:spcBef>
                          <a:spcPct val="0"/>
                        </a:spcBef>
                        <a:spcAft>
                          <a:spcPct val="0"/>
                        </a:spcAft>
                        <a:buClrTx/>
                        <a:buSzTx/>
                        <a:buFontTx/>
                        <a:buNone/>
                        <a:defRPr/>
                      </a:pPr>
                      <a:endParaRPr lang="da-DK" sz="900" noProof="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date]</a:t>
                      </a:r>
                      <a:endParaRPr lang="da-DK" sz="900" noProof="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a:t>
                      </a:r>
                      <a:endParaRPr lang="da-DK" sz="900" noProof="0" dirty="0">
                        <a:solidFill>
                          <a:srgbClr val="2D55FF"/>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07334257"/>
                  </a:ext>
                </a:extLst>
              </a:tr>
            </a:tbl>
          </a:graphicData>
        </a:graphic>
      </p:graphicFrame>
      <p:sp>
        <p:nvSpPr>
          <p:cNvPr id="9" name="Rectangle 2">
            <a:extLst>
              <a:ext uri="{FF2B5EF4-FFF2-40B4-BE49-F238E27FC236}">
                <a16:creationId xmlns:a16="http://schemas.microsoft.com/office/drawing/2014/main" id="{646A3083-EA81-63A2-0243-EF8521DBA9B0}"/>
              </a:ext>
            </a:extLst>
          </p:cNvPr>
          <p:cNvSpPr/>
          <p:nvPr/>
        </p:nvSpPr>
        <p:spPr>
          <a:xfrm>
            <a:off x="8169275" y="895501"/>
            <a:ext cx="3383746" cy="2382005"/>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Defined terms</a:t>
            </a:r>
            <a:endParaRPr lang="da-DK" sz="900" spc="-10" dirty="0">
              <a:solidFill>
                <a:schemeClr val="tx2"/>
              </a:solidFill>
            </a:endParaRPr>
          </a:p>
          <a:p>
            <a:pPr algn="l">
              <a:lnSpc>
                <a:spcPct val="106000"/>
              </a:lnSpc>
            </a:pPr>
            <a:endParaRPr lang="da-DK" sz="900" b="1" spc="-10" dirty="0">
              <a:solidFill>
                <a:schemeClr val="tx2"/>
              </a:solidFill>
              <a:latin typeface="+mj-lt"/>
            </a:endParaRPr>
          </a:p>
          <a:p>
            <a:pPr algn="l">
              <a:lnSpc>
                <a:spcPct val="106000"/>
              </a:lnSpc>
            </a:pPr>
            <a:r>
              <a:rPr lang="en-GB" sz="900" b="1" i="0" u="none" strike="noStrike" cap="none" baseline="0" dirty="0">
                <a:solidFill>
                  <a:srgbClr val="1B4528"/>
                </a:solidFill>
                <a:effectLst/>
                <a:uFill>
                  <a:solidFill>
                    <a:prstClr val="black">
                      <a:alpha val="0"/>
                    </a:prstClr>
                  </a:solidFill>
                </a:uFill>
                <a:latin typeface="+mj-ea"/>
                <a:ea typeface="+mj-ea"/>
                <a:cs typeface="IBM Plex Sans"/>
              </a:rPr>
              <a:t>Geolocation </a:t>
            </a:r>
            <a:r>
              <a:rPr lang="en-GB" sz="900" b="0" i="0" u="none" strike="noStrike" cap="none" baseline="0" dirty="0">
                <a:solidFill>
                  <a:srgbClr val="1B4528"/>
                </a:solidFill>
                <a:effectLst/>
                <a:uFill>
                  <a:solidFill>
                    <a:prstClr val="black">
                      <a:alpha val="0"/>
                    </a:prstClr>
                  </a:solidFill>
                </a:uFill>
                <a:latin typeface="+mj-ea"/>
                <a:ea typeface="+mj-ea"/>
                <a:cs typeface="IBM Plex Sans"/>
              </a:rPr>
              <a:t>You shall provide geolocation information for the sites owned, leased or managed by your undertaking. </a:t>
            </a:r>
          </a:p>
          <a:p>
            <a:pPr algn="l">
              <a:lnSpc>
                <a:spcPct val="106000"/>
              </a:lnSpc>
              <a:spcBef>
                <a:spcPts val="800"/>
              </a:spcBef>
            </a:pPr>
            <a:r>
              <a:rPr lang="en-GB" sz="900" b="0" i="0" u="none" strike="noStrike" cap="none" baseline="0" dirty="0">
                <a:solidFill>
                  <a:srgbClr val="1B4528"/>
                </a:solidFill>
                <a:effectLst/>
                <a:uFill>
                  <a:solidFill>
                    <a:prstClr val="black">
                      <a:alpha val="0"/>
                    </a:prstClr>
                  </a:solidFill>
                </a:uFill>
                <a:latin typeface="+mj-ea"/>
                <a:ea typeface="+mj-ea"/>
                <a:cs typeface="IBM Plex Sans"/>
              </a:rPr>
              <a:t>The geolocation of your undertaking is expected to be a valuable datapoint for stakeholders in the assessment of risks and opportunities associated with your undertaking’s climate change adaptation, water, ecosystems and biodiversity</a:t>
            </a:r>
          </a:p>
          <a:p>
            <a:pPr algn="l">
              <a:lnSpc>
                <a:spcPct val="106000"/>
              </a:lnSpc>
            </a:pPr>
            <a:endParaRPr lang="da-DK" sz="900" spc="-10" dirty="0">
              <a:solidFill>
                <a:schemeClr val="tx2"/>
              </a:solidFill>
              <a:latin typeface="+mj-ea"/>
              <a:ea typeface="+mj-ea"/>
            </a:endParaRPr>
          </a:p>
          <a:p>
            <a:pPr algn="l">
              <a:lnSpc>
                <a:spcPct val="106000"/>
              </a:lnSpc>
            </a:pPr>
            <a:r>
              <a:rPr lang="en-GB" sz="900" b="0" i="0" u="none" strike="noStrike" cap="none" baseline="0" dirty="0">
                <a:solidFill>
                  <a:srgbClr val="1B4528"/>
                </a:solidFill>
                <a:effectLst/>
                <a:uFill>
                  <a:solidFill>
                    <a:prstClr val="black">
                      <a:alpha val="0"/>
                    </a:prstClr>
                  </a:solidFill>
                </a:uFill>
                <a:latin typeface="+mj-ea"/>
                <a:ea typeface="+mj-ea"/>
                <a:cs typeface="IBM Plex Sans"/>
              </a:rPr>
              <a:t>You can use Google Maps or Apple Maps to find the coordinates for the geolocations of the sites owned, leased or managed by your undertaking.</a:t>
            </a:r>
          </a:p>
          <a:p>
            <a:pPr algn="l">
              <a:lnSpc>
                <a:spcPct val="106000"/>
              </a:lnSpc>
              <a:spcBef>
                <a:spcPts val="800"/>
              </a:spcBef>
            </a:pPr>
            <a:endParaRPr lang="da-DK" sz="900" b="1" spc="-10" dirty="0">
              <a:solidFill>
                <a:schemeClr val="tx2"/>
              </a:solidFill>
              <a:latin typeface="+mj-lt"/>
            </a:endParaRPr>
          </a:p>
          <a:p>
            <a:pPr algn="l">
              <a:lnSpc>
                <a:spcPct val="106000"/>
              </a:lnSpc>
            </a:pPr>
            <a:endParaRPr lang="da-DK" sz="900" spc="-10" dirty="0">
              <a:solidFill>
                <a:schemeClr val="tx2"/>
              </a:solidFill>
            </a:endParaRPr>
          </a:p>
        </p:txBody>
      </p:sp>
      <p:pic>
        <p:nvPicPr>
          <p:cNvPr id="11" name="Graphic 10">
            <a:extLst>
              <a:ext uri="{FF2B5EF4-FFF2-40B4-BE49-F238E27FC236}">
                <a16:creationId xmlns:a16="http://schemas.microsoft.com/office/drawing/2014/main" id="{EC0A4FD9-CD66-4681-595B-4557A461B42A}"/>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7630" y="988623"/>
            <a:ext cx="207455" cy="232601"/>
          </a:xfrm>
          <a:prstGeom prst="rect">
            <a:avLst/>
          </a:prstGeom>
        </p:spPr>
      </p:pic>
      <p:pic>
        <p:nvPicPr>
          <p:cNvPr id="12" name="Graphic 2">
            <a:extLst>
              <a:ext uri="{FF2B5EF4-FFF2-40B4-BE49-F238E27FC236}">
                <a16:creationId xmlns:a16="http://schemas.microsoft.com/office/drawing/2014/main" id="{2B93E708-730D-7C7A-EF30-C736DDDFD3F2}"/>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39968" y="949836"/>
            <a:ext cx="257747" cy="232600"/>
          </a:xfrm>
          <a:prstGeom prst="rect">
            <a:avLst/>
          </a:prstGeom>
        </p:spPr>
      </p:pic>
      <p:pic>
        <p:nvPicPr>
          <p:cNvPr id="17" name="Graphic 9">
            <a:extLst>
              <a:ext uri="{FF2B5EF4-FFF2-40B4-BE49-F238E27FC236}">
                <a16:creationId xmlns:a16="http://schemas.microsoft.com/office/drawing/2014/main" id="{192C6A3E-7C8F-424D-00E8-2ED87AA56BE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2416" y="3755878"/>
            <a:ext cx="207455" cy="232601"/>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0"/>
              </a:ext>
            </a:extLst>
          </p:cNvPr>
          <p:cNvSpPr>
            <a:spLocks noGrp="1"/>
          </p:cNvSpPr>
          <p:nvPr>
            <p:ph type="sldNum" sz="quarter" idx="12"/>
          </p:nvPr>
        </p:nvSpPr>
        <p:spPr>
          <a:xfrm>
            <a:off x="9180000" y="6450239"/>
            <a:ext cx="2743200" cy="153888"/>
          </a:xfrm>
        </p:spPr>
        <p:txBody>
          <a:bodyPr/>
          <a:lstStyle/>
          <a:p>
            <a:fld id="{5A0D23CF-C5A3-5445-819D-C647D180BB4B}" type="slidenum">
              <a:rPr lang="da-DK" smtClean="0"/>
              <a:t>8</a:t>
            </a:fld>
            <a:endParaRPr lang="da-DK"/>
          </a:p>
        </p:txBody>
      </p:sp>
    </p:spTree>
    <p:custDataLst>
      <p:tags r:id="rId1"/>
    </p:custDataLst>
    <p:extLst>
      <p:ext uri="{BB962C8B-B14F-4D97-AF65-F5344CB8AC3E}">
        <p14:creationId xmlns:p14="http://schemas.microsoft.com/office/powerpoint/2010/main" val="3439582474"/>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sz="1000" b="1" i="0" u="none" strike="noStrike" cap="none" baseline="0">
                <a:solidFill>
                  <a:srgbClr val="5F7D69"/>
                </a:solidFill>
                <a:effectLst/>
                <a:uFill>
                  <a:solidFill>
                    <a:prstClr val="black">
                      <a:alpha val="0"/>
                    </a:prstClr>
                  </a:solidFill>
                </a:uFill>
                <a:latin typeface="IBM Plex Sans"/>
                <a:ea typeface="IBM Plex Sans"/>
                <a:cs typeface="IBM Plex Sans"/>
              </a:rPr>
              <a:t>CLICK TO INSERT NAME OF UNDERTAKING</a:t>
            </a:r>
          </a:p>
        </p:txBody>
      </p:sp>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52091"/>
          </a:xfrm>
        </p:spPr>
        <p:txBody>
          <a:bodyPr/>
          <a:lstStyle/>
          <a:p>
            <a:r>
              <a:rPr lang="en-GB" sz="1800" b="1" i="0" u="none" strike="noStrike" cap="none" baseline="0" dirty="0">
                <a:solidFill>
                  <a:srgbClr val="1B4528"/>
                </a:solidFill>
                <a:effectLst/>
                <a:uFill>
                  <a:solidFill>
                    <a:prstClr val="black">
                      <a:alpha val="0"/>
                    </a:prstClr>
                  </a:solidFill>
                </a:uFill>
                <a:latin typeface="IBM Plex Sans"/>
                <a:ea typeface="IBM Plex Sans"/>
                <a:cs typeface="IBM Plex Sans"/>
              </a:rPr>
              <a:t>Practices, policies and future initiatives for transitioning towards a more sustainable economy (B2)</a:t>
            </a:r>
          </a:p>
        </p:txBody>
      </p:sp>
      <p:sp>
        <p:nvSpPr>
          <p:cNvPr id="8" name="Rectangle 7">
            <a:extLst>
              <a:ext uri="{FF2B5EF4-FFF2-40B4-BE49-F238E27FC236}">
                <a16:creationId xmlns:a16="http://schemas.microsoft.com/office/drawing/2014/main" id="{BB025C9F-7660-F9B6-3803-368E6CE1E2A3}"/>
              </a:ext>
            </a:extLst>
          </p:cNvPr>
          <p:cNvSpPr/>
          <p:nvPr/>
        </p:nvSpPr>
        <p:spPr>
          <a:xfrm>
            <a:off x="518599" y="1016000"/>
            <a:ext cx="7354375" cy="83969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disclosure </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shall be filled in, if applicable,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cf.</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 </a:t>
            </a:r>
            <a:r>
              <a:rPr lang="en-GB" sz="900" i="0" u="none" strike="noStrike" cap="none" baseline="0" dirty="0">
                <a:solidFill>
                  <a:srgbClr val="FFFFFF"/>
                </a:solidFill>
                <a:effectLst/>
                <a:uFill>
                  <a:solidFill>
                    <a:prstClr val="black">
                      <a:alpha val="0"/>
                    </a:prstClr>
                  </a:solidFill>
                </a:uFill>
                <a:latin typeface="IBM Plex Sans"/>
                <a:ea typeface="IBM Plex Sans"/>
                <a:cs typeface="IBM Plex Sans"/>
              </a:rPr>
              <a:t>the</a:t>
            </a:r>
            <a:r>
              <a:rPr lang="en-GB" sz="900" b="1" i="0" u="none" strike="noStrike" cap="none" baseline="0" dirty="0">
                <a:solidFill>
                  <a:srgbClr val="FFFFFF"/>
                </a:solidFill>
                <a:effectLst/>
                <a:uFill>
                  <a:solidFill>
                    <a:prstClr val="black">
                      <a:alpha val="0"/>
                    </a:prstClr>
                  </a:solidFill>
                </a:uFill>
                <a:latin typeface="IBM Plex Sans"/>
                <a:ea typeface="IBM Plex Sans"/>
                <a:cs typeface="IBM Plex Sans"/>
              </a:rPr>
              <a:t> </a:t>
            </a: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Basic Module. </a:t>
            </a:r>
          </a:p>
          <a:p>
            <a:pPr>
              <a:lnSpc>
                <a:spcPct val="106000"/>
              </a:lnSpc>
            </a:pPr>
            <a:endParaRPr lang="da-DK" sz="900" b="1" spc="-10" dirty="0">
              <a:solidFill>
                <a:schemeClr val="bg1"/>
              </a:solidFill>
            </a:endParaRPr>
          </a:p>
          <a:p>
            <a:pPr>
              <a:lnSpc>
                <a:spcPct val="106000"/>
              </a:lnSpc>
            </a:pPr>
            <a:r>
              <a:rPr lang="en-GB" sz="900" b="0" i="0" u="none" strike="noStrike" cap="none" baseline="0" dirty="0">
                <a:solidFill>
                  <a:srgbClr val="FFFFFF"/>
                </a:solidFill>
                <a:effectLst/>
                <a:uFill>
                  <a:solidFill>
                    <a:prstClr val="black">
                      <a:alpha val="0"/>
                    </a:prstClr>
                  </a:solidFill>
                </a:uFill>
                <a:latin typeface="IBM Plex Sans"/>
                <a:ea typeface="IBM Plex Sans"/>
                <a:cs typeface="IBM Plex Sans"/>
              </a:rPr>
              <a:t>The table below should only be filled in if your undertaking has already put in place specific practices, policies or initiatives to support the transition to a more sustainable economy. You can delete this page if you want to answer ‘NO’ to all fields in the table.</a:t>
            </a:r>
          </a:p>
          <a:p>
            <a:pPr>
              <a:lnSpc>
                <a:spcPct val="106000"/>
              </a:lnSpc>
            </a:pPr>
            <a:endParaRPr lang="da-DK" sz="900" spc="-10" dirty="0">
              <a:solidFill>
                <a:schemeClr val="bg1"/>
              </a:solidFill>
            </a:endParaRP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1104041"/>
            <a:ext cx="207455" cy="232601"/>
          </a:xfrm>
          <a:prstGeom prst="rect">
            <a:avLst/>
          </a:prstGeom>
        </p:spPr>
      </p:pic>
      <p:graphicFrame>
        <p:nvGraphicFramePr>
          <p:cNvPr id="11" name="Table 2">
            <a:extLst>
              <a:ext uri="{FF2B5EF4-FFF2-40B4-BE49-F238E27FC236}">
                <a16:creationId xmlns:a16="http://schemas.microsoft.com/office/drawing/2014/main" id="{A420AFF6-414E-4EC8-A668-F0BFECC8260A}"/>
              </a:ext>
            </a:extLst>
          </p:cNvPr>
          <p:cNvGraphicFramePr>
            <a:graphicFrameLocks noGrp="1"/>
          </p:cNvGraphicFramePr>
          <p:nvPr>
            <p:extLst>
              <p:ext uri="{D42A27DB-BD31-4B8C-83A1-F6EECF244321}">
                <p14:modId xmlns:p14="http://schemas.microsoft.com/office/powerpoint/2010/main" val="3454077657"/>
              </p:ext>
            </p:extLst>
          </p:nvPr>
        </p:nvGraphicFramePr>
        <p:xfrm>
          <a:off x="518600" y="1943734"/>
          <a:ext cx="7354375" cy="4741670"/>
        </p:xfrm>
        <a:graphic>
          <a:graphicData uri="http://schemas.openxmlformats.org/drawingml/2006/table">
            <a:tbl>
              <a:tblPr firstRow="1">
                <a:tableStyleId>{2A488322-F2BA-4B5B-9748-0D474271808F}</a:tableStyleId>
              </a:tblPr>
              <a:tblGrid>
                <a:gridCol w="2212065">
                  <a:extLst>
                    <a:ext uri="{9D8B030D-6E8A-4147-A177-3AD203B41FA5}">
                      <a16:colId xmlns:a16="http://schemas.microsoft.com/office/drawing/2014/main" val="1902117154"/>
                    </a:ext>
                  </a:extLst>
                </a:gridCol>
                <a:gridCol w="1679971">
                  <a:extLst>
                    <a:ext uri="{9D8B030D-6E8A-4147-A177-3AD203B41FA5}">
                      <a16:colId xmlns:a16="http://schemas.microsoft.com/office/drawing/2014/main" val="1904521774"/>
                    </a:ext>
                  </a:extLst>
                </a:gridCol>
                <a:gridCol w="1667436">
                  <a:extLst>
                    <a:ext uri="{9D8B030D-6E8A-4147-A177-3AD203B41FA5}">
                      <a16:colId xmlns:a16="http://schemas.microsoft.com/office/drawing/2014/main" val="3164053669"/>
                    </a:ext>
                  </a:extLst>
                </a:gridCol>
                <a:gridCol w="1794903">
                  <a:extLst>
                    <a:ext uri="{9D8B030D-6E8A-4147-A177-3AD203B41FA5}">
                      <a16:colId xmlns:a16="http://schemas.microsoft.com/office/drawing/2014/main" val="1484983729"/>
                    </a:ext>
                  </a:extLst>
                </a:gridCol>
              </a:tblGrid>
              <a:tr h="775082">
                <a:tc>
                  <a:txBody>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Area</a:t>
                      </a:r>
                    </a:p>
                    <a:p>
                      <a:pPr algn="l"/>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(paragraphs 26 and 78)</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The undertaking has put in place a specific policy/initiative in this area (YES/NO)</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Is the policy/initiative publicly available? </a:t>
                      </a:r>
                      <a:endParaRPr lang="hr-HR" sz="900" b="1" i="0" u="none" strike="noStrike" cap="none" baseline="0" dirty="0">
                        <a:solidFill>
                          <a:srgbClr val="1B4528"/>
                        </a:solidFill>
                        <a:effectLst/>
                        <a:uFill>
                          <a:solidFill>
                            <a:prstClr val="black">
                              <a:alpha val="0"/>
                            </a:prstClr>
                          </a:solidFill>
                        </a:uFill>
                        <a:latin typeface="IBM Plex Sans"/>
                        <a:ea typeface="IBM Plex Sans"/>
                        <a:cs typeface="IBM Plex Sans"/>
                      </a:endParaRPr>
                    </a:p>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(YES/NO)</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Does the policy/initiative contain targets or future initiatives?</a:t>
                      </a:r>
                    </a:p>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(YES/NO)</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3642311251"/>
                  </a:ext>
                </a:extLst>
              </a:tr>
              <a:tr h="406562">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Climate change</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YES/NO]</a:t>
                      </a:r>
                      <a:endParaRPr lang="da-DK" sz="900" noProof="0">
                        <a:solidFill>
                          <a:srgbClr val="2D55FF"/>
                        </a:solidFill>
                        <a:latin typeface="+mn-lt"/>
                      </a:endParaRPr>
                    </a:p>
                    <a:p>
                      <a:pPr algn="l"/>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YES/NO]</a:t>
                      </a:r>
                      <a:endParaRPr lang="da-DK" sz="900" noProof="0">
                        <a:solidFill>
                          <a:srgbClr val="2D55FF"/>
                        </a:solidFill>
                        <a:latin typeface="+mn-lt"/>
                      </a:endParaRPr>
                    </a:p>
                    <a:p>
                      <a:pPr algn="l"/>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YES/NO]</a:t>
                      </a:r>
                      <a:endParaRPr lang="da-DK" sz="900" noProof="0" dirty="0">
                        <a:solidFill>
                          <a:srgbClr val="2D55FF"/>
                        </a:solidFill>
                        <a:latin typeface="+mn-lt"/>
                      </a:endParaRPr>
                    </a:p>
                    <a:p>
                      <a:pPr algn="l"/>
                      <a:endParaRPr lang="da-DK" sz="900" noProof="0" dirty="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r h="385818">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Pollution</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YES/NO]</a:t>
                      </a:r>
                      <a:endParaRPr lang="da-DK" sz="900" noProof="0">
                        <a:solidFill>
                          <a:srgbClr val="2D55FF"/>
                        </a:solidFill>
                        <a:latin typeface="+mn-lt"/>
                      </a:endParaRPr>
                    </a:p>
                    <a:p>
                      <a:pPr algn="l"/>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YES/NO]</a:t>
                      </a:r>
                      <a:endParaRPr lang="da-DK" sz="900" noProof="0">
                        <a:solidFill>
                          <a:srgbClr val="2D55FF"/>
                        </a:solidFill>
                        <a:latin typeface="+mn-lt"/>
                      </a:endParaRPr>
                    </a:p>
                    <a:p>
                      <a:pPr algn="l"/>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YES/NO]</a:t>
                      </a:r>
                      <a:endParaRPr lang="da-DK" sz="900" noProof="0" dirty="0">
                        <a:solidFill>
                          <a:srgbClr val="2D55FF"/>
                        </a:solidFill>
                        <a:latin typeface="+mn-lt"/>
                      </a:endParaRPr>
                    </a:p>
                    <a:p>
                      <a:pPr algn="l"/>
                      <a:endParaRPr lang="da-DK" sz="900" noProof="0" dirty="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396776">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Water and marine resources</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YES/NO]</a:t>
                      </a:r>
                      <a:endParaRPr lang="da-DK" sz="900" noProof="0">
                        <a:solidFill>
                          <a:srgbClr val="2D55FF"/>
                        </a:solidFill>
                        <a:latin typeface="+mn-lt"/>
                      </a:endParaRPr>
                    </a:p>
                    <a:p>
                      <a:pPr algn="l"/>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YES/NO]</a:t>
                      </a:r>
                      <a:endParaRPr lang="da-DK" sz="900" noProof="0">
                        <a:solidFill>
                          <a:srgbClr val="2D55FF"/>
                        </a:solidFill>
                        <a:latin typeface="+mn-lt"/>
                      </a:endParaRPr>
                    </a:p>
                    <a:p>
                      <a:pPr algn="l"/>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YES/NO]</a:t>
                      </a:r>
                      <a:endParaRPr lang="da-DK" sz="900" noProof="0" dirty="0">
                        <a:solidFill>
                          <a:srgbClr val="2D55FF"/>
                        </a:solidFill>
                        <a:latin typeface="+mn-lt"/>
                      </a:endParaRPr>
                    </a:p>
                    <a:p>
                      <a:pPr algn="l"/>
                      <a:endParaRPr lang="da-DK" sz="900" noProof="0" dirty="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42156864"/>
                  </a:ext>
                </a:extLst>
              </a:tr>
              <a:tr h="396776">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Biodiversity and ecosystems</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YES/NO]</a:t>
                      </a:r>
                      <a:endParaRPr lang="da-DK" sz="900" noProof="0">
                        <a:solidFill>
                          <a:srgbClr val="2D55FF"/>
                        </a:solidFill>
                        <a:latin typeface="+mn-lt"/>
                      </a:endParaRPr>
                    </a:p>
                    <a:p>
                      <a:pPr algn="l"/>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YES/NO]</a:t>
                      </a:r>
                      <a:endParaRPr lang="da-DK" sz="900" noProof="0">
                        <a:solidFill>
                          <a:srgbClr val="2D55FF"/>
                        </a:solidFill>
                        <a:latin typeface="+mn-lt"/>
                      </a:endParaRPr>
                    </a:p>
                    <a:p>
                      <a:pPr algn="l"/>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YES/NO]</a:t>
                      </a:r>
                      <a:endParaRPr lang="da-DK" sz="900" noProof="0" dirty="0">
                        <a:solidFill>
                          <a:srgbClr val="2D55FF"/>
                        </a:solidFill>
                        <a:latin typeface="+mn-lt"/>
                      </a:endParaRPr>
                    </a:p>
                    <a:p>
                      <a:pPr algn="l"/>
                      <a:endParaRPr lang="da-DK" sz="900" noProof="0" dirty="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197746340"/>
                  </a:ext>
                </a:extLst>
              </a:tr>
              <a:tr h="396776">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Circular economy</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YES/NO]</a:t>
                      </a:r>
                      <a:endParaRPr lang="da-DK" sz="900" noProof="0">
                        <a:solidFill>
                          <a:srgbClr val="2D55FF"/>
                        </a:solidFill>
                        <a:latin typeface="+mn-lt"/>
                      </a:endParaRPr>
                    </a:p>
                    <a:p>
                      <a:pPr algn="l"/>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YES/NO]</a:t>
                      </a:r>
                      <a:endParaRPr lang="da-DK" sz="900" noProof="0">
                        <a:solidFill>
                          <a:srgbClr val="2D55FF"/>
                        </a:solidFill>
                        <a:latin typeface="+mn-lt"/>
                      </a:endParaRPr>
                    </a:p>
                    <a:p>
                      <a:pPr algn="l"/>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YES/NO]</a:t>
                      </a:r>
                      <a:endParaRPr lang="da-DK" sz="900" noProof="0" dirty="0">
                        <a:solidFill>
                          <a:srgbClr val="2D55FF"/>
                        </a:solidFill>
                        <a:latin typeface="+mn-lt"/>
                      </a:endParaRPr>
                    </a:p>
                    <a:p>
                      <a:pPr algn="l"/>
                      <a:endParaRPr lang="da-DK" sz="900" noProof="0" dirty="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2359221"/>
                  </a:ext>
                </a:extLst>
              </a:tr>
              <a:tr h="396776">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Own workforce</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YES/NO]</a:t>
                      </a:r>
                      <a:endParaRPr lang="da-DK" sz="900" noProof="0">
                        <a:solidFill>
                          <a:srgbClr val="2D55FF"/>
                        </a:solidFill>
                        <a:latin typeface="+mn-lt"/>
                      </a:endParaRPr>
                    </a:p>
                    <a:p>
                      <a:pPr algn="l"/>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YES/NO]</a:t>
                      </a:r>
                      <a:endParaRPr lang="da-DK" sz="900" noProof="0">
                        <a:solidFill>
                          <a:srgbClr val="2D55FF"/>
                        </a:solidFill>
                        <a:latin typeface="+mn-lt"/>
                      </a:endParaRPr>
                    </a:p>
                    <a:p>
                      <a:pPr algn="l"/>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YES/NO]</a:t>
                      </a:r>
                      <a:endParaRPr lang="da-DK" sz="900" noProof="0" dirty="0">
                        <a:solidFill>
                          <a:srgbClr val="2D55FF"/>
                        </a:solidFill>
                        <a:latin typeface="+mn-lt"/>
                      </a:endParaRPr>
                    </a:p>
                    <a:p>
                      <a:pPr algn="l"/>
                      <a:endParaRPr lang="da-DK" sz="900" noProof="0" dirty="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107384999"/>
                  </a:ext>
                </a:extLst>
              </a:tr>
              <a:tr h="396776">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Workers in value chain</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YES/NO]</a:t>
                      </a:r>
                      <a:endParaRPr lang="da-DK" sz="900" noProof="0">
                        <a:solidFill>
                          <a:srgbClr val="2D55FF"/>
                        </a:solidFill>
                        <a:latin typeface="+mn-lt"/>
                      </a:endParaRPr>
                    </a:p>
                    <a:p>
                      <a:pPr algn="l"/>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YES/NO]</a:t>
                      </a:r>
                      <a:endParaRPr lang="da-DK" sz="900" noProof="0">
                        <a:solidFill>
                          <a:srgbClr val="2D55FF"/>
                        </a:solidFill>
                        <a:latin typeface="+mn-lt"/>
                      </a:endParaRPr>
                    </a:p>
                    <a:p>
                      <a:pPr algn="l"/>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YES/NO]</a:t>
                      </a:r>
                      <a:endParaRPr lang="da-DK" sz="900" noProof="0">
                        <a:solidFill>
                          <a:srgbClr val="2D55FF"/>
                        </a:solidFill>
                        <a:latin typeface="+mn-lt"/>
                      </a:endParaRPr>
                    </a:p>
                    <a:p>
                      <a:pPr algn="l"/>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101919361"/>
                  </a:ext>
                </a:extLst>
              </a:tr>
              <a:tr h="396776">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Affected communities</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YES/NO]</a:t>
                      </a:r>
                      <a:endParaRPr lang="da-DK" sz="900" noProof="0">
                        <a:solidFill>
                          <a:srgbClr val="2D55FF"/>
                        </a:solidFill>
                        <a:latin typeface="+mn-lt"/>
                      </a:endParaRPr>
                    </a:p>
                    <a:p>
                      <a:pPr algn="l"/>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YES/NO]</a:t>
                      </a:r>
                      <a:endParaRPr lang="da-DK" sz="900" noProof="0">
                        <a:solidFill>
                          <a:srgbClr val="2D55FF"/>
                        </a:solidFill>
                        <a:latin typeface="+mn-lt"/>
                      </a:endParaRPr>
                    </a:p>
                    <a:p>
                      <a:pPr algn="l"/>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YES/NO]</a:t>
                      </a:r>
                      <a:endParaRPr lang="da-DK" sz="900" noProof="0" dirty="0">
                        <a:solidFill>
                          <a:srgbClr val="2D55FF"/>
                        </a:solidFill>
                        <a:latin typeface="+mn-lt"/>
                      </a:endParaRPr>
                    </a:p>
                    <a:p>
                      <a:pPr algn="l"/>
                      <a:endParaRPr lang="da-DK" sz="900" noProof="0" dirty="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336877917"/>
                  </a:ext>
                </a:extLst>
              </a:tr>
              <a:tr h="396776">
                <a:tc>
                  <a:txBody>
                    <a:bodyPr/>
                    <a:lstStyle/>
                    <a:p>
                      <a:pPr algn="l"/>
                      <a:r>
                        <a:rPr lang="en-GB" sz="900" b="1" i="0" u="none" strike="noStrike" cap="none" baseline="0">
                          <a:solidFill>
                            <a:srgbClr val="1B4528"/>
                          </a:solidFill>
                          <a:effectLst/>
                          <a:uFill>
                            <a:solidFill>
                              <a:prstClr val="black">
                                <a:alpha val="0"/>
                              </a:prstClr>
                            </a:solidFill>
                          </a:uFill>
                          <a:latin typeface="IBM Plex Sans"/>
                          <a:ea typeface="IBM Plex Sans"/>
                          <a:cs typeface="IBM Plex Sans"/>
                        </a:rPr>
                        <a:t>Consumers and end-users</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YES/NO]</a:t>
                      </a:r>
                      <a:endParaRPr lang="da-DK" sz="900" noProof="0">
                        <a:solidFill>
                          <a:srgbClr val="2D55FF"/>
                        </a:solidFill>
                        <a:latin typeface="+mn-lt"/>
                      </a:endParaRPr>
                    </a:p>
                    <a:p>
                      <a:pPr algn="l"/>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YES/NO]</a:t>
                      </a:r>
                      <a:endParaRPr lang="da-DK" sz="900" noProof="0">
                        <a:solidFill>
                          <a:srgbClr val="2D55FF"/>
                        </a:solidFill>
                        <a:latin typeface="+mn-lt"/>
                      </a:endParaRPr>
                    </a:p>
                    <a:p>
                      <a:pPr algn="l"/>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YES/NO]</a:t>
                      </a:r>
                      <a:endParaRPr lang="da-DK" sz="900" noProof="0" dirty="0">
                        <a:solidFill>
                          <a:srgbClr val="2D55FF"/>
                        </a:solidFill>
                        <a:latin typeface="+mn-lt"/>
                      </a:endParaRPr>
                    </a:p>
                    <a:p>
                      <a:pPr algn="l"/>
                      <a:endParaRPr lang="da-DK" sz="900" noProof="0" dirty="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815053185"/>
                  </a:ext>
                </a:extLst>
              </a:tr>
              <a:tr h="396776">
                <a:tc>
                  <a:txBody>
                    <a:bodyPr/>
                    <a:lstStyle/>
                    <a:p>
                      <a:pPr algn="l"/>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Corporate governance </a:t>
                      </a:r>
                      <a:br>
                        <a:rPr lang="hr-HR" sz="900" b="1" i="0" u="none" strike="noStrike" cap="none" baseline="0" dirty="0">
                          <a:solidFill>
                            <a:srgbClr val="1B4528"/>
                          </a:solidFill>
                          <a:effectLst/>
                          <a:uFill>
                            <a:solidFill>
                              <a:prstClr val="black">
                                <a:alpha val="0"/>
                              </a:prstClr>
                            </a:solidFill>
                          </a:uFill>
                          <a:latin typeface="IBM Plex Sans"/>
                          <a:ea typeface="IBM Plex Sans"/>
                          <a:cs typeface="IBM Plex Sans"/>
                        </a:rPr>
                      </a:b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(code of conduct)</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YES/NO]</a:t>
                      </a:r>
                      <a:endParaRPr lang="da-DK" sz="900" noProof="0">
                        <a:solidFill>
                          <a:srgbClr val="2D55FF"/>
                        </a:solidFill>
                        <a:latin typeface="+mn-lt"/>
                      </a:endParaRPr>
                    </a:p>
                    <a:p>
                      <a:pPr algn="l"/>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a:solidFill>
                            <a:srgbClr val="2D55FF"/>
                          </a:solidFill>
                          <a:effectLst/>
                          <a:uFill>
                            <a:solidFill>
                              <a:prstClr val="black">
                                <a:alpha val="0"/>
                              </a:prstClr>
                            </a:solidFill>
                          </a:uFill>
                          <a:latin typeface="IBM Plex Sans"/>
                          <a:ea typeface="IBM Plex Sans"/>
                          <a:cs typeface="IBM Plex Sans"/>
                        </a:rPr>
                        <a:t>[Insert YES/NO]</a:t>
                      </a:r>
                      <a:endParaRPr lang="da-DK" sz="900" noProof="0">
                        <a:solidFill>
                          <a:srgbClr val="2D55FF"/>
                        </a:solidFill>
                        <a:latin typeface="+mn-lt"/>
                      </a:endParaRPr>
                    </a:p>
                    <a:p>
                      <a:pPr algn="l"/>
                      <a:endParaRPr lang="da-DK" sz="900" noProof="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GB" sz="900" b="0" i="0" u="none" strike="noStrike" cap="none" baseline="0" dirty="0">
                          <a:solidFill>
                            <a:srgbClr val="2D55FF"/>
                          </a:solidFill>
                          <a:effectLst/>
                          <a:uFill>
                            <a:solidFill>
                              <a:prstClr val="black">
                                <a:alpha val="0"/>
                              </a:prstClr>
                            </a:solidFill>
                          </a:uFill>
                          <a:latin typeface="IBM Plex Sans"/>
                          <a:ea typeface="IBM Plex Sans"/>
                          <a:cs typeface="IBM Plex Sans"/>
                        </a:rPr>
                        <a:t>[Insert YES/NO]</a:t>
                      </a:r>
                      <a:endParaRPr lang="da-DK" sz="900" noProof="0" dirty="0">
                        <a:solidFill>
                          <a:srgbClr val="2D55FF"/>
                        </a:solidFill>
                        <a:latin typeface="+mn-lt"/>
                      </a:endParaRPr>
                    </a:p>
                    <a:p>
                      <a:pPr algn="l"/>
                      <a:endParaRPr lang="da-DK" sz="900" noProof="0" dirty="0">
                        <a:solidFill>
                          <a:srgbClr val="2D55FF"/>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04057792"/>
                  </a:ext>
                </a:extLst>
              </a:tr>
            </a:tbl>
          </a:graphicData>
        </a:graphic>
      </p:graphicFrame>
      <p:sp>
        <p:nvSpPr>
          <p:cNvPr id="4" name="Rectangle 2">
            <a:extLst>
              <a:ext uri="{FF2B5EF4-FFF2-40B4-BE49-F238E27FC236}">
                <a16:creationId xmlns:a16="http://schemas.microsoft.com/office/drawing/2014/main" id="{68E1EA8E-D20C-9290-04AB-2476B5D65892}"/>
              </a:ext>
            </a:extLst>
          </p:cNvPr>
          <p:cNvSpPr/>
          <p:nvPr/>
        </p:nvSpPr>
        <p:spPr>
          <a:xfrm>
            <a:off x="8169276" y="1016000"/>
            <a:ext cx="3622232" cy="2019808"/>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Defined terms</a:t>
            </a:r>
          </a:p>
          <a:p>
            <a:pPr algn="l">
              <a:lnSpc>
                <a:spcPct val="106000"/>
              </a:lnSpc>
            </a:pPr>
            <a:endParaRPr lang="da-DK" sz="900" b="1" spc="-10" dirty="0">
              <a:solidFill>
                <a:schemeClr val="tx2"/>
              </a:solidFill>
              <a:latin typeface="+mj-lt"/>
            </a:endParaRPr>
          </a:p>
          <a:p>
            <a:pPr algn="l">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Practices/policies/initiatives</a:t>
            </a:r>
          </a:p>
          <a:p>
            <a:pPr marL="0" marR="0" lvl="0" indent="0" algn="l" defTabSz="914400" rtl="0" eaLnBrk="1" fontAlgn="auto" latinLnBrk="0" hangingPunct="1">
              <a:lnSpc>
                <a:spcPct val="106000"/>
              </a:lnSpc>
              <a:spcBef>
                <a:spcPct val="0"/>
              </a:spcBef>
              <a:spcAft>
                <a:spcPct val="0"/>
              </a:spcAft>
              <a:buClrTx/>
              <a:buSzTx/>
              <a:buFontTx/>
              <a:buNone/>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An undertaking may well have a policy that covers several </a:t>
            </a:r>
            <a:br>
              <a:rPr lang="hr-HR" sz="900" b="0" i="0" u="none" strike="noStrike" cap="none" baseline="0" dirty="0">
                <a:solidFill>
                  <a:srgbClr val="1B4528"/>
                </a:solidFill>
                <a:effectLst/>
                <a:uFill>
                  <a:solidFill>
                    <a:prstClr val="black">
                      <a:alpha val="0"/>
                    </a:prstClr>
                  </a:solidFill>
                </a:uFill>
                <a:latin typeface="IBM Plex Sans"/>
                <a:ea typeface="IBM Plex Sans"/>
                <a:cs typeface="IBM Plex Sans"/>
              </a:rPr>
            </a:b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of the topics listed – for example, an environmental and climate policy that covers both climate, pollution and circular economy. It does not have to be separate policies for the undertaking to be able to answer affirmatively.</a:t>
            </a:r>
          </a:p>
          <a:p>
            <a:pPr marL="0" marR="0" lvl="0" indent="0" algn="l" defTabSz="914400" rtl="0" eaLnBrk="1" fontAlgn="auto" latinLnBrk="0" hangingPunct="1">
              <a:lnSpc>
                <a:spcPct val="106000"/>
              </a:lnSpc>
              <a:spcBef>
                <a:spcPct val="0"/>
              </a:spcBef>
              <a:spcAft>
                <a:spcPct val="0"/>
              </a:spcAft>
              <a:buClrTx/>
              <a:buSzTx/>
              <a:buFontTx/>
              <a:buNone/>
              <a:defRPr/>
            </a:pPr>
            <a:endParaRPr lang="da-DK" sz="900" b="0" kern="1200" spc="-10" dirty="0">
              <a:solidFill>
                <a:schemeClr val="tx2"/>
              </a:solidFill>
              <a:latin typeface="+mn-lt"/>
              <a:ea typeface="+mn-ea"/>
              <a:cs typeface="+mn-cs"/>
            </a:endParaRPr>
          </a:p>
          <a:p>
            <a:pPr marL="0" marR="0" lvl="0" indent="0" algn="l" defTabSz="914400" rtl="0" eaLnBrk="1" fontAlgn="auto" latinLnBrk="0" hangingPunct="1">
              <a:lnSpc>
                <a:spcPct val="106000"/>
              </a:lnSpc>
              <a:spcBef>
                <a:spcPct val="0"/>
              </a:spcBef>
              <a:spcAft>
                <a:spcPct val="0"/>
              </a:spcAft>
              <a:buClrTx/>
              <a:buSzTx/>
              <a:buFontTx/>
              <a:buNone/>
              <a:defRPr/>
            </a:pPr>
            <a:r>
              <a:rPr lang="en-GB" sz="900" b="0" i="0" u="none" strike="noStrike" cap="none" baseline="0" dirty="0">
                <a:solidFill>
                  <a:srgbClr val="1B4528"/>
                </a:solidFill>
                <a:effectLst/>
                <a:uFill>
                  <a:solidFill>
                    <a:prstClr val="black">
                      <a:alpha val="0"/>
                    </a:prstClr>
                  </a:solidFill>
                </a:uFill>
                <a:latin typeface="IBM Plex Sans"/>
                <a:ea typeface="IBM Plex Sans"/>
                <a:cs typeface="IBM Plex Sans"/>
              </a:rPr>
              <a:t>If your undertaking’s policy also includes specific targets or future initiatives, you can choose to supplement this with disclosure C2 under the Comprehensive Module.</a:t>
            </a:r>
          </a:p>
          <a:p>
            <a:pPr algn="l">
              <a:lnSpc>
                <a:spcPct val="106000"/>
              </a:lnSpc>
            </a:pPr>
            <a:endParaRPr lang="da-DK" sz="900" spc="-10" dirty="0">
              <a:solidFill>
                <a:schemeClr val="tx2"/>
              </a:solidFill>
            </a:endParaRPr>
          </a:p>
          <a:p>
            <a:pPr algn="l">
              <a:lnSpc>
                <a:spcPct val="106000"/>
              </a:lnSpc>
              <a:spcBef>
                <a:spcPts val="800"/>
              </a:spcBef>
            </a:pPr>
            <a:endParaRPr lang="da-DK" sz="900" b="1" spc="-10" dirty="0">
              <a:solidFill>
                <a:schemeClr val="tx2"/>
              </a:solidFill>
              <a:latin typeface="+mj-lt"/>
            </a:endParaRPr>
          </a:p>
          <a:p>
            <a:pPr algn="l">
              <a:lnSpc>
                <a:spcPct val="106000"/>
              </a:lnSpc>
            </a:pPr>
            <a:endParaRPr lang="da-DK" sz="900" spc="-10" dirty="0">
              <a:solidFill>
                <a:schemeClr val="tx2"/>
              </a:solidFill>
            </a:endParaRPr>
          </a:p>
        </p:txBody>
      </p:sp>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33258" y="1104042"/>
            <a:ext cx="257747" cy="232600"/>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0"/>
              </a:ext>
            </a:extLst>
          </p:cNvPr>
          <p:cNvSpPr>
            <a:spLocks noGrp="1"/>
          </p:cNvSpPr>
          <p:nvPr>
            <p:ph type="sldNum" sz="quarter" idx="12"/>
          </p:nvPr>
        </p:nvSpPr>
        <p:spPr/>
        <p:txBody>
          <a:bodyPr/>
          <a:lstStyle/>
          <a:p>
            <a:fld id="{5A0D23CF-C5A3-5445-819D-C647D180BB4B}" type="slidenum">
              <a:rPr lang="da-DK" smtClean="0"/>
              <a:t>9</a:t>
            </a:fld>
            <a:endParaRPr lang="da-DK"/>
          </a:p>
        </p:txBody>
      </p:sp>
      <p:sp>
        <p:nvSpPr>
          <p:cNvPr id="7" name="Rectangle 2">
            <a:extLst>
              <a:ext uri="{FF2B5EF4-FFF2-40B4-BE49-F238E27FC236}">
                <a16:creationId xmlns:a16="http://schemas.microsoft.com/office/drawing/2014/main" id="{261E69CD-80F4-B032-C4EC-51C109D45A27}"/>
              </a:ext>
            </a:extLst>
          </p:cNvPr>
          <p:cNvSpPr/>
          <p:nvPr/>
        </p:nvSpPr>
        <p:spPr>
          <a:xfrm>
            <a:off x="8169276" y="3170545"/>
            <a:ext cx="3622232" cy="2507879"/>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rPr>
              <a:t>Possible data sources</a:t>
            </a:r>
            <a:endParaRPr lang="da-DK" sz="900" b="1" spc="-10" dirty="0">
              <a:solidFill>
                <a:schemeClr val="tx2"/>
              </a:solidFill>
            </a:endParaRPr>
          </a:p>
          <a:p>
            <a:pPr algn="l">
              <a:lnSpc>
                <a:spcPct val="106000"/>
              </a:lnSpc>
            </a:pPr>
            <a:endParaRPr lang="en-GB" sz="900" b="1" i="0" u="none" strike="noStrike" cap="none" baseline="0" dirty="0">
              <a:solidFill>
                <a:srgbClr val="1B4528"/>
              </a:solidFill>
              <a:effectLst/>
              <a:uFill>
                <a:solidFill>
                  <a:prstClr val="black">
                    <a:alpha val="0"/>
                  </a:prstClr>
                </a:solidFill>
              </a:uFill>
              <a:latin typeface="IBM Plex Sans"/>
              <a:ea typeface="IBM Plex Sans"/>
              <a:cs typeface="IBM Plex Sans"/>
            </a:endParaRPr>
          </a:p>
          <a:p>
            <a:pPr algn="l">
              <a:lnSpc>
                <a:spcPct val="106000"/>
              </a:lnSpc>
            </a:pPr>
            <a:r>
              <a:rPr lang="en-US" sz="900" spc="-10" dirty="0">
                <a:solidFill>
                  <a:schemeClr val="tx2"/>
                </a:solidFill>
                <a:latin typeface="+mj-lt"/>
              </a:rPr>
              <a:t>If having a Responsibility Policy, Environment and Climate Policy, or perhaps a Supplier Code of Conduct could add value to your business, you can use the pre-filled templates provided by the Danish Business Authority. </a:t>
            </a:r>
          </a:p>
          <a:p>
            <a:pPr algn="l">
              <a:lnSpc>
                <a:spcPct val="106000"/>
              </a:lnSpc>
            </a:pPr>
            <a:endParaRPr lang="en-US" sz="900" spc="-10" dirty="0">
              <a:solidFill>
                <a:schemeClr val="tx2"/>
              </a:solidFill>
              <a:latin typeface="+mj-lt"/>
            </a:endParaRPr>
          </a:p>
          <a:p>
            <a:pPr algn="l">
              <a:lnSpc>
                <a:spcPct val="106000"/>
              </a:lnSpc>
            </a:pPr>
            <a:r>
              <a:rPr lang="en-US" sz="900" spc="-10" dirty="0">
                <a:solidFill>
                  <a:schemeClr val="tx2"/>
                </a:solidFill>
                <a:hlinkClick r:id="rId7">
                  <a:extLst>
                    <a:ext uri="{A12FA001-AC4F-418D-AE19-62706E023703}">
                      <ahyp:hlinkClr xmlns:ahyp="http://schemas.microsoft.com/office/drawing/2018/hyperlinkcolor" val="tx"/>
                    </a:ext>
                  </a:extLst>
                </a:hlinkClick>
              </a:rPr>
              <a:t>Find guidance on selecting the template best suited to your needs on Virksomhedsguiden (only in Danish)</a:t>
            </a:r>
            <a:endParaRPr lang="en-US" sz="900" spc="-10" dirty="0">
              <a:solidFill>
                <a:schemeClr val="tx2"/>
              </a:solidFill>
            </a:endParaRPr>
          </a:p>
          <a:p>
            <a:pPr algn="l">
              <a:lnSpc>
                <a:spcPct val="106000"/>
              </a:lnSpc>
            </a:pPr>
            <a:endParaRPr lang="en-US" sz="900" spc="-10" dirty="0">
              <a:solidFill>
                <a:schemeClr val="tx2"/>
              </a:solidFill>
              <a:latin typeface="+mj-lt"/>
            </a:endParaRPr>
          </a:p>
          <a:p>
            <a:pPr algn="l">
              <a:lnSpc>
                <a:spcPct val="106000"/>
              </a:lnSpc>
            </a:pPr>
            <a:r>
              <a:rPr lang="en-US" sz="900" spc="-10" dirty="0">
                <a:solidFill>
                  <a:schemeClr val="tx2"/>
                </a:solidFill>
                <a:latin typeface="+mj-lt"/>
              </a:rPr>
              <a:t>You can also download the templates directly from Virksomhedsguiden:</a:t>
            </a:r>
          </a:p>
          <a:p>
            <a:pPr marL="171450" indent="-171450" algn="l">
              <a:lnSpc>
                <a:spcPct val="106000"/>
              </a:lnSpc>
              <a:buFont typeface="Wingdings" panose="05000000000000000000" pitchFamily="2" charset="2"/>
              <a:buChar char="Ø"/>
            </a:pPr>
            <a:r>
              <a:rPr lang="en-US" sz="900" spc="-10" dirty="0">
                <a:solidFill>
                  <a:schemeClr val="tx2"/>
                </a:solidFill>
                <a:hlinkClick r:id="rId8">
                  <a:extLst>
                    <a:ext uri="{A12FA001-AC4F-418D-AE19-62706E023703}">
                      <ahyp:hlinkClr xmlns:ahyp="http://schemas.microsoft.com/office/drawing/2018/hyperlinkcolor" val="tx"/>
                    </a:ext>
                  </a:extLst>
                </a:hlinkClick>
              </a:rPr>
              <a:t>Responsibility Policy </a:t>
            </a:r>
            <a:endParaRPr lang="en-US" sz="900" spc="-10" dirty="0">
              <a:solidFill>
                <a:schemeClr val="tx2"/>
              </a:solidFill>
            </a:endParaRPr>
          </a:p>
          <a:p>
            <a:pPr marL="171450" indent="-171450" algn="l">
              <a:lnSpc>
                <a:spcPct val="106000"/>
              </a:lnSpc>
              <a:buFont typeface="Wingdings" panose="05000000000000000000" pitchFamily="2" charset="2"/>
              <a:buChar char="Ø"/>
            </a:pPr>
            <a:r>
              <a:rPr lang="en-US" sz="900" spc="-10" dirty="0">
                <a:solidFill>
                  <a:schemeClr val="tx2"/>
                </a:solidFill>
                <a:hlinkClick r:id="rId9">
                  <a:extLst>
                    <a:ext uri="{A12FA001-AC4F-418D-AE19-62706E023703}">
                      <ahyp:hlinkClr xmlns:ahyp="http://schemas.microsoft.com/office/drawing/2018/hyperlinkcolor" val="tx"/>
                    </a:ext>
                  </a:extLst>
                </a:hlinkClick>
              </a:rPr>
              <a:t>Environment and Climate Policy</a:t>
            </a:r>
            <a:endParaRPr lang="en-US" sz="900" spc="-10" dirty="0">
              <a:solidFill>
                <a:schemeClr val="tx2"/>
              </a:solidFill>
            </a:endParaRPr>
          </a:p>
          <a:p>
            <a:pPr marL="171450" indent="-171450" algn="l">
              <a:lnSpc>
                <a:spcPct val="106000"/>
              </a:lnSpc>
              <a:buFont typeface="Wingdings" panose="05000000000000000000" pitchFamily="2" charset="2"/>
              <a:buChar char="Ø"/>
            </a:pPr>
            <a:r>
              <a:rPr lang="en-US" sz="900" spc="-10" dirty="0">
                <a:solidFill>
                  <a:schemeClr val="tx2"/>
                </a:solidFill>
                <a:hlinkClick r:id="rId10">
                  <a:extLst>
                    <a:ext uri="{A12FA001-AC4F-418D-AE19-62706E023703}">
                      <ahyp:hlinkClr xmlns:ahyp="http://schemas.microsoft.com/office/drawing/2018/hyperlinkcolor" val="tx"/>
                    </a:ext>
                  </a:extLst>
                </a:hlinkClick>
              </a:rPr>
              <a:t>Supplier Code of Conduct</a:t>
            </a:r>
            <a:endParaRPr lang="da-DK" sz="900" spc="-10" dirty="0">
              <a:solidFill>
                <a:schemeClr val="tx2"/>
              </a:solidFill>
            </a:endParaRPr>
          </a:p>
          <a:p>
            <a:pPr algn="l">
              <a:lnSpc>
                <a:spcPct val="106000"/>
              </a:lnSpc>
              <a:spcBef>
                <a:spcPts val="800"/>
              </a:spcBef>
            </a:pPr>
            <a:endParaRPr lang="da-DK" sz="900" b="1" spc="-10" dirty="0">
              <a:solidFill>
                <a:schemeClr val="tx2"/>
              </a:solidFill>
              <a:latin typeface="+mj-lt"/>
            </a:endParaRPr>
          </a:p>
          <a:p>
            <a:pPr algn="l">
              <a:lnSpc>
                <a:spcPct val="106000"/>
              </a:lnSpc>
            </a:pPr>
            <a:endParaRPr lang="da-DK" sz="900" spc="-10" dirty="0">
              <a:solidFill>
                <a:schemeClr val="tx2"/>
              </a:solidFill>
            </a:endParaRPr>
          </a:p>
        </p:txBody>
      </p:sp>
      <p:pic>
        <p:nvPicPr>
          <p:cNvPr id="9" name="Graphic 1">
            <a:extLst>
              <a:ext uri="{FF2B5EF4-FFF2-40B4-BE49-F238E27FC236}">
                <a16:creationId xmlns:a16="http://schemas.microsoft.com/office/drawing/2014/main" id="{F261BC81-1E66-C258-9B14-0E090DB56E99}"/>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248974" y="3285790"/>
            <a:ext cx="226314" cy="226314"/>
          </a:xfrm>
          <a:prstGeom prst="rect">
            <a:avLst/>
          </a:prstGeom>
        </p:spPr>
      </p:pic>
      <p:pic>
        <p:nvPicPr>
          <p:cNvPr id="12" name="Graphic 15">
            <a:extLst>
              <a:ext uri="{FF2B5EF4-FFF2-40B4-BE49-F238E27FC236}">
                <a16:creationId xmlns:a16="http://schemas.microsoft.com/office/drawing/2014/main" id="{231E0F8D-F389-1AEC-C345-A723B31B16A2}"/>
              </a:ext>
              <a:ext uri="{C183D7F6-B498-43B3-948B-1728B52AA6E4}">
                <adec:decorative xmlns:adec="http://schemas.microsoft.com/office/drawing/2017/decorative" val="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346086" y="4372173"/>
            <a:ext cx="83482" cy="88700"/>
          </a:xfrm>
          <a:prstGeom prst="rect">
            <a:avLst/>
          </a:prstGeom>
        </p:spPr>
      </p:pic>
    </p:spTree>
    <p:custDataLst>
      <p:tags r:id="rId1"/>
    </p:custDataLst>
    <p:extLst>
      <p:ext uri="{BB962C8B-B14F-4D97-AF65-F5344CB8AC3E}">
        <p14:creationId xmlns:p14="http://schemas.microsoft.com/office/powerpoint/2010/main" val="2000975502"/>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3.10.0.1160"/>
  <p:tag name="AS_RELEASE_DATE" val="2024.03.31"/>
  <p:tag name="AS_TITLE" val="Aspose.Slides for Java"/>
  <p:tag name="AS_VERSION" val="24.3"/>
  <p:tag name="ARTICULATE_SLIDE_COUNT" val="41"/>
  <p:tag name="ARTICULATE_DESIGN_ID_TEMA ESG SKABELON 2023" val="w2vD9ymx"/>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Tema ESG skabelon 2023">
  <a:themeElements>
    <a:clrScheme name="Custom 63">
      <a:dk1>
        <a:srgbClr val="000000"/>
      </a:dk1>
      <a:lt1>
        <a:srgbClr val="FFFFFF"/>
      </a:lt1>
      <a:dk2>
        <a:srgbClr val="1B4528"/>
      </a:dk2>
      <a:lt2>
        <a:srgbClr val="D1DAD4"/>
      </a:lt2>
      <a:accent1>
        <a:srgbClr val="1B4528"/>
      </a:accent1>
      <a:accent2>
        <a:srgbClr val="2D55FF"/>
      </a:accent2>
      <a:accent3>
        <a:srgbClr val="FCFC95"/>
      </a:accent3>
      <a:accent4>
        <a:srgbClr val="5F7D69"/>
      </a:accent4>
      <a:accent5>
        <a:srgbClr val="8DA294"/>
      </a:accent5>
      <a:accent6>
        <a:srgbClr val="BBC7BF"/>
      </a:accent6>
      <a:hlink>
        <a:srgbClr val="00A65A"/>
      </a:hlink>
      <a:folHlink>
        <a:srgbClr val="A6A6A6"/>
      </a:folHlink>
    </a:clrScheme>
    <a:fontScheme name="Custom 19">
      <a:majorFont>
        <a:latin typeface="IBM Plex Sans"/>
        <a:ea typeface="IBM Plex Sans"/>
        <a:cs typeface="Arial"/>
      </a:majorFont>
      <a:minorFont>
        <a:latin typeface="IBM Plex Sans"/>
        <a:ea typeface="IBM Plex Sans"/>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5F7D69"/>
        </a:solidFill>
        <a:ln>
          <a:noFill/>
        </a:ln>
      </a:spPr>
      <a:bodyPr lIns="126000" tIns="108000" rIns="108000" bIns="144000" rtlCol="0" anchor="t" anchorCtr="0"/>
      <a:lstStyle>
        <a:defPPr algn="l">
          <a:lnSpc>
            <a:spcPct val="106000"/>
          </a:lnSpc>
          <a:defRPr sz="900" spc="-10" dirty="0"/>
        </a:defPPr>
      </a:lstStyle>
      <a:style>
        <a:lnRef idx="2">
          <a:schemeClr val="accent1">
            <a:shade val="15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lnSpc>
            <a:spcPct val="120000"/>
          </a:lnSpc>
          <a:defRPr sz="900" spc="-10" dirty="0" smtClean="0">
            <a:solidFill>
              <a:schemeClr val="bg1"/>
            </a:solidFill>
          </a:defRPr>
        </a:defPPr>
      </a:lstStyle>
    </a:txDef>
  </a:objectDefaults>
  <a:extraClrSchemeLst/>
  <a:custClrLst>
    <a:custClr name="Grøn 100%">
      <a:srgbClr val="1B4529"/>
    </a:custClr>
    <a:custClr name="Grøn 90%">
      <a:srgbClr val="32583E"/>
    </a:custClr>
    <a:custClr name="Grøn 80%">
      <a:srgbClr val="496A54"/>
    </a:custClr>
    <a:custClr name="Grøn 70%">
      <a:srgbClr val="5F7D69"/>
    </a:custClr>
    <a:custClr name="Grøn 60%">
      <a:srgbClr val="768F7F"/>
    </a:custClr>
    <a:custClr name="Grøn 50%">
      <a:srgbClr val="8DA294"/>
    </a:custClr>
    <a:custClr name="Grøn 40%">
      <a:srgbClr val="A4B5A9"/>
    </a:custClr>
    <a:custClr name="Grøn 30%">
      <a:srgbClr val="BBC7BF"/>
    </a:custClr>
    <a:custClr name="Grøn 20%">
      <a:srgbClr val="D1DAD4"/>
    </a:custClr>
    <a:custClr name="Grøn 10%">
      <a:srgbClr val="E8ECEA"/>
    </a:custClr>
  </a:custClrLst>
  <a:extLst>
    <a:ext uri="{05A4C25C-085E-4340-85A3-A5531E510DB2}">
      <thm15:themeFamily xmlns:thm15="http://schemas.microsoft.com/office/thememl/2012/main" name="Tema ESG skabelon 2023" id="{4F616B44-E23C-9D4B-A414-B698B6CB0592}" vid="{C1CEAE3D-34EF-BE45-B60E-4DC3BCA22C44}"/>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14921</Words>
  <Application>Microsoft Office PowerPoint</Application>
  <PresentationFormat>Widescreen</PresentationFormat>
  <Paragraphs>1680</Paragraphs>
  <Slides>41</Slides>
  <Notes>10</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41</vt:i4>
      </vt:variant>
    </vt:vector>
  </HeadingPairs>
  <TitlesOfParts>
    <vt:vector size="46" baseType="lpstr">
      <vt:lpstr>Arial</vt:lpstr>
      <vt:lpstr>Calibri</vt:lpstr>
      <vt:lpstr>IBM Plex Sans</vt:lpstr>
      <vt:lpstr>Wingdings</vt:lpstr>
      <vt:lpstr>Tema ESG skabelon 2023</vt:lpstr>
      <vt:lpstr>About this ESG template</vt:lpstr>
      <vt:lpstr>Overview of disclosures in the Basic Module </vt:lpstr>
      <vt:lpstr>Overview of disclosures in the Comprehensive Module</vt:lpstr>
      <vt:lpstr>REPORT 20XX </vt:lpstr>
      <vt:lpstr>ESG report  [Content can be tailored to your specific undertaking, e.g. with disclosures from the Comprehensive Module]</vt:lpstr>
      <vt:lpstr>Basis for preparation (B1)</vt:lpstr>
      <vt:lpstr>Basis for preparation (B1) – continued </vt:lpstr>
      <vt:lpstr>Basis for preparation (B1) – continued </vt:lpstr>
      <vt:lpstr>Practices, policies and future initiatives for transitioning towards a more sustainable economy (B2)</vt:lpstr>
      <vt:lpstr>Energy consumption (B3)</vt:lpstr>
      <vt:lpstr>Greenhouse Gas (GHG) emissions (B3)</vt:lpstr>
      <vt:lpstr>Pollution of air, water and soil (B4)</vt:lpstr>
      <vt:lpstr>Biodiversity (B5) </vt:lpstr>
      <vt:lpstr>Water (B6)</vt:lpstr>
      <vt:lpstr>Resource use, circular economy and waste management (B7) </vt:lpstr>
      <vt:lpstr>Resource use, circular economy and waste management (B7) – continued </vt:lpstr>
      <vt:lpstr>Resource use, circular economy and waste management (B7) – continued</vt:lpstr>
      <vt:lpstr>Workforce – General characteristics (B8) </vt:lpstr>
      <vt:lpstr>Workforce – General characteristics (B8) – continued</vt:lpstr>
      <vt:lpstr>Workforce – Health and safety (B9)</vt:lpstr>
      <vt:lpstr>Workforce – Remuneration, collective bargaining and training (B10)</vt:lpstr>
      <vt:lpstr>Remuneration, collective bargaining and training (B10) – continued</vt:lpstr>
      <vt:lpstr>Business conduct: Number of convictions and total amount of fines incurred for violation of anti-corruption and anti-bribery laws (B11)</vt:lpstr>
      <vt:lpstr>Disclosures in the Comprehensive Module</vt:lpstr>
      <vt:lpstr>Strategy: Business model and sustainability-related initiatives (C1)</vt:lpstr>
      <vt:lpstr>Description of practices, policies and future initiatives for transitioning towards a more sustainable economy (C2)</vt:lpstr>
      <vt:lpstr>Consideration when reporting on GHG emissions under B3 (Basic Module) </vt:lpstr>
      <vt:lpstr>GHG reduction targets (C3)</vt:lpstr>
      <vt:lpstr>Climate transition (C3)</vt:lpstr>
      <vt:lpstr>Climate risks (C4)</vt:lpstr>
      <vt:lpstr>Climate risks (C4) – continued</vt:lpstr>
      <vt:lpstr>Additional (general) workforce characteristics (C5)</vt:lpstr>
      <vt:lpstr>Additional (general) workforce characteristics (C5) – continued</vt:lpstr>
      <vt:lpstr>Additional own workforce information – Human rights policies and processes (C6)</vt:lpstr>
      <vt:lpstr>Additional own workforce information – Human rights policies and processes (C6) – continued</vt:lpstr>
      <vt:lpstr>Severe negative human rights incidents (C7) – Own workforce</vt:lpstr>
      <vt:lpstr>Severe negative human rights incidents (C7) – In the value chain </vt:lpstr>
      <vt:lpstr>Revenues from certain sectors (C8)</vt:lpstr>
      <vt:lpstr>Exclusion from EU reference benchmarks (C8)</vt:lpstr>
      <vt:lpstr>Gender diversity ratio in the governance body (C9)</vt:lpstr>
      <vt:lpstr>Thanks for reading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2025-09-22T14:43:29Z</dcterms:created>
  <dcterms:modified xsi:type="dcterms:W3CDTF">2025-09-29T14:53:42Z</dcterms:modified>
</cp:coreProperties>
</file>